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rVotzBNt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fpub.epa.gov/surf/locate/index.cf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in your </a:t>
            </a:r>
            <a:r>
              <a:rPr lang="en-US" dirty="0" smtClean="0">
                <a:hlinkClick r:id="rId2"/>
              </a:rPr>
              <a:t>Watershed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4827" y="3657597"/>
            <a:ext cx="7581529" cy="132080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A. Write the definition</a:t>
            </a:r>
            <a:r>
              <a:rPr lang="en-US" sz="3600" dirty="0" smtClean="0"/>
              <a:t>: A watershed is the land area that drains rain and melted snow into a creek, river, lake, or ocean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76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B. (Write this slide): </a:t>
            </a:r>
            <a:br>
              <a:rPr lang="en-US" b="1" dirty="0" smtClean="0"/>
            </a:br>
            <a:r>
              <a:rPr lang="en-US" b="1" dirty="0" smtClean="0"/>
              <a:t>Watershed Characteristics</a:t>
            </a:r>
            <a:br>
              <a:rPr lang="en-US" b="1" dirty="0" smtClean="0"/>
            </a:br>
            <a:r>
              <a:rPr lang="en-US" b="1" dirty="0" smtClean="0"/>
              <a:t>are based on -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r>
              <a:rPr lang="en-US" sz="2800" dirty="0" smtClean="0"/>
              <a:t>Area</a:t>
            </a:r>
          </a:p>
          <a:p>
            <a:r>
              <a:rPr lang="en-US" sz="2800" dirty="0" smtClean="0"/>
              <a:t>Length</a:t>
            </a:r>
          </a:p>
          <a:p>
            <a:r>
              <a:rPr lang="en-US" sz="2800" dirty="0" smtClean="0"/>
              <a:t>Slope</a:t>
            </a:r>
          </a:p>
          <a:p>
            <a:r>
              <a:rPr lang="en-US" sz="2800" dirty="0" smtClean="0"/>
              <a:t>Soil</a:t>
            </a:r>
          </a:p>
          <a:p>
            <a:r>
              <a:rPr lang="en-US" sz="2800" dirty="0" smtClean="0"/>
              <a:t>Vegetation Types</a:t>
            </a:r>
          </a:p>
          <a:p>
            <a:r>
              <a:rPr lang="en-US" sz="2800" dirty="0" smtClean="0"/>
              <a:t>Divides with adjoining watersheds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055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323" y="813705"/>
            <a:ext cx="6027353" cy="51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64235"/>
            <a:ext cx="9601196" cy="61897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Model a Watershed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1083213"/>
            <a:ext cx="10635175" cy="5190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Crumple up your piece of paper into a loose ball.  </a:t>
            </a:r>
          </a:p>
          <a:p>
            <a:r>
              <a:rPr lang="en-US" sz="3600" dirty="0" smtClean="0"/>
              <a:t>2. Slightly un-crumple your paper (Don’t smooth it out). The high points are mountains and the low points are valleys.</a:t>
            </a:r>
          </a:p>
          <a:p>
            <a:r>
              <a:rPr lang="en-US" sz="3600" dirty="0" smtClean="0"/>
              <a:t>3. Use your blue marker to trace the ridgelines of the mountains (tops of fold lines).</a:t>
            </a:r>
          </a:p>
          <a:p>
            <a:pPr lvl="1"/>
            <a:r>
              <a:rPr lang="en-US" sz="3200" b="1" dirty="0" smtClean="0"/>
              <a:t>C</a:t>
            </a:r>
            <a:r>
              <a:rPr lang="en-US" sz="3200" dirty="0" smtClean="0"/>
              <a:t>. </a:t>
            </a:r>
            <a:r>
              <a:rPr lang="en-US" sz="3200" b="1" dirty="0" smtClean="0"/>
              <a:t>Write a prediction</a:t>
            </a:r>
            <a:r>
              <a:rPr lang="en-US" sz="3200" dirty="0" smtClean="0"/>
              <a:t> </a:t>
            </a:r>
            <a:r>
              <a:rPr lang="en-US" sz="3200" b="1" dirty="0" smtClean="0"/>
              <a:t>of</a:t>
            </a:r>
            <a:r>
              <a:rPr lang="en-US" sz="3200" dirty="0" smtClean="0"/>
              <a:t> </a:t>
            </a:r>
            <a:r>
              <a:rPr lang="en-US" sz="3200" b="1" dirty="0" smtClean="0"/>
              <a:t>where the rain would go if it rained on your mountains.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36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317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87767"/>
            <a:ext cx="9601196" cy="4988101"/>
          </a:xfrm>
        </p:spPr>
        <p:txBody>
          <a:bodyPr>
            <a:noAutofit/>
          </a:bodyPr>
          <a:lstStyle/>
          <a:p>
            <a:r>
              <a:rPr lang="en-US" sz="3600" dirty="0" smtClean="0"/>
              <a:t>4. </a:t>
            </a:r>
            <a:r>
              <a:rPr lang="en-US" sz="3600" dirty="0"/>
              <a:t>Gently spray 3-4 squirts of water over your model.</a:t>
            </a:r>
          </a:p>
          <a:p>
            <a:pPr lvl="1"/>
            <a:r>
              <a:rPr lang="en-US" sz="3200" b="1" dirty="0" smtClean="0"/>
              <a:t>D. </a:t>
            </a:r>
            <a:r>
              <a:rPr lang="en-US" sz="3200" b="1" dirty="0"/>
              <a:t>Describe what happened. </a:t>
            </a:r>
            <a:r>
              <a:rPr lang="en-US" sz="3200" b="1" dirty="0" smtClean="0"/>
              <a:t>Where </a:t>
            </a:r>
            <a:r>
              <a:rPr lang="en-US" sz="3200" b="1" dirty="0"/>
              <a:t>did your water </a:t>
            </a:r>
            <a:r>
              <a:rPr lang="en-US" sz="3200" b="1" dirty="0" smtClean="0"/>
              <a:t>collect etc.?  </a:t>
            </a:r>
          </a:p>
          <a:p>
            <a:pPr lvl="1"/>
            <a:r>
              <a:rPr lang="en-US" sz="3200" b="1" dirty="0" smtClean="0"/>
              <a:t>E. Answer: What </a:t>
            </a:r>
            <a:r>
              <a:rPr lang="en-US" sz="3200" b="1" dirty="0"/>
              <a:t>might be living in those areas?</a:t>
            </a:r>
          </a:p>
          <a:p>
            <a:r>
              <a:rPr lang="en-US" sz="3600" dirty="0" smtClean="0"/>
              <a:t>5. </a:t>
            </a:r>
            <a:r>
              <a:rPr lang="en-US" sz="3600" dirty="0"/>
              <a:t>With your finger, trace the different watersheds on your model. </a:t>
            </a:r>
            <a:endParaRPr lang="en-US" sz="3600" dirty="0" smtClean="0"/>
          </a:p>
          <a:p>
            <a:pPr lvl="1"/>
            <a:r>
              <a:rPr lang="en-US" sz="3200" b="1" dirty="0" smtClean="0"/>
              <a:t>F. </a:t>
            </a:r>
            <a:r>
              <a:rPr lang="en-US" sz="3200" b="1" dirty="0" smtClean="0"/>
              <a:t>How </a:t>
            </a:r>
            <a:r>
              <a:rPr lang="en-US" sz="3200" b="1" dirty="0"/>
              <a:t>many watersheds can you find?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6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06438"/>
            <a:ext cx="9601196" cy="801857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 a polluted watershed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0" y="1195754"/>
            <a:ext cx="11029071" cy="54582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6. Crumple up a new piece of paper and repeat steps one and two (Use your blue marker to trace mountain ridgelines and predict where the rainwater would travel).</a:t>
            </a:r>
          </a:p>
          <a:p>
            <a:r>
              <a:rPr lang="en-US" sz="3600" dirty="0" smtClean="0"/>
              <a:t>7. Next, imagine a pollutant that you would not want in your watershed. For example, maybe someone changed their car oil and spills it on the ground. Use your black marker and make a few dots of areas representing this pollutant in different areas of your model.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48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542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25118"/>
            <a:ext cx="9601196" cy="465075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b="1" dirty="0" smtClean="0"/>
              <a:t>G</a:t>
            </a:r>
            <a:r>
              <a:rPr lang="en-US" sz="2800" dirty="0" smtClean="0"/>
              <a:t>. </a:t>
            </a:r>
            <a:r>
              <a:rPr lang="en-US" sz="2800" b="1" dirty="0" smtClean="0"/>
              <a:t>Answer: Why </a:t>
            </a:r>
            <a:r>
              <a:rPr lang="en-US" sz="2800" b="1" dirty="0"/>
              <a:t>should we be concerned about pollution? 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H. Answer: How </a:t>
            </a:r>
            <a:r>
              <a:rPr lang="en-US" sz="2800" b="1" dirty="0"/>
              <a:t>might organisms be affected? 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I. </a:t>
            </a:r>
            <a:r>
              <a:rPr lang="en-US" sz="2800" b="1" dirty="0" smtClean="0"/>
              <a:t>Answer: </a:t>
            </a:r>
            <a:r>
              <a:rPr lang="en-US" sz="2800" b="1" dirty="0" smtClean="0"/>
              <a:t>What </a:t>
            </a:r>
            <a:r>
              <a:rPr lang="en-US" sz="2800" b="1" dirty="0"/>
              <a:t>can you do to prevent pollution in your watershed?</a:t>
            </a:r>
          </a:p>
          <a:p>
            <a:r>
              <a:rPr lang="en-US" sz="3200" dirty="0" smtClean="0"/>
              <a:t>8.  </a:t>
            </a:r>
            <a:r>
              <a:rPr lang="en-US" sz="3200" dirty="0"/>
              <a:t>Spray 3-4 squirts of water on your new model and see what happens.  </a:t>
            </a:r>
          </a:p>
          <a:p>
            <a:pPr lvl="1"/>
            <a:r>
              <a:rPr lang="en-US" sz="2800" b="1" dirty="0" smtClean="0"/>
              <a:t>J. </a:t>
            </a:r>
            <a:r>
              <a:rPr lang="en-US" sz="2800" dirty="0" smtClean="0"/>
              <a:t>Answer</a:t>
            </a:r>
            <a:r>
              <a:rPr lang="en-US" sz="2800" b="1" dirty="0" smtClean="0"/>
              <a:t>: What </a:t>
            </a:r>
            <a:r>
              <a:rPr lang="en-US" sz="2800" b="1" dirty="0"/>
              <a:t>watershed do you live in?  </a:t>
            </a:r>
            <a:r>
              <a:rPr lang="en-US" sz="2800" dirty="0"/>
              <a:t>Go to Surf Your Watershed </a:t>
            </a:r>
            <a:r>
              <a:rPr lang="en-US" sz="2800" dirty="0">
                <a:hlinkClick r:id="rId2"/>
              </a:rPr>
              <a:t>http://cfpub.epa.gov/surf/locate/index.cfm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800" b="1" dirty="0" smtClean="0"/>
              <a:t>K. </a:t>
            </a:r>
            <a:r>
              <a:rPr lang="en-US" sz="2800" b="1" dirty="0" smtClean="0"/>
              <a:t>Write the definition: </a:t>
            </a:r>
            <a:r>
              <a:rPr lang="en-US" sz="2800" dirty="0" smtClean="0"/>
              <a:t>Runoff (surface runoff a.k.a. overland flow): is </a:t>
            </a:r>
            <a:r>
              <a:rPr lang="en-US" sz="2800" dirty="0"/>
              <a:t>the flow of water that occurs when excess </a:t>
            </a:r>
            <a:r>
              <a:rPr lang="en-US" sz="2800" dirty="0" err="1"/>
              <a:t>stormwater</a:t>
            </a:r>
            <a:r>
              <a:rPr lang="en-US" sz="2800" dirty="0"/>
              <a:t>, meltwater, or other sources flows over the earth's surface.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387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What’s in your Watershed?</vt:lpstr>
      <vt:lpstr>B. (Write this slide):  Watershed Characteristics are based on - </vt:lpstr>
      <vt:lpstr>PowerPoint Presentation</vt:lpstr>
      <vt:lpstr>Model a Watershed</vt:lpstr>
      <vt:lpstr>PowerPoint Presentation</vt:lpstr>
      <vt:lpstr>Model a polluted watershed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your Watershed?</dc:title>
  <dc:creator>MattGeo</dc:creator>
  <cp:lastModifiedBy>Robles, Sarah (srobles@psusd.us)</cp:lastModifiedBy>
  <cp:revision>11</cp:revision>
  <dcterms:created xsi:type="dcterms:W3CDTF">2015-08-27T03:22:11Z</dcterms:created>
  <dcterms:modified xsi:type="dcterms:W3CDTF">2019-06-19T22:36:47Z</dcterms:modified>
</cp:coreProperties>
</file>