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3994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53847" algn="r" rtl="0">
              <a:spcBef>
                <a:spcPts val="0"/>
              </a:spcBef>
              <a:buClr>
                <a:srgbClr val="C3260C"/>
              </a:buClr>
              <a:buFont typeface="Georgia"/>
              <a:buChar char="*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6400799" cy="3474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8890" algn="l" rtl="0">
              <a:spcBef>
                <a:spcPts val="44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1pPr>
            <a:lvl2pPr marL="548640" indent="-27940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2pPr>
            <a:lvl3pPr marL="822960" indent="-39370" algn="l" rtl="0">
              <a:spcBef>
                <a:spcPts val="36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3pPr>
            <a:lvl4pPr marL="1097280" indent="-50800" algn="l" rtl="0"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4pPr>
            <a:lvl5pPr marL="1389888" indent="-67818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5pPr>
            <a:lvl6pPr marL="1664207" indent="-75437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6pPr>
            <a:lvl7pPr marL="1965960" indent="-7238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7pPr>
            <a:lvl8pPr marL="2286000" indent="-7492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8pPr>
            <a:lvl9pPr marL="2587752" indent="-71881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53847" algn="r" rtl="0">
              <a:spcBef>
                <a:spcPts val="0"/>
              </a:spcBef>
              <a:buClr>
                <a:srgbClr val="C3260C"/>
              </a:buClr>
              <a:buFont typeface="Georgia"/>
              <a:buChar char="*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3368040" y="-731521"/>
            <a:ext cx="3474719" cy="640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8890" algn="l" rtl="0">
              <a:spcBef>
                <a:spcPts val="44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1pPr>
            <a:lvl2pPr marL="548640" indent="-27940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2pPr>
            <a:lvl3pPr marL="822960" indent="-39370" algn="l" rtl="0">
              <a:spcBef>
                <a:spcPts val="36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3pPr>
            <a:lvl4pPr marL="1097280" indent="-50800" algn="l" rtl="0"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4pPr>
            <a:lvl5pPr marL="1389888" indent="-67818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5pPr>
            <a:lvl6pPr marL="1664207" indent="-75437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6pPr>
            <a:lvl7pPr marL="1965960" indent="-7238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7pPr>
            <a:lvl8pPr marL="2286000" indent="-7492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8pPr>
            <a:lvl9pPr marL="2587752" indent="-71881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 rot="5400000">
            <a:off x="-436711" y="1966986"/>
            <a:ext cx="5238338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 rot="5400000">
            <a:off x="3291392" y="764239"/>
            <a:ext cx="4894728" cy="4829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8890" algn="l" rtl="0">
              <a:spcBef>
                <a:spcPts val="44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1pPr>
            <a:lvl2pPr marL="548640" indent="-27940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2pPr>
            <a:lvl3pPr marL="822960" indent="-39370" algn="l" rtl="0">
              <a:spcBef>
                <a:spcPts val="36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3pPr>
            <a:lvl4pPr marL="1097280" indent="-50800" algn="l" rtl="0"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4pPr>
            <a:lvl5pPr marL="1389888" indent="-67818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5pPr>
            <a:lvl6pPr marL="1664207" indent="-75437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6pPr>
            <a:lvl7pPr marL="1965960" indent="-7238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7pPr>
            <a:lvl8pPr marL="2286000" indent="-7492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8pPr>
            <a:lvl9pPr marL="2587752" indent="-71881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3866919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0" y="0"/>
            <a:ext cx="9144000" cy="3866919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2652310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1600200"/>
            <a:ext cx="9144000" cy="5105399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473795" y="5052544"/>
            <a:ext cx="5637009" cy="8821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4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  <a:defRPr/>
            </a:lvl1pPr>
            <a:lvl2pPr marL="457200" marR="0" indent="0" algn="ctr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  <a:defRPr/>
            </a:lvl2pPr>
            <a:lvl3pPr marL="914400" marR="0" indent="0" algn="ctr" rtl="0">
              <a:spcBef>
                <a:spcPts val="36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  <a:defRPr/>
            </a:lvl3pPr>
            <a:lvl4pPr marL="1371600" marR="0" indent="0" algn="ctr" rtl="0"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  <a:defRPr/>
            </a:lvl4pPr>
            <a:lvl5pPr marL="1828800" marR="0" indent="0" algn="ctr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  <a:defRPr/>
            </a:lvl5pPr>
            <a:lvl6pPr marL="2286000" marR="0" indent="0" algn="ctr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  <a:defRPr/>
            </a:lvl6pPr>
            <a:lvl7pPr marL="2743200" marR="0" indent="0" algn="ctr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  <a:defRPr/>
            </a:lvl7pPr>
            <a:lvl8pPr marL="3200400" marR="0" indent="0" algn="ctr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  <a:defRPr/>
            </a:lvl8pPr>
            <a:lvl9pPr marL="3657600" marR="0" indent="0" algn="ctr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40080" marR="0" indent="-23368" algn="l" rtl="0">
              <a:spcBef>
                <a:spcPts val="0"/>
              </a:spcBef>
              <a:buClr>
                <a:srgbClr val="C3260C"/>
              </a:buClr>
              <a:buFont typeface="Georgia"/>
              <a:buChar char="*"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0" y="3866919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0" y="0"/>
            <a:ext cx="9144000" cy="3866919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2652310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0" y="1600200"/>
            <a:ext cx="9144000" cy="5105399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2033194" y="2172648"/>
            <a:ext cx="5966665" cy="24233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022438" y="4607510"/>
            <a:ext cx="5970493" cy="8354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53847" algn="r" rtl="0">
              <a:spcBef>
                <a:spcPts val="0"/>
              </a:spcBef>
              <a:buClr>
                <a:srgbClr val="C3260C"/>
              </a:buClr>
              <a:buFont typeface="Georgia"/>
              <a:buChar char="*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142999" y="731518"/>
            <a:ext cx="3346704" cy="3474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8890" algn="l" rtl="0">
              <a:spcBef>
                <a:spcPts val="44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1pPr>
            <a:lvl2pPr marL="548640" indent="-27940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2pPr>
            <a:lvl3pPr marL="822960" indent="-39370" algn="l" rtl="0">
              <a:spcBef>
                <a:spcPts val="36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3pPr>
            <a:lvl4pPr marL="1097280" indent="-50800" algn="l" rtl="0"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4pPr>
            <a:lvl5pPr marL="1389888" indent="-67818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5pPr>
            <a:lvl6pPr marL="1664207" indent="-75437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6pPr>
            <a:lvl7pPr marL="1965960" indent="-7238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7pPr>
            <a:lvl8pPr marL="2286000" indent="-7492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8pPr>
            <a:lvl9pPr marL="2587752" indent="-71881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645151" y="731520"/>
            <a:ext cx="3346704" cy="3474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8890" algn="l" rtl="0">
              <a:spcBef>
                <a:spcPts val="44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1pPr>
            <a:lvl2pPr marL="548640" indent="-27940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2pPr>
            <a:lvl3pPr marL="822960" indent="-39370" algn="l" rtl="0">
              <a:spcBef>
                <a:spcPts val="36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3pPr>
            <a:lvl4pPr marL="1097280" indent="-50800" algn="l" rtl="0"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4pPr>
            <a:lvl5pPr marL="1389888" indent="-67818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5pPr>
            <a:lvl6pPr marL="1664207" indent="-75437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6pPr>
            <a:lvl7pPr marL="1965960" indent="-7238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7pPr>
            <a:lvl8pPr marL="2286000" indent="-7492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8pPr>
            <a:lvl9pPr marL="2587752" indent="-71881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1156446" y="1400326"/>
            <a:ext cx="3346704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7301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1399032"/>
            <a:ext cx="3346704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53847" algn="r" rtl="0">
              <a:spcBef>
                <a:spcPts val="0"/>
              </a:spcBef>
              <a:buClr>
                <a:srgbClr val="C3260C"/>
              </a:buClr>
              <a:buFont typeface="Georgia"/>
              <a:buChar char="*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53847" algn="r" rtl="0">
              <a:spcBef>
                <a:spcPts val="0"/>
              </a:spcBef>
              <a:buClr>
                <a:srgbClr val="C3260C"/>
              </a:buClr>
              <a:buFont typeface="Georgia"/>
              <a:buChar char="*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28600" indent="-228600"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93514" y="731520"/>
            <a:ext cx="4017085" cy="48947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1075765" y="3497801"/>
            <a:ext cx="3388659" cy="2139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3866919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0" y="0"/>
            <a:ext cx="9144000" cy="3866919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0" y="2652310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0" y="1600200"/>
            <a:ext cx="9144000" cy="5105399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Shape 77"/>
          <p:cNvSpPr>
            <a:spLocks noGrp="1"/>
          </p:cNvSpPr>
          <p:nvPr>
            <p:ph type="pic" idx="2"/>
          </p:nvPr>
        </p:nvSpPr>
        <p:spPr>
          <a:xfrm>
            <a:off x="4475175" y="1143000"/>
            <a:ext cx="4114800" cy="3127805"/>
          </a:xfrm>
          <a:prstGeom prst="roundRect">
            <a:avLst>
              <a:gd name="adj" fmla="val 4230"/>
            </a:avLst>
          </a:prstGeom>
          <a:solidFill>
            <a:srgbClr val="8BC9F7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7F7F7F"/>
              </a:buClr>
              <a:buFont typeface="Trebuchet MS"/>
              <a:buNone/>
              <a:defRPr/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77887" y="1010486"/>
            <a:ext cx="3694113" cy="21630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0" indent="-81279" rtl="0">
              <a:spcBef>
                <a:spcPts val="0"/>
              </a:spcBef>
              <a:buFont typeface="Georgia"/>
              <a:buChar char="*"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7D9FF"/>
            </a:gs>
            <a:gs pos="60000">
              <a:srgbClr val="FFFFFF"/>
            </a:gs>
            <a:gs pos="100000">
              <a:srgbClr val="69BDF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9144000" cy="5105399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3768303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1600200"/>
            <a:ext cx="9144000" cy="5105399"/>
          </a:xfrm>
          <a:prstGeom prst="ellipse">
            <a:avLst/>
          </a:prstGeom>
          <a:gradFill>
            <a:gsLst>
              <a:gs pos="0">
                <a:schemeClr val="l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indent="53847" algn="r" rtl="0">
              <a:spcBef>
                <a:spcPts val="0"/>
              </a:spcBef>
              <a:buClr>
                <a:srgbClr val="C3260C"/>
              </a:buClr>
              <a:buFont typeface="Georgia"/>
              <a:buChar char="*"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799" cy="3474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8890" algn="l" rtl="0">
              <a:spcBef>
                <a:spcPts val="44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1pPr>
            <a:lvl2pPr marL="548640" marR="0" indent="-27940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2pPr>
            <a:lvl3pPr marL="822960" marR="0" indent="-39370" algn="l" rtl="0">
              <a:spcBef>
                <a:spcPts val="36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3pPr>
            <a:lvl4pPr marL="1097280" marR="0" indent="-50800" algn="l" rtl="0"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4pPr>
            <a:lvl5pPr marL="1389888" marR="0" indent="-67818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5pPr>
            <a:lvl6pPr marL="1664207" marR="0" indent="-75437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6pPr>
            <a:lvl7pPr marL="1965960" marR="0" indent="-7238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7pPr>
            <a:lvl8pPr marL="2286000" marR="0" indent="-74929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8pPr>
            <a:lvl9pPr marL="2587752" marR="0" indent="-71881" algn="l" rtl="0">
              <a:spcBef>
                <a:spcPts val="280"/>
              </a:spcBef>
              <a:spcAft>
                <a:spcPts val="300"/>
              </a:spcAft>
              <a:buClr>
                <a:srgbClr val="C3260C"/>
              </a:buClr>
              <a:buFont typeface="Georgia"/>
              <a:buChar char="*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1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8800" y="4419600"/>
            <a:ext cx="3390600" cy="21696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276600" y="4343400"/>
            <a:ext cx="5638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C3260C"/>
              </a:buClr>
              <a:buSzPct val="25000"/>
              <a:buFont typeface="Georgia"/>
              <a:buNone/>
            </a:pPr>
            <a:r>
              <a:rPr lang="en-US" sz="4600" b="1" i="0" u="none" strike="noStrike" cap="none" baseline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lang="en-US" sz="4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Whale of a Find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-115702"/>
            <a:ext cx="8457299" cy="45436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1. </a:t>
            </a:r>
            <a:r>
              <a:rPr lang="en-US" sz="24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Number the paragraphs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2. </a:t>
            </a:r>
            <a:r>
              <a:rPr lang="en-US" sz="24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Read the article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3. </a:t>
            </a:r>
            <a:r>
              <a:rPr lang="en-US" sz="240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Circle</a:t>
            </a:r>
            <a:r>
              <a:rPr lang="en-US" sz="24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confusing words or points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4. </a:t>
            </a:r>
            <a:r>
              <a:rPr lang="en-US" sz="240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Underline/highlight information related to genetics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5. </a:t>
            </a:r>
            <a:r>
              <a:rPr lang="en-US" sz="240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Discuss your assigned paragraph(s) with your </a:t>
            </a:r>
            <a:r>
              <a:rPr lang="en-US" sz="2400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group</a:t>
            </a:r>
          </a:p>
          <a:p>
            <a:pPr marL="0" marR="0" lvl="0" indent="0" algn="l" rtl="0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6</a:t>
            </a:r>
            <a:r>
              <a:rPr lang="en-US" sz="2400" dirty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r>
              <a:rPr lang="en-US" sz="2400" dirty="0">
                <a:solidFill>
                  <a:srgbClr val="434343"/>
                </a:solidFill>
                <a:latin typeface="Trebuchet MS"/>
                <a:ea typeface="Trebuchet MS"/>
                <a:cs typeface="Trebuchet MS"/>
                <a:sym typeface="Trebuchet MS"/>
              </a:rPr>
              <a:t>Share out the main idea of your paragraph(s</a:t>
            </a:r>
            <a:r>
              <a:rPr lang="en-US" sz="2400" dirty="0" smtClean="0">
                <a:solidFill>
                  <a:srgbClr val="434343"/>
                </a:solidFill>
                <a:latin typeface="Trebuchet MS"/>
                <a:ea typeface="Trebuchet MS"/>
                <a:cs typeface="Trebuchet MS"/>
                <a:sym typeface="Trebuchet MS"/>
              </a:rPr>
              <a:t>)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434343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r>
              <a:rPr lang="en-US" sz="2400" dirty="0" smtClean="0">
                <a:solidFill>
                  <a:srgbClr val="434343"/>
                </a:solidFill>
                <a:latin typeface="Trebuchet MS"/>
                <a:ea typeface="Trebuchet MS"/>
                <a:cs typeface="Trebuchet MS"/>
                <a:sym typeface="Trebuchet MS"/>
              </a:rPr>
              <a:t>{Spokesperson with the highest # of pets}</a:t>
            </a:r>
            <a:endParaRPr lang="en-US" sz="2400" dirty="0">
              <a:solidFill>
                <a:srgbClr val="434343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8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7. </a:t>
            </a:r>
            <a:r>
              <a:rPr lang="en-US" sz="24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Write a summary (individually) that includes information about how genetics and evolution are related.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20040" lvl="1" indent="0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indent="0" algn="l" rtl="0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indent="0" algn="l" rtl="0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indent="0" algn="l" rtl="0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indent="0" algn="l" rtl="0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indent="0" algn="l" rtl="0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" marR="0" lvl="0" indent="-7619" algn="l" rtl="0">
              <a:spcBef>
                <a:spcPts val="78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" marR="0" lvl="0" indent="-7619" algn="l" rtl="0">
              <a:spcBef>
                <a:spcPts val="78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" marR="0" lvl="0" indent="-7619" algn="l" rtl="0">
              <a:spcBef>
                <a:spcPts val="780"/>
              </a:spcBef>
              <a:spcAft>
                <a:spcPts val="300"/>
              </a:spcAft>
              <a:buClr>
                <a:srgbClr val="C3260C"/>
              </a:buClr>
              <a:buFont typeface="Georgia"/>
              <a:buNone/>
            </a:pPr>
            <a:endParaRPr sz="240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9" name="Shape 99"/>
          <p:cNvSpPr txBox="1"/>
          <p:nvPr/>
        </p:nvSpPr>
        <p:spPr>
          <a:xfrm rot="10800000" flipH="1">
            <a:off x="457200" y="109"/>
            <a:ext cx="3733800" cy="20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97427" y="4415850"/>
            <a:ext cx="82680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77240" indent="53848" algn="l">
              <a:spcBef>
                <a:spcPts val="0"/>
              </a:spcBef>
              <a:buNone/>
            </a:pPr>
            <a:r>
              <a:rPr lang="en-US" sz="3600" b="1">
                <a:latin typeface="Trebuchet MS"/>
                <a:ea typeface="Trebuchet MS"/>
                <a:cs typeface="Trebuchet MS"/>
                <a:sym typeface="Trebuchet MS"/>
              </a:rPr>
              <a:t>Lizard and Whale Article Comparison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97425" y="233700"/>
            <a:ext cx="8195099" cy="36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-US" sz="3000" dirty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8.</a:t>
            </a:r>
            <a:r>
              <a:rPr lang="en-US" sz="3000" dirty="0">
                <a:latin typeface="Trebuchet MS"/>
                <a:ea typeface="Trebuchet MS"/>
                <a:cs typeface="Trebuchet MS"/>
                <a:sym typeface="Trebuchet MS"/>
              </a:rPr>
              <a:t> In your groups, create a “T” chart and list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US" sz="3000" dirty="0">
                <a:latin typeface="Trebuchet MS"/>
                <a:ea typeface="Trebuchet MS"/>
                <a:cs typeface="Trebuchet MS"/>
                <a:sym typeface="Trebuchet MS"/>
              </a:rPr>
              <a:t>specific examples/ideas from each article that support (or are related to) </a:t>
            </a:r>
            <a:r>
              <a:rPr lang="en-US" sz="3000" dirty="0" smtClean="0">
                <a:latin typeface="Trebuchet MS"/>
                <a:ea typeface="Trebuchet MS"/>
                <a:cs typeface="Trebuchet MS"/>
                <a:sym typeface="Trebuchet MS"/>
              </a:rPr>
              <a:t>genetics </a:t>
            </a:r>
            <a:r>
              <a:rPr lang="en-US" sz="3000" dirty="0" smtClean="0">
                <a:latin typeface="Trebuchet MS"/>
                <a:ea typeface="Trebuchet MS"/>
                <a:cs typeface="Trebuchet MS"/>
                <a:sym typeface="Trebuchet MS"/>
              </a:rPr>
              <a:t>and evolution</a:t>
            </a:r>
            <a:r>
              <a:rPr lang="en-US" sz="30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  <a:p>
            <a:pPr marL="0" indent="0" rtl="0">
              <a:spcBef>
                <a:spcPts val="0"/>
              </a:spcBef>
              <a:buNone/>
            </a:pPr>
            <a:endParaRPr sz="4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219709" indent="0" rtl="0">
              <a:spcBef>
                <a:spcPts val="0"/>
              </a:spcBef>
              <a:buNone/>
            </a:pPr>
            <a:endParaRPr sz="4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219709" indent="0" rtl="0">
              <a:spcBef>
                <a:spcPts val="0"/>
              </a:spcBef>
              <a:buNone/>
            </a:pPr>
            <a:endParaRPr sz="36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219709" indent="0" rtl="0">
              <a:spcBef>
                <a:spcPts val="0"/>
              </a:spcBef>
              <a:buNone/>
            </a:pPr>
            <a:endParaRPr sz="30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219709" indent="0">
              <a:spcBef>
                <a:spcPts val="0"/>
              </a:spcBef>
              <a:buNone/>
            </a:pPr>
            <a:endParaRPr sz="30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0400" y="2132551"/>
            <a:ext cx="17145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6287" y="2667000"/>
            <a:ext cx="19050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238800" y="152400"/>
            <a:ext cx="8707200" cy="2577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0040" indent="0" algn="l">
              <a:spcBef>
                <a:spcPts val="0"/>
              </a:spcBef>
              <a:buNone/>
            </a:pPr>
            <a:r>
              <a:rPr lang="en-US" sz="3000" b="1" i="1" smtClean="0">
                <a:solidFill>
                  <a:schemeClr val="tx1"/>
                </a:solidFill>
                <a:latin typeface="Trebuchet MS"/>
                <a:ea typeface="Trebuchet MS"/>
                <a:cs typeface="Trebuchet MS"/>
                <a:sym typeface="Trebuchet MS"/>
              </a:rPr>
              <a:t>9.</a:t>
            </a:r>
            <a:r>
              <a:rPr lang="en-US" sz="3000" b="1" i="1" smtClean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3000" b="1" i="1" dirty="0" smtClean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Write </a:t>
            </a:r>
            <a:r>
              <a:rPr lang="en-US" sz="3000" b="1" i="1" dirty="0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a claim about how the information in the articles provide evidence for evolution.  Support your claim with specific examples from each article. 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76200" y="2286000"/>
            <a:ext cx="8915400" cy="276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 b="1" dirty="0">
                <a:latin typeface="Trebuchet MS"/>
                <a:ea typeface="Trebuchet MS"/>
                <a:cs typeface="Trebuchet MS"/>
                <a:sym typeface="Trebuchet MS"/>
              </a:rPr>
              <a:t>Example</a:t>
            </a:r>
            <a:r>
              <a:rPr lang="en-US" sz="3000" dirty="0">
                <a:latin typeface="Trebuchet MS"/>
                <a:ea typeface="Trebuchet MS"/>
                <a:cs typeface="Trebuchet MS"/>
                <a:sym typeface="Trebuchet MS"/>
              </a:rPr>
              <a:t>:  The information in the articles both provided evidence for evolution. For example, in the lizard article scientists found that ___________________________.  This indicates that ____________________.  Similarly, in the “whale” article ___________________________ which provides support because ____________________________________.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155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A Whale of a Find</vt:lpstr>
      <vt:lpstr>Lizard and Whale Article Comparison</vt:lpstr>
      <vt:lpstr>9. Write a claim about how the information in the articles provide evidence for evolution.  Support your claim with specific examples from each article.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Whale of a Find</dc:title>
  <dc:creator>Robles, Sarah (srobles@psusd.us)</dc:creator>
  <cp:lastModifiedBy>Robles, Sarah (srobles@psusd.us)</cp:lastModifiedBy>
  <cp:revision>5</cp:revision>
  <dcterms:modified xsi:type="dcterms:W3CDTF">2015-04-17T18:16:37Z</dcterms:modified>
</cp:coreProperties>
</file>