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74" r:id="rId2"/>
    <p:sldId id="275" r:id="rId3"/>
    <p:sldId id="256" r:id="rId4"/>
    <p:sldId id="257" r:id="rId5"/>
    <p:sldId id="277" r:id="rId6"/>
    <p:sldId id="279" r:id="rId7"/>
    <p:sldId id="280" r:id="rId8"/>
    <p:sldId id="258" r:id="rId9"/>
    <p:sldId id="262" r:id="rId10"/>
    <p:sldId id="259" r:id="rId11"/>
    <p:sldId id="260" r:id="rId12"/>
    <p:sldId id="261" r:id="rId13"/>
    <p:sldId id="264" r:id="rId14"/>
    <p:sldId id="265" r:id="rId15"/>
    <p:sldId id="266" r:id="rId16"/>
    <p:sldId id="278" r:id="rId17"/>
    <p:sldId id="267" r:id="rId18"/>
    <p:sldId id="268" r:id="rId19"/>
    <p:sldId id="269" r:id="rId20"/>
    <p:sldId id="270" r:id="rId21"/>
    <p:sldId id="271" r:id="rId22"/>
    <p:sldId id="272" r:id="rId23"/>
    <p:sldId id="273" r:id="rId24"/>
  </p:sldIdLst>
  <p:sldSz cx="9144000" cy="6858000" type="screen4x3"/>
  <p:notesSz cx="7086600" cy="9429750"/>
  <p:defaultTextStyle>
    <a:defPPr>
      <a:defRPr lang="en-US"/>
    </a:defPPr>
    <a:lvl1pPr algn="l" rtl="0" fontAlgn="base">
      <a:spcBef>
        <a:spcPct val="0"/>
      </a:spcBef>
      <a:spcAft>
        <a:spcPct val="0"/>
      </a:spcAft>
      <a:defRPr sz="2400" kern="1200">
        <a:solidFill>
          <a:schemeClr val="tx1"/>
        </a:solidFill>
        <a:latin typeface="Book Antiqua" pitchFamily="18" charset="0"/>
        <a:ea typeface="+mn-ea"/>
        <a:cs typeface="+mn-cs"/>
      </a:defRPr>
    </a:lvl1pPr>
    <a:lvl2pPr marL="457200" algn="l" rtl="0" fontAlgn="base">
      <a:spcBef>
        <a:spcPct val="0"/>
      </a:spcBef>
      <a:spcAft>
        <a:spcPct val="0"/>
      </a:spcAft>
      <a:defRPr sz="2400" kern="1200">
        <a:solidFill>
          <a:schemeClr val="tx1"/>
        </a:solidFill>
        <a:latin typeface="Book Antiqua" pitchFamily="18" charset="0"/>
        <a:ea typeface="+mn-ea"/>
        <a:cs typeface="+mn-cs"/>
      </a:defRPr>
    </a:lvl2pPr>
    <a:lvl3pPr marL="914400" algn="l" rtl="0" fontAlgn="base">
      <a:spcBef>
        <a:spcPct val="0"/>
      </a:spcBef>
      <a:spcAft>
        <a:spcPct val="0"/>
      </a:spcAft>
      <a:defRPr sz="2400" kern="1200">
        <a:solidFill>
          <a:schemeClr val="tx1"/>
        </a:solidFill>
        <a:latin typeface="Book Antiqua" pitchFamily="18" charset="0"/>
        <a:ea typeface="+mn-ea"/>
        <a:cs typeface="+mn-cs"/>
      </a:defRPr>
    </a:lvl3pPr>
    <a:lvl4pPr marL="1371600" algn="l" rtl="0" fontAlgn="base">
      <a:spcBef>
        <a:spcPct val="0"/>
      </a:spcBef>
      <a:spcAft>
        <a:spcPct val="0"/>
      </a:spcAft>
      <a:defRPr sz="2400" kern="1200">
        <a:solidFill>
          <a:schemeClr val="tx1"/>
        </a:solidFill>
        <a:latin typeface="Book Antiqua" pitchFamily="18" charset="0"/>
        <a:ea typeface="+mn-ea"/>
        <a:cs typeface="+mn-cs"/>
      </a:defRPr>
    </a:lvl4pPr>
    <a:lvl5pPr marL="1828800" algn="l" rtl="0" fontAlgn="base">
      <a:spcBef>
        <a:spcPct val="0"/>
      </a:spcBef>
      <a:spcAft>
        <a:spcPct val="0"/>
      </a:spcAft>
      <a:defRPr sz="2400" kern="1200">
        <a:solidFill>
          <a:schemeClr val="tx1"/>
        </a:solidFill>
        <a:latin typeface="Book Antiqua" pitchFamily="18" charset="0"/>
        <a:ea typeface="+mn-ea"/>
        <a:cs typeface="+mn-cs"/>
      </a:defRPr>
    </a:lvl5pPr>
    <a:lvl6pPr marL="2286000" algn="l" defTabSz="914400" rtl="0" eaLnBrk="1" latinLnBrk="0" hangingPunct="1">
      <a:defRPr sz="2400" kern="1200">
        <a:solidFill>
          <a:schemeClr val="tx1"/>
        </a:solidFill>
        <a:latin typeface="Book Antiqua" pitchFamily="18" charset="0"/>
        <a:ea typeface="+mn-ea"/>
        <a:cs typeface="+mn-cs"/>
      </a:defRPr>
    </a:lvl6pPr>
    <a:lvl7pPr marL="2743200" algn="l" defTabSz="914400" rtl="0" eaLnBrk="1" latinLnBrk="0" hangingPunct="1">
      <a:defRPr sz="2400" kern="1200">
        <a:solidFill>
          <a:schemeClr val="tx1"/>
        </a:solidFill>
        <a:latin typeface="Book Antiqua" pitchFamily="18" charset="0"/>
        <a:ea typeface="+mn-ea"/>
        <a:cs typeface="+mn-cs"/>
      </a:defRPr>
    </a:lvl7pPr>
    <a:lvl8pPr marL="3200400" algn="l" defTabSz="914400" rtl="0" eaLnBrk="1" latinLnBrk="0" hangingPunct="1">
      <a:defRPr sz="2400" kern="1200">
        <a:solidFill>
          <a:schemeClr val="tx1"/>
        </a:solidFill>
        <a:latin typeface="Book Antiqua" pitchFamily="18" charset="0"/>
        <a:ea typeface="+mn-ea"/>
        <a:cs typeface="+mn-cs"/>
      </a:defRPr>
    </a:lvl8pPr>
    <a:lvl9pPr marL="3657600" algn="l" defTabSz="914400" rtl="0" eaLnBrk="1" latinLnBrk="0" hangingPunct="1">
      <a:defRPr sz="2400"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9" autoAdjust="0"/>
    <p:restoredTop sz="88142" autoAdjust="0"/>
  </p:normalViewPr>
  <p:slideViewPr>
    <p:cSldViewPr>
      <p:cViewPr varScale="1">
        <p:scale>
          <a:sx n="99" d="100"/>
          <a:sy n="99" d="100"/>
        </p:scale>
        <p:origin x="-133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70225" cy="4714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lvl1pPr defTabSz="942975">
              <a:defRPr sz="1200"/>
            </a:lvl1pPr>
          </a:lstStyle>
          <a:p>
            <a:endParaRPr lang="en-US"/>
          </a:p>
        </p:txBody>
      </p:sp>
      <p:sp>
        <p:nvSpPr>
          <p:cNvPr id="33795" name="Rectangle 3"/>
          <p:cNvSpPr>
            <a:spLocks noGrp="1" noChangeArrowheads="1"/>
          </p:cNvSpPr>
          <p:nvPr>
            <p:ph type="dt" sz="quarter" idx="1"/>
          </p:nvPr>
        </p:nvSpPr>
        <p:spPr bwMode="auto">
          <a:xfrm>
            <a:off x="4016375" y="0"/>
            <a:ext cx="3070225" cy="4714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lvl1pPr algn="r" defTabSz="942975">
              <a:defRPr sz="1200"/>
            </a:lvl1pPr>
          </a:lstStyle>
          <a:p>
            <a:endParaRPr lang="en-US"/>
          </a:p>
        </p:txBody>
      </p:sp>
      <p:sp>
        <p:nvSpPr>
          <p:cNvPr id="33796" name="Rectangle 4"/>
          <p:cNvSpPr>
            <a:spLocks noGrp="1" noChangeArrowheads="1"/>
          </p:cNvSpPr>
          <p:nvPr>
            <p:ph type="ftr" sz="quarter" idx="2"/>
          </p:nvPr>
        </p:nvSpPr>
        <p:spPr bwMode="auto">
          <a:xfrm>
            <a:off x="0" y="8958263"/>
            <a:ext cx="3070225" cy="471487"/>
          </a:xfrm>
          <a:prstGeom prst="rect">
            <a:avLst/>
          </a:prstGeom>
          <a:noFill/>
          <a:ln w="9525">
            <a:noFill/>
            <a:miter lim="800000"/>
            <a:headEnd/>
            <a:tailEnd/>
          </a:ln>
          <a:effectLst/>
        </p:spPr>
        <p:txBody>
          <a:bodyPr vert="horz" wrap="square" lIns="94375" tIns="47188" rIns="94375" bIns="47188" numCol="1" anchor="b" anchorCtr="0" compatLnSpc="1">
            <a:prstTxWarp prst="textNoShape">
              <a:avLst/>
            </a:prstTxWarp>
          </a:bodyPr>
          <a:lstStyle>
            <a:lvl1pPr defTabSz="942975">
              <a:defRPr sz="1200"/>
            </a:lvl1pPr>
          </a:lstStyle>
          <a:p>
            <a:endParaRPr lang="en-US"/>
          </a:p>
        </p:txBody>
      </p:sp>
      <p:sp>
        <p:nvSpPr>
          <p:cNvPr id="33797" name="Rectangle 5"/>
          <p:cNvSpPr>
            <a:spLocks noGrp="1" noChangeArrowheads="1"/>
          </p:cNvSpPr>
          <p:nvPr>
            <p:ph type="sldNum" sz="quarter" idx="3"/>
          </p:nvPr>
        </p:nvSpPr>
        <p:spPr bwMode="auto">
          <a:xfrm>
            <a:off x="4016375" y="8958263"/>
            <a:ext cx="3070225" cy="471487"/>
          </a:xfrm>
          <a:prstGeom prst="rect">
            <a:avLst/>
          </a:prstGeom>
          <a:noFill/>
          <a:ln w="9525">
            <a:noFill/>
            <a:miter lim="800000"/>
            <a:headEnd/>
            <a:tailEnd/>
          </a:ln>
          <a:effectLst/>
        </p:spPr>
        <p:txBody>
          <a:bodyPr vert="horz" wrap="square" lIns="94375" tIns="47188" rIns="94375" bIns="47188" numCol="1" anchor="b" anchorCtr="0" compatLnSpc="1">
            <a:prstTxWarp prst="textNoShape">
              <a:avLst/>
            </a:prstTxWarp>
          </a:bodyPr>
          <a:lstStyle>
            <a:lvl1pPr algn="r" defTabSz="942975">
              <a:defRPr sz="1200"/>
            </a:lvl1pPr>
          </a:lstStyle>
          <a:p>
            <a:fld id="{097C970C-07F0-446D-AB5F-8B2D0BBF11E0}" type="slidenum">
              <a:rPr lang="en-US"/>
              <a:pPr/>
              <a:t>‹#›</a:t>
            </a:fld>
            <a:endParaRPr lang="en-US"/>
          </a:p>
        </p:txBody>
      </p:sp>
    </p:spTree>
    <p:extLst>
      <p:ext uri="{BB962C8B-B14F-4D97-AF65-F5344CB8AC3E}">
        <p14:creationId xmlns:p14="http://schemas.microsoft.com/office/powerpoint/2010/main" val="2497413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0225" cy="4714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lvl1pPr defTabSz="942975">
              <a:defRPr sz="1200">
                <a:latin typeface="Times New Roman" pitchFamily="18" charset="0"/>
              </a:defRPr>
            </a:lvl1pPr>
          </a:lstStyle>
          <a:p>
            <a:endParaRPr lang="en-US"/>
          </a:p>
        </p:txBody>
      </p:sp>
      <p:sp>
        <p:nvSpPr>
          <p:cNvPr id="8195" name="Rectangle 3"/>
          <p:cNvSpPr>
            <a:spLocks noGrp="1" noChangeArrowheads="1"/>
          </p:cNvSpPr>
          <p:nvPr>
            <p:ph type="dt" idx="1"/>
          </p:nvPr>
        </p:nvSpPr>
        <p:spPr bwMode="auto">
          <a:xfrm>
            <a:off x="4016375" y="0"/>
            <a:ext cx="3070225" cy="4714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lvl1pPr algn="r" defTabSz="942975">
              <a:defRPr sz="1200">
                <a:latin typeface="Times New Roman" pitchFamily="18" charset="0"/>
              </a:defRPr>
            </a:lvl1pPr>
          </a:lstStyle>
          <a:p>
            <a:endParaRPr lang="en-US"/>
          </a:p>
        </p:txBody>
      </p:sp>
      <p:sp>
        <p:nvSpPr>
          <p:cNvPr id="8196" name="Rectangle 4"/>
          <p:cNvSpPr>
            <a:spLocks noGrp="1" noRot="1" noChangeAspect="1" noChangeArrowheads="1" noTextEdit="1"/>
          </p:cNvSpPr>
          <p:nvPr>
            <p:ph type="sldImg" idx="2"/>
          </p:nvPr>
        </p:nvSpPr>
        <p:spPr bwMode="auto">
          <a:xfrm>
            <a:off x="1187450" y="708025"/>
            <a:ext cx="4713288" cy="3535363"/>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944563" y="4479925"/>
            <a:ext cx="5197475" cy="4243388"/>
          </a:xfrm>
          <a:prstGeom prst="rect">
            <a:avLst/>
          </a:prstGeom>
          <a:noFill/>
          <a:ln w="9525">
            <a:noFill/>
            <a:miter lim="800000"/>
            <a:headEnd/>
            <a:tailEnd/>
          </a:ln>
          <a:effectLst/>
        </p:spPr>
        <p:txBody>
          <a:bodyPr vert="horz" wrap="square" lIns="94375" tIns="47188" rIns="94375" bIns="471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958263"/>
            <a:ext cx="3070225" cy="471487"/>
          </a:xfrm>
          <a:prstGeom prst="rect">
            <a:avLst/>
          </a:prstGeom>
          <a:noFill/>
          <a:ln w="9525">
            <a:noFill/>
            <a:miter lim="800000"/>
            <a:headEnd/>
            <a:tailEnd/>
          </a:ln>
          <a:effectLst/>
        </p:spPr>
        <p:txBody>
          <a:bodyPr vert="horz" wrap="square" lIns="94375" tIns="47188" rIns="94375" bIns="47188" numCol="1" anchor="b" anchorCtr="0" compatLnSpc="1">
            <a:prstTxWarp prst="textNoShape">
              <a:avLst/>
            </a:prstTxWarp>
          </a:bodyPr>
          <a:lstStyle>
            <a:lvl1pPr defTabSz="942975">
              <a:defRPr sz="1200">
                <a:latin typeface="Times New Roman" pitchFamily="18" charset="0"/>
              </a:defRPr>
            </a:lvl1pPr>
          </a:lstStyle>
          <a:p>
            <a:endParaRPr lang="en-US"/>
          </a:p>
        </p:txBody>
      </p:sp>
      <p:sp>
        <p:nvSpPr>
          <p:cNvPr id="8199" name="Rectangle 7"/>
          <p:cNvSpPr>
            <a:spLocks noGrp="1" noChangeArrowheads="1"/>
          </p:cNvSpPr>
          <p:nvPr>
            <p:ph type="sldNum" sz="quarter" idx="5"/>
          </p:nvPr>
        </p:nvSpPr>
        <p:spPr bwMode="auto">
          <a:xfrm>
            <a:off x="4016375" y="8958263"/>
            <a:ext cx="3070225" cy="471487"/>
          </a:xfrm>
          <a:prstGeom prst="rect">
            <a:avLst/>
          </a:prstGeom>
          <a:noFill/>
          <a:ln w="9525">
            <a:noFill/>
            <a:miter lim="800000"/>
            <a:headEnd/>
            <a:tailEnd/>
          </a:ln>
          <a:effectLst/>
        </p:spPr>
        <p:txBody>
          <a:bodyPr vert="horz" wrap="square" lIns="94375" tIns="47188" rIns="94375" bIns="47188" numCol="1" anchor="b" anchorCtr="0" compatLnSpc="1">
            <a:prstTxWarp prst="textNoShape">
              <a:avLst/>
            </a:prstTxWarp>
          </a:bodyPr>
          <a:lstStyle>
            <a:lvl1pPr algn="r" defTabSz="942975">
              <a:defRPr sz="1200">
                <a:latin typeface="Times New Roman" pitchFamily="18" charset="0"/>
              </a:defRPr>
            </a:lvl1pPr>
          </a:lstStyle>
          <a:p>
            <a:fld id="{B1911A7D-AE21-47D3-9E5A-F03938740357}" type="slidenum">
              <a:rPr lang="en-US"/>
              <a:pPr/>
              <a:t>‹#›</a:t>
            </a:fld>
            <a:endParaRPr lang="en-US"/>
          </a:p>
        </p:txBody>
      </p:sp>
    </p:spTree>
    <p:extLst>
      <p:ext uri="{BB962C8B-B14F-4D97-AF65-F5344CB8AC3E}">
        <p14:creationId xmlns:p14="http://schemas.microsoft.com/office/powerpoint/2010/main" val="408770134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Abert</a:t>
            </a:r>
            <a:r>
              <a:rPr lang="en-US" dirty="0" smtClean="0"/>
              <a:t> squirrel</a:t>
            </a:r>
            <a:r>
              <a:rPr lang="en-US" baseline="0" dirty="0" smtClean="0"/>
              <a:t> on left – Kaibab squirrel on right (separated by Grand Canyon)</a:t>
            </a:r>
            <a:endParaRPr lang="en-US" dirty="0"/>
          </a:p>
        </p:txBody>
      </p:sp>
      <p:sp>
        <p:nvSpPr>
          <p:cNvPr id="4" name="Slide Number Placeholder 3"/>
          <p:cNvSpPr>
            <a:spLocks noGrp="1"/>
          </p:cNvSpPr>
          <p:nvPr>
            <p:ph type="sldNum" sz="quarter" idx="10"/>
          </p:nvPr>
        </p:nvSpPr>
        <p:spPr/>
        <p:txBody>
          <a:bodyPr/>
          <a:lstStyle/>
          <a:p>
            <a:fld id="{B1911A7D-AE21-47D3-9E5A-F03938740357}" type="slidenum">
              <a:rPr lang="en-US" smtClean="0"/>
              <a:pPr/>
              <a:t>6</a:t>
            </a:fld>
            <a:endParaRPr lang="en-US"/>
          </a:p>
        </p:txBody>
      </p:sp>
    </p:spTree>
    <p:extLst>
      <p:ext uri="{BB962C8B-B14F-4D97-AF65-F5344CB8AC3E}">
        <p14:creationId xmlns:p14="http://schemas.microsoft.com/office/powerpoint/2010/main" val="2480451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FF1FAE-854C-434E-A2DE-5FD60C0892DC}" type="slidenum">
              <a:rPr lang="en-US"/>
              <a:pPr/>
              <a:t>10</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t>Maned wolf and Serval cat both have very long ears, an adaptation that enables them to hear their prey move in tall grasslands.  Both eat rodents and lizards.  Both have long legs for chasing prey.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F96D73-1359-45A0-BF47-60C91D052FFD}" type="slidenum">
              <a:rPr lang="en-US"/>
              <a:pPr/>
              <a:t>11</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a:t>The Madagascar orchid has an 11-inch long nectar receptacle.  Darwin predicted that somewhere in Madagascar there would be an insect with a proboscis 11 inches long, adapted to harvest the orchid’s nectar.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B5CC5F-B0D2-4EE5-BE98-41509994196E}" type="slidenum">
              <a:rPr lang="en-US"/>
              <a:pPr/>
              <a:t>12</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a:t>Forty years later, the Madagascan sphinx moth was found.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0AA0D-86CE-4930-ABD7-544906300785}" type="slidenum">
              <a:rPr lang="en-US"/>
              <a:pPr/>
              <a:t>15</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r>
              <a:rPr lang="en-US"/>
              <a:t>If these conditions aren’t met – can result in evolution.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C030CB-0674-4C51-B347-0A19A9BBA513}" type="slidenum">
              <a:rPr lang="en-US"/>
              <a:pPr/>
              <a:t>17</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US"/>
              <a:t>Can be caused by natural disasters such as fires and floods.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516596-B299-4BE5-9F1E-B14F59BAC144}" type="slidenum">
              <a:rPr lang="en-US"/>
              <a:pPr/>
              <a:t>21</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t>What do you think?  Can the similarities seen indicate a common ancestor?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FEAA84-87DC-4D1A-91DC-70265426EA0C}" type="slidenum">
              <a:rPr lang="en-US"/>
              <a:pPr/>
              <a:t>22</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t>Deforestation (Human effects)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764C6A-9C61-4C7F-AC70-A314EE7093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163D0-8691-4346-BEC9-8F4561A98C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A00793-A501-4406-9CEC-4D375FC97D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DCC51B-B397-4551-8163-657DBB73A9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7A4C2-6D35-4B74-9DED-B2C34DFF72E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C67E66-CA08-463C-AAAE-18DF8B8BD6D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1DC748-869E-484E-9336-2DA23566D2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77880C-D068-4876-94B3-F43063D257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353E94-1CEE-4FC8-9D8A-52A2514CB65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F224E-BFA3-4638-B38F-85174EA2CF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DC7900-ECDA-4B42-8D9A-E7EE1A94A9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731080-97E6-4CA5-9FE4-4A5787E4C0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hyperlink" Target="http://www.poyi.org/62/02/clar_06.php"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VdwpoTqjx0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google.com/imgres?imgurl=http://library.thinkquest.org/CR0210580/graphics/alaska64.jpg&amp;imgrefurl=http://library.thinkquest.org/CR0210580/earthquake.htm&amp;usg=__KIkYzIMVKuh_OLRev2HgVdaat0Y=&amp;h=768&amp;w=512&amp;sz=64&amp;hl=en&amp;start=12&amp;zoom=1&amp;tbnid=LRM4KIDP1o9CeM:&amp;tbnh=142&amp;tbnw=95&amp;ei=b2M2UamdNKKbygG1-4GYAg&amp;prev=/search?q=earthquake&amp;um=1&amp;hl=en&amp;safe=active&amp;rls=com.microsoft:en-us&amp;tbm=isch&amp;um=1&amp;itbs=1&amp;sa=X&amp;ved=0CEAQrQMwCw" TargetMode="External"/><Relationship Id="rId3" Type="http://schemas.openxmlformats.org/officeDocument/2006/relationships/hyperlink" Target="http://www.youtube.com/watch?v=Q6JEA2olNts" TargetMode="External"/><Relationship Id="rId7" Type="http://schemas.openxmlformats.org/officeDocument/2006/relationships/image" Target="../media/image18.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google.com/imgres?imgurl=http://www.wausaubusinessdirectory.com/images/wausaubusinessdirectorycom/bizwebsites/42/Fire.jpg&amp;imgrefurl=http://www.wausaufire.com/&amp;usg=__RKdJKSU28DemFNU_b1a-zUlJb94=&amp;h=800&amp;w=1200&amp;sz=81&amp;hl=en&amp;start=5&amp;zoom=1&amp;tbnid=lJHFEsewmAMPMM:&amp;tbnh=100&amp;tbnw=150&amp;ei=T2M2UbD5GomayAHtqIFY&amp;prev=/search?q=fire&amp;um=1&amp;hl=en&amp;safe=active&amp;rls=com.microsoft:en-us&amp;tbm=isch&amp;um=1&amp;itbs=1&amp;sa=X&amp;ved=0CDIQrQMwBA" TargetMode="External"/><Relationship Id="rId5" Type="http://schemas.openxmlformats.org/officeDocument/2006/relationships/image" Target="../media/image17.jpeg"/><Relationship Id="rId4" Type="http://schemas.openxmlformats.org/officeDocument/2006/relationships/hyperlink" Target="http://www.unitedstreaming.com/imgLib2_viewer.cfm?uuidImageLibrary=6C134B80-508B-6865-C046870C8FB53CA0&amp;strKeyword=flood&amp;uuidCurriculumCategory=" TargetMode="External"/><Relationship Id="rId9" Type="http://schemas.openxmlformats.org/officeDocument/2006/relationships/image" Target="../media/image19.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unitedstreaming.com/imgLib2_viewer.cfm?uuidImageLibrary=D9C3F4CB-CD1D-520C-44B8F8FDBFF2B8C2&amp;strKeyword=shark%20and%20dolphin&amp;uuidCurriculumCategory=" TargetMode="External"/><Relationship Id="rId1" Type="http://schemas.openxmlformats.org/officeDocument/2006/relationships/slideLayout" Target="../slideLayouts/slideLayout6.xml"/><Relationship Id="rId4" Type="http://schemas.openxmlformats.org/officeDocument/2006/relationships/image" Target="../media/image2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http://www.youtube.com/watch?v=0SCjhI86grU"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youtube.com/watch?v=2oKlKmrbLoU"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tobinphoto.com/wildlife-animals/bears-218.htm" TargetMode="External"/><Relationship Id="rId2" Type="http://schemas.openxmlformats.org/officeDocument/2006/relationships/hyperlink" Target="http://www.unitedstreaming.com/imgLib2_viewer.cfm?uuidImageLibrary=340B69A1-A013-8FF9-B13FE7DDF31D3AAB&amp;strKeyword=Brown%20Bear&amp;uuidCurriculumCategory="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 Id="rId6" Type="http://schemas.openxmlformats.org/officeDocument/2006/relationships/image" Target="../media/image12.jpeg"/><Relationship Id="rId5" Type="http://schemas.openxmlformats.org/officeDocument/2006/relationships/hyperlink" Target="http://www.pulseplanet.com/dailyprogram/dailies.php?POP=2721" TargetMode="Externa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533400" y="1219200"/>
            <a:ext cx="7924800" cy="2209800"/>
          </a:xfrm>
        </p:spPr>
        <p:txBody>
          <a:bodyPr/>
          <a:lstStyle/>
          <a:p>
            <a:r>
              <a:rPr lang="en-US" sz="5400" b="1">
                <a:latin typeface="Book Antiqua" pitchFamily="18" charset="0"/>
              </a:rPr>
              <a:t>Speciation and </a:t>
            </a:r>
            <a:br>
              <a:rPr lang="en-US" sz="5400" b="1">
                <a:latin typeface="Book Antiqua" pitchFamily="18" charset="0"/>
              </a:rPr>
            </a:br>
            <a:r>
              <a:rPr lang="en-US" sz="5400" b="1">
                <a:latin typeface="Book Antiqua" pitchFamily="18" charset="0"/>
              </a:rPr>
              <a:t>Population Genetics</a:t>
            </a:r>
          </a:p>
        </p:txBody>
      </p:sp>
      <p:sp>
        <p:nvSpPr>
          <p:cNvPr id="34819" name="Rectangle 3"/>
          <p:cNvSpPr>
            <a:spLocks noGrp="1" noChangeArrowheads="1"/>
          </p:cNvSpPr>
          <p:nvPr>
            <p:ph type="subTitle" idx="1"/>
          </p:nvPr>
        </p:nvSpPr>
        <p:spPr>
          <a:xfrm>
            <a:off x="1371600" y="3200400"/>
            <a:ext cx="6400800" cy="2438400"/>
          </a:xfrm>
        </p:spPr>
        <p:txBody>
          <a:bodyPr/>
          <a:lstStyle/>
          <a:p>
            <a:endParaRPr lang="en-US" sz="4000">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304800"/>
            <a:ext cx="7924800" cy="3657600"/>
          </a:xfrm>
        </p:spPr>
        <p:txBody>
          <a:bodyPr>
            <a:normAutofit fontScale="90000"/>
          </a:bodyPr>
          <a:lstStyle/>
          <a:p>
            <a:pPr algn="l"/>
            <a:r>
              <a:rPr lang="en-US" dirty="0">
                <a:latin typeface="Book Antiqua" pitchFamily="18" charset="0"/>
              </a:rPr>
              <a:t>2) </a:t>
            </a:r>
            <a:r>
              <a:rPr lang="en-US" b="1" dirty="0">
                <a:latin typeface="Book Antiqua" pitchFamily="18" charset="0"/>
              </a:rPr>
              <a:t>Convergent evolution</a:t>
            </a:r>
            <a:r>
              <a:rPr lang="en-US" dirty="0"/>
              <a:t>:  </a:t>
            </a:r>
            <a:r>
              <a:rPr lang="en-US" dirty="0">
                <a:latin typeface="Book Antiqua" pitchFamily="18" charset="0"/>
              </a:rPr>
              <a:t>Natural </a:t>
            </a:r>
            <a:r>
              <a:rPr lang="en-US" dirty="0" smtClean="0">
                <a:latin typeface="Book Antiqua" pitchFamily="18" charset="0"/>
              </a:rPr>
              <a:t>selection </a:t>
            </a:r>
            <a:r>
              <a:rPr lang="en-US" dirty="0">
                <a:latin typeface="Book Antiqua" pitchFamily="18" charset="0"/>
              </a:rPr>
              <a:t>has produced </a:t>
            </a:r>
            <a:r>
              <a:rPr lang="en-US" dirty="0" smtClean="0">
                <a:latin typeface="Book Antiqua" pitchFamily="18" charset="0"/>
              </a:rPr>
              <a:t>analogous </a:t>
            </a:r>
            <a:r>
              <a:rPr lang="en-US" dirty="0">
                <a:latin typeface="Book Antiqua" pitchFamily="18" charset="0"/>
              </a:rPr>
              <a:t>(similar) adaptations </a:t>
            </a:r>
            <a:r>
              <a:rPr lang="en-US" dirty="0" smtClean="0">
                <a:latin typeface="Book Antiqua" pitchFamily="18" charset="0"/>
              </a:rPr>
              <a:t>in </a:t>
            </a:r>
            <a:r>
              <a:rPr lang="en-US" dirty="0">
                <a:latin typeface="Book Antiqua" pitchFamily="18" charset="0"/>
              </a:rPr>
              <a:t>response to similar </a:t>
            </a:r>
            <a:r>
              <a:rPr lang="en-US" dirty="0" smtClean="0">
                <a:latin typeface="Book Antiqua" pitchFamily="18" charset="0"/>
              </a:rPr>
              <a:t>environments.</a:t>
            </a:r>
            <a:r>
              <a:rPr lang="en-US" sz="3600" dirty="0">
                <a:latin typeface="Book Antiqua" pitchFamily="18" charset="0"/>
              </a:rPr>
              <a:t/>
            </a:r>
            <a:br>
              <a:rPr lang="en-US" sz="3600" dirty="0">
                <a:latin typeface="Book Antiqua" pitchFamily="18" charset="0"/>
              </a:rPr>
            </a:br>
            <a:r>
              <a:rPr lang="en-US" sz="3600" dirty="0">
                <a:latin typeface="Book Antiqua" pitchFamily="18" charset="0"/>
              </a:rPr>
              <a:t/>
            </a:r>
            <a:br>
              <a:rPr lang="en-US" sz="3600" dirty="0">
                <a:latin typeface="Book Antiqua" pitchFamily="18" charset="0"/>
              </a:rPr>
            </a:br>
            <a:endParaRPr lang="en-US" dirty="0"/>
          </a:p>
        </p:txBody>
      </p:sp>
      <p:pic>
        <p:nvPicPr>
          <p:cNvPr id="6148" name="Picture 4" descr="servalPEACHES"/>
          <p:cNvPicPr>
            <a:picLocks noChangeAspect="1" noChangeArrowheads="1"/>
          </p:cNvPicPr>
          <p:nvPr/>
        </p:nvPicPr>
        <p:blipFill>
          <a:blip r:embed="rId3"/>
          <a:srcRect/>
          <a:stretch>
            <a:fillRect/>
          </a:stretch>
        </p:blipFill>
        <p:spPr bwMode="auto">
          <a:xfrm>
            <a:off x="4800600" y="3429000"/>
            <a:ext cx="3505200" cy="2336800"/>
          </a:xfrm>
          <a:prstGeom prst="rect">
            <a:avLst/>
          </a:prstGeom>
          <a:noFill/>
        </p:spPr>
      </p:pic>
      <p:pic>
        <p:nvPicPr>
          <p:cNvPr id="6150" name="Picture 6" descr="Maned Wolf (Chrysocyon brachyurus)"/>
          <p:cNvPicPr>
            <a:picLocks noChangeAspect="1" noChangeArrowheads="1"/>
          </p:cNvPicPr>
          <p:nvPr/>
        </p:nvPicPr>
        <p:blipFill>
          <a:blip r:embed="rId4"/>
          <a:srcRect/>
          <a:stretch>
            <a:fillRect/>
          </a:stretch>
        </p:blipFill>
        <p:spPr bwMode="auto">
          <a:xfrm>
            <a:off x="1447800" y="3200400"/>
            <a:ext cx="2708275" cy="28924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609600"/>
            <a:ext cx="7772400" cy="2590800"/>
          </a:xfrm>
        </p:spPr>
        <p:txBody>
          <a:bodyPr>
            <a:normAutofit fontScale="90000"/>
          </a:bodyPr>
          <a:lstStyle/>
          <a:p>
            <a:r>
              <a:rPr lang="en-US" dirty="0">
                <a:latin typeface="Book Antiqua" pitchFamily="18" charset="0"/>
              </a:rPr>
              <a:t>3) </a:t>
            </a:r>
            <a:r>
              <a:rPr lang="en-US" b="1" dirty="0" err="1">
                <a:latin typeface="Book Antiqua" pitchFamily="18" charset="0"/>
              </a:rPr>
              <a:t>Coevolution</a:t>
            </a:r>
            <a:r>
              <a:rPr lang="en-US" dirty="0">
                <a:latin typeface="Book Antiqua" pitchFamily="18" charset="0"/>
              </a:rPr>
              <a:t>:  Over millions of years, species that interact closely often adapt to one another.</a:t>
            </a:r>
            <a:r>
              <a:rPr lang="en-US" sz="3600" dirty="0">
                <a:latin typeface="Book Antiqua" pitchFamily="18" charset="0"/>
              </a:rPr>
              <a:t/>
            </a:r>
            <a:br>
              <a:rPr lang="en-US" sz="3600" dirty="0">
                <a:latin typeface="Book Antiqua" pitchFamily="18" charset="0"/>
              </a:rPr>
            </a:br>
            <a:r>
              <a:rPr lang="en-US" sz="3600" dirty="0">
                <a:latin typeface="Book Antiqua" pitchFamily="18" charset="0"/>
              </a:rPr>
              <a:t/>
            </a:r>
            <a:br>
              <a:rPr lang="en-US" sz="3600" dirty="0">
                <a:latin typeface="Book Antiqua" pitchFamily="18" charset="0"/>
              </a:rPr>
            </a:br>
            <a:endParaRPr lang="en-US" sz="3600" dirty="0">
              <a:latin typeface="Book Antiqua" pitchFamily="18" charset="0"/>
            </a:endParaRPr>
          </a:p>
        </p:txBody>
      </p:sp>
      <p:grpSp>
        <p:nvGrpSpPr>
          <p:cNvPr id="7176" name="Group 8"/>
          <p:cNvGrpSpPr>
            <a:grpSpLocks/>
          </p:cNvGrpSpPr>
          <p:nvPr/>
        </p:nvGrpSpPr>
        <p:grpSpPr bwMode="auto">
          <a:xfrm>
            <a:off x="5410200" y="6172200"/>
            <a:ext cx="76200" cy="76200"/>
            <a:chOff x="0" y="0"/>
            <a:chExt cx="3672" cy="2931"/>
          </a:xfrm>
        </p:grpSpPr>
        <p:sp>
          <p:nvSpPr>
            <p:cNvPr id="7175" name="Rectangle 7"/>
            <p:cNvSpPr>
              <a:spLocks noChangeArrowheads="1"/>
            </p:cNvSpPr>
            <p:nvPr/>
          </p:nvSpPr>
          <p:spPr bwMode="auto">
            <a:xfrm>
              <a:off x="0" y="0"/>
              <a:ext cx="3672" cy="2931"/>
            </a:xfrm>
            <a:prstGeom prst="rect">
              <a:avLst/>
            </a:prstGeom>
            <a:solidFill>
              <a:srgbClr val="E6E6D6"/>
            </a:solidFill>
            <a:ln w="9525">
              <a:noFill/>
              <a:miter lim="800000"/>
              <a:headEnd/>
              <a:tailEnd/>
            </a:ln>
            <a:effectLst/>
          </p:spPr>
          <p:txBody>
            <a:bodyPr/>
            <a:lstStyle/>
            <a:p>
              <a:endParaRPr lang="en-US"/>
            </a:p>
          </p:txBody>
        </p:sp>
        <p:grpSp>
          <p:nvGrpSpPr>
            <p:cNvPr id="7174" name="Group 6"/>
            <p:cNvGrpSpPr>
              <a:grpSpLocks/>
            </p:cNvGrpSpPr>
            <p:nvPr/>
          </p:nvGrpSpPr>
          <p:grpSpPr bwMode="auto">
            <a:xfrm>
              <a:off x="0" y="108"/>
              <a:ext cx="3672" cy="2715"/>
              <a:chOff x="0" y="0"/>
              <a:chExt cx="3672" cy="2823"/>
            </a:xfrm>
          </p:grpSpPr>
          <p:sp>
            <p:nvSpPr>
              <p:cNvPr id="7171" name="Rectangle 3"/>
              <p:cNvSpPr>
                <a:spLocks noChangeArrowheads="1"/>
              </p:cNvSpPr>
              <p:nvPr/>
            </p:nvSpPr>
            <p:spPr bwMode="auto">
              <a:xfrm>
                <a:off x="0" y="0"/>
                <a:ext cx="3672" cy="0"/>
              </a:xfrm>
              <a:prstGeom prst="rect">
                <a:avLst/>
              </a:prstGeom>
              <a:solidFill>
                <a:srgbClr val="E6E6D6"/>
              </a:solidFill>
              <a:ln w="9525">
                <a:noFill/>
                <a:miter lim="800000"/>
                <a:headEnd/>
                <a:tailEnd/>
              </a:ln>
              <a:effectLst/>
            </p:spPr>
            <p:txBody>
              <a:bodyPr>
                <a:spAutoFit/>
              </a:bodyPr>
              <a:lstStyle/>
              <a:p>
                <a:endParaRPr lang="en-US"/>
              </a:p>
            </p:txBody>
          </p:sp>
          <p:sp>
            <p:nvSpPr>
              <p:cNvPr id="7172" name="Rectangle 4"/>
              <p:cNvSpPr>
                <a:spLocks noChangeArrowheads="1"/>
              </p:cNvSpPr>
              <p:nvPr/>
            </p:nvSpPr>
            <p:spPr bwMode="auto">
              <a:xfrm>
                <a:off x="0" y="0"/>
                <a:ext cx="3672" cy="2823"/>
              </a:xfrm>
              <a:prstGeom prst="rect">
                <a:avLst/>
              </a:prstGeom>
              <a:solidFill>
                <a:srgbClr val="E6E6D6"/>
              </a:solidFill>
              <a:ln w="9525">
                <a:noFill/>
                <a:miter lim="800000"/>
                <a:headEnd/>
                <a:tailEnd/>
              </a:ln>
              <a:effectLst/>
            </p:spPr>
            <p:txBody>
              <a:bodyPr/>
              <a:lstStyle/>
              <a:p>
                <a:r>
                  <a:rPr lang="en-US" sz="700">
                    <a:latin typeface="Verdana" pitchFamily="34" charset="0"/>
                    <a:hlinkClick r:id="rId3"/>
                  </a:rPr>
                  <a:t>  </a:t>
                </a:r>
                <a:r>
                  <a:rPr lang="en-US" sz="28800">
                    <a:latin typeface="Verdana" pitchFamily="34" charset="0"/>
                  </a:rPr>
                  <a:t> </a:t>
                </a:r>
                <a:r>
                  <a:rPr lang="en-US" sz="700">
                    <a:latin typeface="Verdana" pitchFamily="34" charset="0"/>
                  </a:rPr>
                  <a:t>                                                                                                                </a:t>
                </a:r>
              </a:p>
            </p:txBody>
          </p:sp>
        </p:grpSp>
      </p:grpSp>
      <p:pic>
        <p:nvPicPr>
          <p:cNvPr id="7173" name="Picture 5" descr="62-02-ClarR-05">
            <a:hlinkClick r:id="rId3"/>
          </p:cNvPr>
          <p:cNvPicPr>
            <a:picLocks noChangeAspect="1" noChangeArrowheads="1"/>
          </p:cNvPicPr>
          <p:nvPr/>
        </p:nvPicPr>
        <p:blipFill>
          <a:blip r:embed="rId4"/>
          <a:srcRect/>
          <a:stretch>
            <a:fillRect/>
          </a:stretch>
        </p:blipFill>
        <p:spPr bwMode="auto">
          <a:xfrm>
            <a:off x="2667000" y="2286000"/>
            <a:ext cx="3622675" cy="4267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2743200"/>
            <a:ext cx="9144000" cy="0"/>
          </a:xfrm>
          <a:prstGeom prst="rect">
            <a:avLst/>
          </a:prstGeom>
          <a:noFill/>
          <a:ln w="9525">
            <a:noFill/>
            <a:miter lim="800000"/>
            <a:headEnd/>
            <a:tailEnd/>
          </a:ln>
          <a:effectLst/>
        </p:spPr>
        <p:txBody>
          <a:bodyPr>
            <a:spAutoFit/>
          </a:bodyPr>
          <a:lstStyle/>
          <a:p>
            <a:endParaRPr lang="en-US"/>
          </a:p>
        </p:txBody>
      </p:sp>
      <p:grpSp>
        <p:nvGrpSpPr>
          <p:cNvPr id="11272" name="Group 8"/>
          <p:cNvGrpSpPr>
            <a:grpSpLocks/>
          </p:cNvGrpSpPr>
          <p:nvPr/>
        </p:nvGrpSpPr>
        <p:grpSpPr bwMode="auto">
          <a:xfrm>
            <a:off x="3657600" y="2743200"/>
            <a:ext cx="1828800" cy="1371600"/>
            <a:chOff x="0" y="0"/>
            <a:chExt cx="1152" cy="864"/>
          </a:xfrm>
        </p:grpSpPr>
        <p:sp>
          <p:nvSpPr>
            <p:cNvPr id="11267" name="Rectangle 3"/>
            <p:cNvSpPr>
              <a:spLocks noChangeArrowheads="1"/>
            </p:cNvSpPr>
            <p:nvPr/>
          </p:nvSpPr>
          <p:spPr bwMode="auto">
            <a:xfrm>
              <a:off x="0" y="0"/>
              <a:ext cx="1152" cy="0"/>
            </a:xfrm>
            <a:prstGeom prst="rect">
              <a:avLst/>
            </a:prstGeom>
            <a:noFill/>
            <a:ln w="9525">
              <a:noFill/>
              <a:miter lim="800000"/>
              <a:headEnd/>
              <a:tailEnd/>
            </a:ln>
            <a:effectLst/>
          </p:spPr>
          <p:txBody>
            <a:bodyPr>
              <a:spAutoFit/>
            </a:bodyPr>
            <a:lstStyle/>
            <a:p>
              <a:endParaRPr lang="en-US"/>
            </a:p>
          </p:txBody>
        </p:sp>
        <p:grpSp>
          <p:nvGrpSpPr>
            <p:cNvPr id="11271" name="Group 7"/>
            <p:cNvGrpSpPr>
              <a:grpSpLocks/>
            </p:cNvGrpSpPr>
            <p:nvPr/>
          </p:nvGrpSpPr>
          <p:grpSpPr bwMode="auto">
            <a:xfrm>
              <a:off x="0" y="0"/>
              <a:ext cx="1152" cy="864"/>
              <a:chOff x="0" y="864"/>
              <a:chExt cx="1152" cy="864"/>
            </a:xfrm>
          </p:grpSpPr>
          <p:sp>
            <p:nvSpPr>
              <p:cNvPr id="11268" name="Rectangle 4"/>
              <p:cNvSpPr>
                <a:spLocks noChangeArrowheads="1"/>
              </p:cNvSpPr>
              <p:nvPr/>
            </p:nvSpPr>
            <p:spPr bwMode="auto">
              <a:xfrm>
                <a:off x="0" y="864"/>
                <a:ext cx="1152" cy="864"/>
              </a:xfrm>
              <a:prstGeom prst="rect">
                <a:avLst/>
              </a:prstGeom>
              <a:noFill/>
              <a:ln w="9525">
                <a:noFill/>
                <a:miter lim="800000"/>
                <a:headEnd/>
                <a:tailEnd/>
              </a:ln>
              <a:effectLst/>
            </p:spPr>
            <p:txBody>
              <a:bodyPr>
                <a:spAutoFit/>
              </a:bodyPr>
              <a:lstStyle/>
              <a:p>
                <a:endParaRPr lang="en-US"/>
              </a:p>
            </p:txBody>
          </p:sp>
          <p:sp>
            <p:nvSpPr>
              <p:cNvPr id="11269" name="Rectangle 5"/>
              <p:cNvSpPr>
                <a:spLocks noChangeArrowheads="1"/>
              </p:cNvSpPr>
              <p:nvPr/>
            </p:nvSpPr>
            <p:spPr bwMode="auto">
              <a:xfrm>
                <a:off x="0" y="864"/>
                <a:ext cx="936" cy="792"/>
              </a:xfrm>
              <a:prstGeom prst="rect">
                <a:avLst/>
              </a:prstGeom>
              <a:noFill/>
              <a:ln w="9525">
                <a:noFill/>
                <a:miter lim="800000"/>
                <a:headEnd/>
                <a:tailEnd/>
              </a:ln>
              <a:effectLst/>
            </p:spPr>
            <p:txBody>
              <a:bodyPr anchor="ctr"/>
              <a:lstStyle/>
              <a:p>
                <a:pPr algn="ctr"/>
                <a:r>
                  <a:rPr lang="en-US" b="1">
                    <a:latin typeface="Times New Roman" pitchFamily="18" charset="0"/>
                  </a:rPr>
                  <a:t>              </a:t>
                </a:r>
              </a:p>
            </p:txBody>
          </p:sp>
        </p:grpSp>
      </p:grpSp>
      <p:pic>
        <p:nvPicPr>
          <p:cNvPr id="11274" name="Picture 10" descr="xanthopa"/>
          <p:cNvPicPr>
            <a:picLocks noChangeAspect="1" noChangeArrowheads="1"/>
          </p:cNvPicPr>
          <p:nvPr/>
        </p:nvPicPr>
        <p:blipFill>
          <a:blip r:embed="rId3"/>
          <a:srcRect/>
          <a:stretch>
            <a:fillRect/>
          </a:stretch>
        </p:blipFill>
        <p:spPr bwMode="auto">
          <a:xfrm>
            <a:off x="381000" y="762000"/>
            <a:ext cx="8458200" cy="42545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4000" b="1" dirty="0">
                <a:latin typeface="Book Antiqua" pitchFamily="18" charset="0"/>
                <a:hlinkClick r:id="rId2"/>
              </a:rPr>
              <a:t>Gene pool</a:t>
            </a:r>
            <a:r>
              <a:rPr lang="en-US" dirty="0">
                <a:hlinkClick r:id="rId2"/>
              </a:rPr>
              <a:t> </a:t>
            </a:r>
            <a:endParaRPr lang="en-US" dirty="0"/>
          </a:p>
        </p:txBody>
      </p:sp>
      <p:sp>
        <p:nvSpPr>
          <p:cNvPr id="16387" name="Rectangle 3"/>
          <p:cNvSpPr>
            <a:spLocks noGrp="1" noChangeArrowheads="1"/>
          </p:cNvSpPr>
          <p:nvPr>
            <p:ph idx="1"/>
          </p:nvPr>
        </p:nvSpPr>
        <p:spPr/>
        <p:txBody>
          <a:bodyPr/>
          <a:lstStyle/>
          <a:p>
            <a:r>
              <a:rPr lang="en-US" sz="3600">
                <a:solidFill>
                  <a:schemeClr val="tx2"/>
                </a:solidFill>
                <a:latin typeface="Book Antiqua" pitchFamily="18" charset="0"/>
              </a:rPr>
              <a:t>Combined genetic material of all the members of a given population.</a:t>
            </a:r>
          </a:p>
          <a:p>
            <a:pPr>
              <a:buFontTx/>
              <a:buNone/>
            </a:pPr>
            <a:r>
              <a:rPr lang="en-US" sz="4000">
                <a:solidFill>
                  <a:schemeClr val="tx2"/>
                </a:solidFill>
                <a:latin typeface="Book Antiqua" pitchFamily="18" charset="0"/>
              </a:rPr>
              <a:t>	(All mechanisms of evolution involve changes in the gene pool).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b="1">
                <a:latin typeface="Book Antiqua" pitchFamily="18" charset="0"/>
              </a:rPr>
              <a:t>Allele Frequency</a:t>
            </a:r>
          </a:p>
        </p:txBody>
      </p:sp>
      <p:sp>
        <p:nvSpPr>
          <p:cNvPr id="17411" name="Rectangle 3"/>
          <p:cNvSpPr>
            <a:spLocks noGrp="1" noChangeArrowheads="1"/>
          </p:cNvSpPr>
          <p:nvPr>
            <p:ph idx="1"/>
          </p:nvPr>
        </p:nvSpPr>
        <p:spPr/>
        <p:txBody>
          <a:bodyPr/>
          <a:lstStyle/>
          <a:p>
            <a:r>
              <a:rPr lang="en-US" sz="3600">
                <a:solidFill>
                  <a:schemeClr val="tx2"/>
                </a:solidFill>
                <a:latin typeface="Book Antiqua" pitchFamily="18" charset="0"/>
              </a:rPr>
              <a:t>In any gene pool, the number of each allele is a fraction of all the genes for a particular trait.</a:t>
            </a:r>
          </a:p>
          <a:p>
            <a:pPr>
              <a:buFontTx/>
              <a:buNone/>
            </a:pPr>
            <a:r>
              <a:rPr lang="en-US" sz="3600">
                <a:solidFill>
                  <a:schemeClr val="tx2"/>
                </a:solidFill>
                <a:latin typeface="Book Antiqua" pitchFamily="18" charset="0"/>
              </a:rPr>
              <a:t>(Remember that genes often have two or more different forms, called alleles).</a:t>
            </a:r>
          </a:p>
          <a:p>
            <a:endParaRPr lang="en-US" sz="3600">
              <a:solidFill>
                <a:schemeClr val="tx2"/>
              </a:solidFill>
              <a:latin typeface="Book Antiqu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1143000"/>
          </a:xfrm>
        </p:spPr>
        <p:txBody>
          <a:bodyPr/>
          <a:lstStyle/>
          <a:p>
            <a:r>
              <a:rPr lang="en-US" sz="4000" b="1">
                <a:latin typeface="Book Antiqua" pitchFamily="18" charset="0"/>
              </a:rPr>
              <a:t>Hardy-Weinberg Principle</a:t>
            </a:r>
          </a:p>
        </p:txBody>
      </p:sp>
      <p:sp>
        <p:nvSpPr>
          <p:cNvPr id="18435" name="Rectangle 3"/>
          <p:cNvSpPr>
            <a:spLocks noGrp="1" noChangeArrowheads="1"/>
          </p:cNvSpPr>
          <p:nvPr>
            <p:ph idx="1"/>
          </p:nvPr>
        </p:nvSpPr>
        <p:spPr>
          <a:xfrm>
            <a:off x="685800" y="1447800"/>
            <a:ext cx="7772400" cy="4114800"/>
          </a:xfrm>
        </p:spPr>
        <p:txBody>
          <a:bodyPr/>
          <a:lstStyle/>
          <a:p>
            <a:r>
              <a:rPr lang="en-US" sz="3600" dirty="0">
                <a:solidFill>
                  <a:schemeClr val="tx2"/>
                </a:solidFill>
                <a:latin typeface="Book Antiqua" pitchFamily="18" charset="0"/>
              </a:rPr>
              <a:t>Under specific conditions, allele frequencies in a population remain constant from generation to generation.</a:t>
            </a:r>
          </a:p>
          <a:p>
            <a:pPr>
              <a:buFontTx/>
              <a:buNone/>
            </a:pPr>
            <a:endParaRPr lang="en-US" sz="3600" dirty="0">
              <a:solidFill>
                <a:schemeClr val="tx2"/>
              </a:solidFill>
              <a:latin typeface="Book Antiqu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of Hardy Weinberg</a:t>
            </a:r>
            <a:endParaRPr lang="en-US" dirty="0"/>
          </a:p>
        </p:txBody>
      </p:sp>
      <p:sp>
        <p:nvSpPr>
          <p:cNvPr id="3" name="Content Placeholder 2"/>
          <p:cNvSpPr>
            <a:spLocks noGrp="1"/>
          </p:cNvSpPr>
          <p:nvPr>
            <p:ph idx="1"/>
          </p:nvPr>
        </p:nvSpPr>
        <p:spPr/>
        <p:txBody>
          <a:bodyPr/>
          <a:lstStyle/>
          <a:p>
            <a:r>
              <a:rPr lang="en-US" dirty="0" smtClean="0">
                <a:solidFill>
                  <a:schemeClr val="tx2"/>
                </a:solidFill>
                <a:latin typeface="Book Antiqua" pitchFamily="18" charset="0"/>
              </a:rPr>
              <a:t>1. no natural selection</a:t>
            </a:r>
          </a:p>
          <a:p>
            <a:r>
              <a:rPr lang="en-US" dirty="0" smtClean="0">
                <a:solidFill>
                  <a:schemeClr val="tx2"/>
                </a:solidFill>
                <a:latin typeface="Book Antiqua" pitchFamily="18" charset="0"/>
              </a:rPr>
              <a:t>2. random mating </a:t>
            </a:r>
          </a:p>
          <a:p>
            <a:r>
              <a:rPr lang="en-US" dirty="0" smtClean="0">
                <a:solidFill>
                  <a:schemeClr val="tx2"/>
                </a:solidFill>
                <a:latin typeface="Book Antiqua" pitchFamily="18" charset="0"/>
              </a:rPr>
              <a:t>3. no migration</a:t>
            </a:r>
          </a:p>
          <a:p>
            <a:r>
              <a:rPr lang="en-US" dirty="0" smtClean="0">
                <a:solidFill>
                  <a:schemeClr val="tx2"/>
                </a:solidFill>
                <a:latin typeface="Book Antiqua" pitchFamily="18" charset="0"/>
              </a:rPr>
              <a:t>4. no mutation</a:t>
            </a:r>
          </a:p>
          <a:p>
            <a:r>
              <a:rPr lang="en-US" dirty="0" smtClean="0">
                <a:solidFill>
                  <a:schemeClr val="tx2"/>
                </a:solidFill>
                <a:latin typeface="Book Antiqua" pitchFamily="18" charset="0"/>
              </a:rPr>
              <a:t>5. very large populations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228600"/>
            <a:ext cx="7772400" cy="1219200"/>
          </a:xfrm>
        </p:spPr>
        <p:txBody>
          <a:bodyPr/>
          <a:lstStyle/>
          <a:p>
            <a:r>
              <a:rPr lang="en-US" sz="4000" b="1" dirty="0">
                <a:latin typeface="Book Antiqua" pitchFamily="18" charset="0"/>
                <a:hlinkClick r:id="rId3"/>
              </a:rPr>
              <a:t>Genetic Drift</a:t>
            </a:r>
            <a:endParaRPr lang="en-US" sz="4000" b="1" dirty="0">
              <a:latin typeface="Book Antiqua" pitchFamily="18" charset="0"/>
            </a:endParaRPr>
          </a:p>
        </p:txBody>
      </p:sp>
      <p:sp>
        <p:nvSpPr>
          <p:cNvPr id="20483" name="Rectangle 3"/>
          <p:cNvSpPr>
            <a:spLocks noGrp="1" noChangeArrowheads="1"/>
          </p:cNvSpPr>
          <p:nvPr>
            <p:ph idx="1"/>
          </p:nvPr>
        </p:nvSpPr>
        <p:spPr>
          <a:xfrm>
            <a:off x="685800" y="1676400"/>
            <a:ext cx="7772400" cy="2133600"/>
          </a:xfrm>
        </p:spPr>
        <p:txBody>
          <a:bodyPr/>
          <a:lstStyle/>
          <a:p>
            <a:r>
              <a:rPr lang="en-US" sz="3600">
                <a:solidFill>
                  <a:schemeClr val="tx2"/>
                </a:solidFill>
                <a:latin typeface="Book Antiqua" pitchFamily="18" charset="0"/>
              </a:rPr>
              <a:t>Random change in allele frequencies in a population due to chance events.</a:t>
            </a:r>
          </a:p>
          <a:p>
            <a:pPr>
              <a:buFontTx/>
              <a:buNone/>
            </a:pPr>
            <a:endParaRPr lang="en-US" sz="3600">
              <a:solidFill>
                <a:schemeClr val="tx2"/>
              </a:solidFill>
              <a:latin typeface="Book Antiqua" pitchFamily="18" charset="0"/>
            </a:endParaRPr>
          </a:p>
        </p:txBody>
      </p:sp>
      <p:pic>
        <p:nvPicPr>
          <p:cNvPr id="20493" name="Picture 13" descr="6C134B80-508B-6865-C046870C8FB53CA0">
            <a:hlinkClick r:id="rId4"/>
          </p:cNvPr>
          <p:cNvPicPr>
            <a:picLocks noChangeAspect="1" noChangeArrowheads="1"/>
          </p:cNvPicPr>
          <p:nvPr/>
        </p:nvPicPr>
        <p:blipFill>
          <a:blip r:embed="rId5"/>
          <a:srcRect/>
          <a:stretch>
            <a:fillRect/>
          </a:stretch>
        </p:blipFill>
        <p:spPr bwMode="auto">
          <a:xfrm>
            <a:off x="3200400" y="3505200"/>
            <a:ext cx="2514600" cy="1674813"/>
          </a:xfrm>
          <a:prstGeom prst="rect">
            <a:avLst/>
          </a:prstGeom>
          <a:noFill/>
        </p:spPr>
      </p:pic>
      <p:pic>
        <p:nvPicPr>
          <p:cNvPr id="20509" name="Picture 29" descr="http://t1.gstatic.com/images?q=tbn:ANd9GcQvZ1E9Wc0CqbYFQOEAkPT8ZzMvEIls0SJ2-HDPqBckUxOQWv6qwqW-ILM:www.wausaubusinessdirectory.com/images/wausaubusinessdirectorycom/bizwebsites/42/Fire.jpg">
            <a:hlinkClick r:id="rId6"/>
          </p:cNvPr>
          <p:cNvPicPr>
            <a:picLocks noChangeAspect="1" noChangeArrowheads="1"/>
          </p:cNvPicPr>
          <p:nvPr/>
        </p:nvPicPr>
        <p:blipFill>
          <a:blip r:embed="rId7"/>
          <a:srcRect/>
          <a:stretch>
            <a:fillRect/>
          </a:stretch>
        </p:blipFill>
        <p:spPr bwMode="auto">
          <a:xfrm>
            <a:off x="6248400" y="3581400"/>
            <a:ext cx="1981200" cy="2590800"/>
          </a:xfrm>
          <a:prstGeom prst="rect">
            <a:avLst/>
          </a:prstGeom>
          <a:noFill/>
        </p:spPr>
      </p:pic>
      <p:pic>
        <p:nvPicPr>
          <p:cNvPr id="20511" name="Picture 31" descr="http://t0.gstatic.com/images?q=tbn:ANd9GcS_r2CU5NkmQQoF8IXHJ9P_mVhXJaQ_2BN4zoIgwt9pZvGytpB1x210XTgU:library.thinkquest.org/CR0210580/graphics/alaska64.jpg">
            <a:hlinkClick r:id="rId8"/>
          </p:cNvPr>
          <p:cNvPicPr>
            <a:picLocks noChangeAspect="1" noChangeArrowheads="1"/>
          </p:cNvPicPr>
          <p:nvPr/>
        </p:nvPicPr>
        <p:blipFill>
          <a:blip r:embed="rId9"/>
          <a:srcRect/>
          <a:stretch>
            <a:fillRect/>
          </a:stretch>
        </p:blipFill>
        <p:spPr bwMode="auto">
          <a:xfrm>
            <a:off x="838200" y="3657600"/>
            <a:ext cx="1828800" cy="2667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685800" y="457200"/>
            <a:ext cx="7772400" cy="1447800"/>
          </a:xfrm>
        </p:spPr>
        <p:txBody>
          <a:bodyPr/>
          <a:lstStyle/>
          <a:p>
            <a:r>
              <a:rPr lang="en-US">
                <a:latin typeface="Book Antiqua" pitchFamily="18" charset="0"/>
              </a:rPr>
              <a:t>In Summary</a:t>
            </a:r>
            <a:r>
              <a:rPr lang="en-US"/>
              <a:t>:</a:t>
            </a:r>
          </a:p>
        </p:txBody>
      </p:sp>
      <p:sp>
        <p:nvSpPr>
          <p:cNvPr id="23555" name="Rectangle 3"/>
          <p:cNvSpPr>
            <a:spLocks noGrp="1" noChangeArrowheads="1"/>
          </p:cNvSpPr>
          <p:nvPr>
            <p:ph type="subTitle" idx="1"/>
          </p:nvPr>
        </p:nvSpPr>
        <p:spPr>
          <a:xfrm>
            <a:off x="1371600" y="1676400"/>
            <a:ext cx="6400800" cy="1905000"/>
          </a:xfrm>
        </p:spPr>
        <p:txBody>
          <a:bodyPr>
            <a:normAutofit fontScale="85000" lnSpcReduction="20000"/>
          </a:bodyPr>
          <a:lstStyle/>
          <a:p>
            <a:r>
              <a:rPr lang="en-US" sz="4000">
                <a:solidFill>
                  <a:schemeClr val="tx2"/>
                </a:solidFill>
                <a:latin typeface="Book Antiqua" pitchFamily="18" charset="0"/>
              </a:rPr>
              <a:t>New species can develop when populations become separated and isolated </a:t>
            </a:r>
          </a:p>
          <a:p>
            <a:r>
              <a:rPr lang="en-US" sz="3600">
                <a:solidFill>
                  <a:schemeClr val="tx2"/>
                </a:solidFill>
                <a:latin typeface="Book Antiqua" pitchFamily="18" charset="0"/>
              </a:rPr>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09600" y="609600"/>
            <a:ext cx="7848600" cy="1981200"/>
          </a:xfrm>
        </p:spPr>
        <p:txBody>
          <a:bodyPr/>
          <a:lstStyle/>
          <a:p>
            <a:r>
              <a:rPr lang="en-US" sz="4000" b="1">
                <a:latin typeface="Book Antiqua" pitchFamily="18" charset="0"/>
              </a:rPr>
              <a:t>Similar traits can develop in unrelated species occupying comparable niches</a:t>
            </a:r>
          </a:p>
        </p:txBody>
      </p:sp>
      <p:grpSp>
        <p:nvGrpSpPr>
          <p:cNvPr id="25618" name="Group 18"/>
          <p:cNvGrpSpPr>
            <a:grpSpLocks/>
          </p:cNvGrpSpPr>
          <p:nvPr/>
        </p:nvGrpSpPr>
        <p:grpSpPr bwMode="auto">
          <a:xfrm flipV="1">
            <a:off x="5867400" y="4495800"/>
            <a:ext cx="457200" cy="304800"/>
            <a:chOff x="0" y="0"/>
            <a:chExt cx="828" cy="643"/>
          </a:xfrm>
        </p:grpSpPr>
        <p:sp>
          <p:nvSpPr>
            <p:cNvPr id="25617" name="Rectangle 17"/>
            <p:cNvSpPr>
              <a:spLocks noChangeArrowheads="1"/>
            </p:cNvSpPr>
            <p:nvPr/>
          </p:nvSpPr>
          <p:spPr bwMode="auto">
            <a:xfrm>
              <a:off x="0" y="0"/>
              <a:ext cx="828" cy="643"/>
            </a:xfrm>
            <a:prstGeom prst="rect">
              <a:avLst/>
            </a:prstGeom>
            <a:solidFill>
              <a:srgbClr val="000000"/>
            </a:solidFill>
            <a:ln w="9525">
              <a:noFill/>
              <a:miter lim="800000"/>
              <a:headEnd/>
              <a:tailEnd/>
            </a:ln>
            <a:effectLst/>
          </p:spPr>
          <p:txBody>
            <a:bodyPr/>
            <a:lstStyle/>
            <a:p>
              <a:endParaRPr lang="en-US"/>
            </a:p>
          </p:txBody>
        </p:sp>
        <p:grpSp>
          <p:nvGrpSpPr>
            <p:cNvPr id="25616" name="Group 16"/>
            <p:cNvGrpSpPr>
              <a:grpSpLocks/>
            </p:cNvGrpSpPr>
            <p:nvPr/>
          </p:nvGrpSpPr>
          <p:grpSpPr bwMode="auto">
            <a:xfrm>
              <a:off x="0" y="0"/>
              <a:ext cx="828" cy="643"/>
              <a:chOff x="0" y="0"/>
              <a:chExt cx="828" cy="643"/>
            </a:xfrm>
          </p:grpSpPr>
          <p:sp>
            <p:nvSpPr>
              <p:cNvPr id="25615" name="Rectangle 15"/>
              <p:cNvSpPr>
                <a:spLocks noChangeArrowheads="1"/>
              </p:cNvSpPr>
              <p:nvPr/>
            </p:nvSpPr>
            <p:spPr bwMode="auto">
              <a:xfrm>
                <a:off x="0" y="0"/>
                <a:ext cx="828" cy="643"/>
              </a:xfrm>
              <a:prstGeom prst="rect">
                <a:avLst/>
              </a:prstGeom>
              <a:solidFill>
                <a:srgbClr val="000000"/>
              </a:solidFill>
              <a:ln w="9525">
                <a:noFill/>
                <a:miter lim="800000"/>
                <a:headEnd/>
                <a:tailEnd/>
              </a:ln>
              <a:effectLst/>
            </p:spPr>
            <p:txBody>
              <a:bodyPr/>
              <a:lstStyle/>
              <a:p>
                <a:endParaRPr lang="en-US"/>
              </a:p>
            </p:txBody>
          </p:sp>
          <p:grpSp>
            <p:nvGrpSpPr>
              <p:cNvPr id="25614" name="Group 14"/>
              <p:cNvGrpSpPr>
                <a:grpSpLocks/>
              </p:cNvGrpSpPr>
              <p:nvPr/>
            </p:nvGrpSpPr>
            <p:grpSpPr bwMode="auto">
              <a:xfrm>
                <a:off x="0" y="0"/>
                <a:ext cx="828" cy="643"/>
                <a:chOff x="0" y="0"/>
                <a:chExt cx="828" cy="643"/>
              </a:xfrm>
            </p:grpSpPr>
            <p:sp>
              <p:nvSpPr>
                <p:cNvPr id="25613" name="Rectangle 13"/>
                <p:cNvSpPr>
                  <a:spLocks noChangeArrowheads="1"/>
                </p:cNvSpPr>
                <p:nvPr/>
              </p:nvSpPr>
              <p:spPr bwMode="auto">
                <a:xfrm>
                  <a:off x="0" y="0"/>
                  <a:ext cx="828" cy="643"/>
                </a:xfrm>
                <a:prstGeom prst="rect">
                  <a:avLst/>
                </a:prstGeom>
                <a:solidFill>
                  <a:srgbClr val="000000"/>
                </a:solidFill>
                <a:ln w="9525">
                  <a:noFill/>
                  <a:miter lim="800000"/>
                  <a:headEnd/>
                  <a:tailEnd/>
                </a:ln>
                <a:effectLst/>
              </p:spPr>
              <p:txBody>
                <a:bodyPr/>
                <a:lstStyle/>
                <a:p>
                  <a:endParaRPr lang="en-US"/>
                </a:p>
              </p:txBody>
            </p:sp>
            <p:sp>
              <p:nvSpPr>
                <p:cNvPr id="25611" name="Rectangle 11"/>
                <p:cNvSpPr>
                  <a:spLocks noChangeArrowheads="1"/>
                </p:cNvSpPr>
                <p:nvPr/>
              </p:nvSpPr>
              <p:spPr bwMode="auto">
                <a:xfrm>
                  <a:off x="0" y="0"/>
                  <a:ext cx="828" cy="643"/>
                </a:xfrm>
                <a:prstGeom prst="rect">
                  <a:avLst/>
                </a:prstGeom>
                <a:solidFill>
                  <a:srgbClr val="000000"/>
                </a:solidFill>
                <a:ln w="9525">
                  <a:noFill/>
                  <a:miter lim="800000"/>
                  <a:headEnd/>
                  <a:tailEnd/>
                </a:ln>
                <a:effectLst/>
              </p:spPr>
              <p:txBody>
                <a:bodyPr anchor="ctr"/>
                <a:lstStyle/>
                <a:p>
                  <a:pPr algn="ctr"/>
                  <a:r>
                    <a:rPr lang="en-US" sz="700" b="1">
                      <a:latin typeface="Verdana" pitchFamily="34" charset="0"/>
                      <a:hlinkClick r:id="rId2"/>
                    </a:rPr>
                    <a:t>  </a:t>
                  </a:r>
                  <a:r>
                    <a:rPr lang="en-US" sz="5400" b="1">
                      <a:latin typeface="Verdana" pitchFamily="34" charset="0"/>
                    </a:rPr>
                    <a:t> </a:t>
                  </a:r>
                  <a:r>
                    <a:rPr lang="en-US" sz="700" b="1">
                      <a:latin typeface="Verdana" pitchFamily="34" charset="0"/>
                    </a:rPr>
                    <a:t>                                          </a:t>
                  </a:r>
                </a:p>
              </p:txBody>
            </p:sp>
          </p:grpSp>
        </p:grpSp>
      </p:grpSp>
      <p:grpSp>
        <p:nvGrpSpPr>
          <p:cNvPr id="25631" name="Group 31"/>
          <p:cNvGrpSpPr>
            <a:grpSpLocks/>
          </p:cNvGrpSpPr>
          <p:nvPr/>
        </p:nvGrpSpPr>
        <p:grpSpPr bwMode="auto">
          <a:xfrm>
            <a:off x="1588" y="3009900"/>
            <a:ext cx="6480175" cy="0"/>
            <a:chOff x="0" y="0"/>
            <a:chExt cx="4082" cy="0"/>
          </a:xfrm>
        </p:grpSpPr>
        <p:sp>
          <p:nvSpPr>
            <p:cNvPr id="25619" name="Rectangle 19"/>
            <p:cNvSpPr>
              <a:spLocks noChangeArrowheads="1"/>
            </p:cNvSpPr>
            <p:nvPr/>
          </p:nvSpPr>
          <p:spPr bwMode="auto">
            <a:xfrm>
              <a:off x="0" y="0"/>
              <a:ext cx="4082" cy="0"/>
            </a:xfrm>
            <a:prstGeom prst="rect">
              <a:avLst/>
            </a:prstGeom>
            <a:noFill/>
            <a:ln w="9525">
              <a:noFill/>
              <a:miter lim="800000"/>
              <a:headEnd/>
              <a:tailEnd/>
            </a:ln>
            <a:effectLst/>
          </p:spPr>
          <p:txBody>
            <a:bodyPr>
              <a:spAutoFit/>
            </a:bodyPr>
            <a:lstStyle/>
            <a:p>
              <a:endParaRPr lang="en-US"/>
            </a:p>
          </p:txBody>
        </p:sp>
        <p:grpSp>
          <p:nvGrpSpPr>
            <p:cNvPr id="25630" name="Group 30"/>
            <p:cNvGrpSpPr>
              <a:grpSpLocks/>
            </p:cNvGrpSpPr>
            <p:nvPr/>
          </p:nvGrpSpPr>
          <p:grpSpPr bwMode="auto">
            <a:xfrm>
              <a:off x="0" y="0"/>
              <a:ext cx="806" cy="0"/>
              <a:chOff x="0" y="0"/>
              <a:chExt cx="806" cy="0"/>
            </a:xfrm>
          </p:grpSpPr>
          <p:sp>
            <p:nvSpPr>
              <p:cNvPr id="25620" name="Rectangle 20"/>
              <p:cNvSpPr>
                <a:spLocks noChangeArrowheads="1"/>
              </p:cNvSpPr>
              <p:nvPr/>
            </p:nvSpPr>
            <p:spPr bwMode="auto">
              <a:xfrm>
                <a:off x="0" y="0"/>
                <a:ext cx="806" cy="0"/>
              </a:xfrm>
              <a:prstGeom prst="rect">
                <a:avLst/>
              </a:prstGeom>
              <a:noFill/>
              <a:ln w="9525">
                <a:noFill/>
                <a:miter lim="800000"/>
                <a:headEnd/>
                <a:tailEnd/>
              </a:ln>
              <a:effectLst/>
            </p:spPr>
            <p:txBody>
              <a:bodyPr>
                <a:spAutoFit/>
              </a:bodyPr>
              <a:lstStyle/>
              <a:p>
                <a:endParaRPr lang="en-US"/>
              </a:p>
            </p:txBody>
          </p:sp>
          <p:sp>
            <p:nvSpPr>
              <p:cNvPr id="25621" name="Rectangle 21"/>
              <p:cNvSpPr>
                <a:spLocks noChangeArrowheads="1"/>
              </p:cNvSpPr>
              <p:nvPr/>
            </p:nvSpPr>
            <p:spPr bwMode="auto">
              <a:xfrm>
                <a:off x="0" y="0"/>
                <a:ext cx="806" cy="0"/>
              </a:xfrm>
              <a:prstGeom prst="rect">
                <a:avLst/>
              </a:prstGeom>
              <a:noFill/>
              <a:ln w="9525">
                <a:noFill/>
                <a:miter lim="800000"/>
                <a:headEnd/>
                <a:tailEnd/>
              </a:ln>
              <a:effectLst/>
            </p:spPr>
            <p:txBody>
              <a:bodyPr>
                <a:spAutoFit/>
              </a:bodyPr>
              <a:lstStyle/>
              <a:p>
                <a:endParaRPr lang="en-US"/>
              </a:p>
            </p:txBody>
          </p:sp>
        </p:grpSp>
      </p:grpSp>
      <p:grpSp>
        <p:nvGrpSpPr>
          <p:cNvPr id="25635" name="Group 35"/>
          <p:cNvGrpSpPr>
            <a:grpSpLocks/>
          </p:cNvGrpSpPr>
          <p:nvPr/>
        </p:nvGrpSpPr>
        <p:grpSpPr bwMode="auto">
          <a:xfrm>
            <a:off x="104775" y="1790700"/>
            <a:ext cx="8936038" cy="3276600"/>
            <a:chOff x="0" y="0"/>
            <a:chExt cx="5629" cy="2064"/>
          </a:xfrm>
        </p:grpSpPr>
        <p:sp>
          <p:nvSpPr>
            <p:cNvPr id="25632" name="Rectangle 32"/>
            <p:cNvSpPr>
              <a:spLocks noChangeArrowheads="1"/>
            </p:cNvSpPr>
            <p:nvPr/>
          </p:nvSpPr>
          <p:spPr bwMode="auto">
            <a:xfrm>
              <a:off x="0" y="0"/>
              <a:ext cx="5616" cy="0"/>
            </a:xfrm>
            <a:prstGeom prst="rect">
              <a:avLst/>
            </a:prstGeom>
            <a:noFill/>
            <a:ln w="9525">
              <a:noFill/>
              <a:miter lim="800000"/>
              <a:headEnd/>
              <a:tailEnd/>
            </a:ln>
            <a:effectLst/>
          </p:spPr>
          <p:txBody>
            <a:bodyPr>
              <a:spAutoFit/>
            </a:bodyPr>
            <a:lstStyle/>
            <a:p>
              <a:endParaRPr lang="en-US"/>
            </a:p>
          </p:txBody>
        </p:sp>
        <p:sp>
          <p:nvSpPr>
            <p:cNvPr id="25633" name="Rectangle 33"/>
            <p:cNvSpPr>
              <a:spLocks noChangeArrowheads="1"/>
            </p:cNvSpPr>
            <p:nvPr/>
          </p:nvSpPr>
          <p:spPr bwMode="auto">
            <a:xfrm>
              <a:off x="0" y="0"/>
              <a:ext cx="5629" cy="2064"/>
            </a:xfrm>
            <a:prstGeom prst="rect">
              <a:avLst/>
            </a:prstGeom>
            <a:noFill/>
            <a:ln w="9525">
              <a:noFill/>
              <a:miter lim="800000"/>
              <a:headEnd/>
              <a:tailEnd/>
            </a:ln>
            <a:effectLst/>
          </p:spPr>
          <p:txBody>
            <a:bodyPr/>
            <a:lstStyle/>
            <a:p>
              <a:pPr algn="ctr"/>
              <a:r>
                <a:rPr lang="en-US">
                  <a:latin typeface="Times New Roman" pitchFamily="18" charset="0"/>
                </a:rPr>
                <a:t>  </a:t>
              </a:r>
              <a:r>
                <a:rPr lang="en-US" sz="18500">
                  <a:latin typeface="Times New Roman" pitchFamily="18" charset="0"/>
                </a:rPr>
                <a:t> </a:t>
              </a:r>
              <a:r>
                <a:rPr lang="en-US">
                  <a:latin typeface="Times New Roman" pitchFamily="18" charset="0"/>
                </a:rPr>
                <a:t>                                      </a:t>
              </a:r>
            </a:p>
            <a:p>
              <a:pPr algn="ctr" eaLnBrk="0" hangingPunct="0"/>
              <a:endParaRPr lang="en-US">
                <a:latin typeface="Times New Roman" pitchFamily="18" charset="0"/>
              </a:endParaRPr>
            </a:p>
          </p:txBody>
        </p:sp>
      </p:grpSp>
      <p:pic>
        <p:nvPicPr>
          <p:cNvPr id="25634" name="Picture 34" descr="map-home_long_bottom"/>
          <p:cNvPicPr>
            <a:picLocks noChangeAspect="1" noChangeArrowheads="1"/>
          </p:cNvPicPr>
          <p:nvPr/>
        </p:nvPicPr>
        <p:blipFill>
          <a:blip r:embed="rId3"/>
          <a:srcRect/>
          <a:stretch>
            <a:fillRect/>
          </a:stretch>
        </p:blipFill>
        <p:spPr bwMode="auto">
          <a:xfrm>
            <a:off x="5181600" y="2971800"/>
            <a:ext cx="3311525" cy="3235325"/>
          </a:xfrm>
          <a:prstGeom prst="rect">
            <a:avLst/>
          </a:prstGeom>
          <a:noFill/>
        </p:spPr>
      </p:pic>
      <p:pic>
        <p:nvPicPr>
          <p:cNvPr id="25637" name="Picture 37" descr="wild dolphin pic"/>
          <p:cNvPicPr>
            <a:picLocks noChangeAspect="1" noChangeArrowheads="1"/>
          </p:cNvPicPr>
          <p:nvPr/>
        </p:nvPicPr>
        <p:blipFill>
          <a:blip r:embed="rId4"/>
          <a:srcRect/>
          <a:stretch>
            <a:fillRect/>
          </a:stretch>
        </p:blipFill>
        <p:spPr bwMode="auto">
          <a:xfrm>
            <a:off x="533400" y="3048000"/>
            <a:ext cx="3897313" cy="314325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Objective</a:t>
            </a:r>
          </a:p>
        </p:txBody>
      </p:sp>
      <p:sp>
        <p:nvSpPr>
          <p:cNvPr id="46083" name="Rectangle 3"/>
          <p:cNvSpPr>
            <a:spLocks noGrp="1" noChangeArrowheads="1"/>
          </p:cNvSpPr>
          <p:nvPr>
            <p:ph idx="1"/>
          </p:nvPr>
        </p:nvSpPr>
        <p:spPr/>
        <p:txBody>
          <a:bodyPr/>
          <a:lstStyle/>
          <a:p>
            <a:r>
              <a:rPr lang="en-US" dirty="0"/>
              <a:t>All students will compare and contrast </a:t>
            </a:r>
            <a:r>
              <a:rPr lang="en-US" dirty="0" smtClean="0"/>
              <a:t>allopatric and sympatric speciation and understand the evidence for speciation seen in patterns of evolution.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sz="4000" b="1">
                <a:latin typeface="Book Antiqua" pitchFamily="18" charset="0"/>
              </a:rPr>
              <a:t>Interactions with other organisms affect evolution</a:t>
            </a:r>
          </a:p>
        </p:txBody>
      </p:sp>
      <p:sp>
        <p:nvSpPr>
          <p:cNvPr id="26643" name="Rectangle 19"/>
          <p:cNvSpPr>
            <a:spLocks noChangeArrowheads="1"/>
          </p:cNvSpPr>
          <p:nvPr/>
        </p:nvSpPr>
        <p:spPr bwMode="auto">
          <a:xfrm>
            <a:off x="2079625" y="1668463"/>
            <a:ext cx="9144000" cy="0"/>
          </a:xfrm>
          <a:prstGeom prst="rect">
            <a:avLst/>
          </a:prstGeom>
          <a:solidFill>
            <a:srgbClr val="808080"/>
          </a:solidFill>
          <a:ln w="9525">
            <a:noFill/>
            <a:miter lim="800000"/>
            <a:headEnd/>
            <a:tailEnd/>
          </a:ln>
          <a:effectLst/>
        </p:spPr>
        <p:txBody>
          <a:bodyPr>
            <a:spAutoFit/>
          </a:bodyPr>
          <a:lstStyle/>
          <a:p>
            <a:endParaRPr lang="en-US"/>
          </a:p>
        </p:txBody>
      </p:sp>
      <p:pic>
        <p:nvPicPr>
          <p:cNvPr id="26645" name="Picture 21" descr="This Month's Feature Hummingbird Photo"/>
          <p:cNvPicPr>
            <a:picLocks noChangeAspect="1" noChangeArrowheads="1"/>
          </p:cNvPicPr>
          <p:nvPr/>
        </p:nvPicPr>
        <p:blipFill>
          <a:blip r:embed="rId2"/>
          <a:srcRect/>
          <a:stretch>
            <a:fillRect/>
          </a:stretch>
        </p:blipFill>
        <p:spPr bwMode="auto">
          <a:xfrm>
            <a:off x="2286000" y="2209800"/>
            <a:ext cx="4800600" cy="42672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228600"/>
            <a:ext cx="7772400" cy="1066800"/>
          </a:xfrm>
        </p:spPr>
        <p:txBody>
          <a:bodyPr>
            <a:normAutofit fontScale="90000"/>
          </a:bodyPr>
          <a:lstStyle/>
          <a:p>
            <a:r>
              <a:rPr lang="en-US" sz="3600" b="1">
                <a:latin typeface="Book Antiqua" pitchFamily="18" charset="0"/>
              </a:rPr>
              <a:t>Many diverse species can evolve from one ancestral species</a:t>
            </a:r>
          </a:p>
        </p:txBody>
      </p:sp>
      <p:pic>
        <p:nvPicPr>
          <p:cNvPr id="27652" name="Picture 4" descr="Romanes"/>
          <p:cNvPicPr>
            <a:picLocks noChangeAspect="1" noChangeArrowheads="1"/>
          </p:cNvPicPr>
          <p:nvPr/>
        </p:nvPicPr>
        <p:blipFill>
          <a:blip r:embed="rId3"/>
          <a:srcRect/>
          <a:stretch>
            <a:fillRect/>
          </a:stretch>
        </p:blipFill>
        <p:spPr bwMode="auto">
          <a:xfrm>
            <a:off x="2438400" y="1447800"/>
            <a:ext cx="4651375" cy="49942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en-US" sz="4000" b="1">
                <a:latin typeface="Book Antiqua" pitchFamily="18" charset="0"/>
              </a:rPr>
              <a:t>Evolution results from disruptions in genetic equilibrium</a:t>
            </a:r>
          </a:p>
        </p:txBody>
      </p:sp>
      <p:pic>
        <p:nvPicPr>
          <p:cNvPr id="29700" name="Picture 4" descr="Deforestation in the Amazon"/>
          <p:cNvPicPr>
            <a:picLocks noChangeAspect="1" noChangeArrowheads="1"/>
          </p:cNvPicPr>
          <p:nvPr/>
        </p:nvPicPr>
        <p:blipFill>
          <a:blip r:embed="rId3"/>
          <a:srcRect/>
          <a:stretch>
            <a:fillRect/>
          </a:stretch>
        </p:blipFill>
        <p:spPr bwMode="auto">
          <a:xfrm>
            <a:off x="1600200" y="2286000"/>
            <a:ext cx="6000750" cy="38862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609600"/>
            <a:ext cx="7848600" cy="5029200"/>
          </a:xfrm>
        </p:spPr>
        <p:txBody>
          <a:bodyPr/>
          <a:lstStyle/>
          <a:p>
            <a:r>
              <a:rPr lang="en-US" sz="4800" b="1" dirty="0">
                <a:latin typeface="Book Antiqua" pitchFamily="18" charset="0"/>
              </a:rPr>
              <a:t>The normal distribution of variations in a population can be changed by </a:t>
            </a:r>
            <a:br>
              <a:rPr lang="en-US" sz="4800" b="1" dirty="0">
                <a:latin typeface="Book Antiqua" pitchFamily="18" charset="0"/>
              </a:rPr>
            </a:br>
            <a:r>
              <a:rPr lang="en-US" sz="4800" b="1" dirty="0">
                <a:latin typeface="Book Antiqua" pitchFamily="18" charset="0"/>
                <a:hlinkClick r:id="rId2"/>
              </a:rPr>
              <a:t>natural selection</a:t>
            </a:r>
            <a:endParaRPr lang="en-US" sz="4800" b="1" dirty="0">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sz="4800" b="1" dirty="0">
                <a:latin typeface="Book Antiqua" pitchFamily="18" charset="0"/>
              </a:rPr>
              <a:t>What is </a:t>
            </a:r>
            <a:r>
              <a:rPr lang="en-US" sz="4800" b="1" dirty="0" smtClean="0">
                <a:latin typeface="Book Antiqua" pitchFamily="18" charset="0"/>
              </a:rPr>
              <a:t>a species?</a:t>
            </a:r>
            <a:endParaRPr lang="en-US" sz="4800" b="1" dirty="0">
              <a:latin typeface="Book Antiqua" pitchFamily="18" charset="0"/>
            </a:endParaRPr>
          </a:p>
        </p:txBody>
      </p:sp>
      <p:sp>
        <p:nvSpPr>
          <p:cNvPr id="2051" name="Rectangle 3"/>
          <p:cNvSpPr>
            <a:spLocks noGrp="1" noChangeArrowheads="1"/>
          </p:cNvSpPr>
          <p:nvPr>
            <p:ph idx="1"/>
          </p:nvPr>
        </p:nvSpPr>
        <p:spPr/>
        <p:txBody>
          <a:bodyPr>
            <a:normAutofit lnSpcReduction="10000"/>
          </a:bodyPr>
          <a:lstStyle/>
          <a:p>
            <a:r>
              <a:rPr lang="en-US" sz="4400" dirty="0">
                <a:solidFill>
                  <a:schemeClr val="tx2"/>
                </a:solidFill>
                <a:latin typeface="Book Antiqua" pitchFamily="18" charset="0"/>
              </a:rPr>
              <a:t>A species is interbreeding populations of organisms that can produce healthy, fertile offspring</a:t>
            </a:r>
            <a:r>
              <a:rPr lang="en-US" sz="4400" dirty="0" smtClean="0">
                <a:solidFill>
                  <a:schemeClr val="tx2"/>
                </a:solidFill>
                <a:latin typeface="Book Antiqua" pitchFamily="18" charset="0"/>
              </a:rPr>
              <a:t>.</a:t>
            </a:r>
          </a:p>
          <a:p>
            <a:r>
              <a:rPr lang="en-US" sz="4400" dirty="0">
                <a:solidFill>
                  <a:schemeClr val="tx2"/>
                </a:solidFill>
                <a:latin typeface="Book Antiqua" pitchFamily="18" charset="0"/>
              </a:rPr>
              <a:t> </a:t>
            </a:r>
            <a:r>
              <a:rPr lang="en-US" sz="4400" dirty="0" smtClean="0">
                <a:solidFill>
                  <a:schemeClr val="tx2"/>
                </a:solidFill>
                <a:latin typeface="Book Antiqua" pitchFamily="18" charset="0"/>
              </a:rPr>
              <a:t>Add </a:t>
            </a:r>
            <a:r>
              <a:rPr lang="en-US" sz="4400" dirty="0" smtClean="0">
                <a:solidFill>
                  <a:schemeClr val="tx2"/>
                </a:solidFill>
                <a:latin typeface="Book Antiqua" pitchFamily="18" charset="0"/>
              </a:rPr>
              <a:t>two examples of </a:t>
            </a:r>
            <a:r>
              <a:rPr lang="en-US" sz="4400" dirty="0" smtClean="0">
                <a:solidFill>
                  <a:schemeClr val="tx2"/>
                </a:solidFill>
                <a:latin typeface="Book Antiqua" pitchFamily="18" charset="0"/>
              </a:rPr>
              <a:t>different </a:t>
            </a:r>
            <a:r>
              <a:rPr lang="en-US" sz="4400" dirty="0" smtClean="0">
                <a:solidFill>
                  <a:schemeClr val="tx2"/>
                </a:solidFill>
                <a:latin typeface="Book Antiqua" pitchFamily="18" charset="0"/>
              </a:rPr>
              <a:t>species on the lines of your paper</a:t>
            </a:r>
            <a:endParaRPr lang="en-US" sz="4400" dirty="0">
              <a:solidFill>
                <a:schemeClr val="tx2"/>
              </a:solidFill>
              <a:latin typeface="Book Antiqu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dirty="0">
                <a:latin typeface="Book Antiqua" pitchFamily="18" charset="0"/>
              </a:rPr>
              <a:t>What is </a:t>
            </a:r>
            <a:r>
              <a:rPr lang="en-US" b="1" dirty="0">
                <a:latin typeface="Book Antiqua" pitchFamily="18" charset="0"/>
                <a:hlinkClick r:id="rId2"/>
              </a:rPr>
              <a:t>speciation</a:t>
            </a:r>
            <a:r>
              <a:rPr lang="en-US" b="1" dirty="0">
                <a:latin typeface="Book Antiqua" pitchFamily="18" charset="0"/>
              </a:rPr>
              <a:t>?</a:t>
            </a:r>
          </a:p>
        </p:txBody>
      </p:sp>
      <p:sp>
        <p:nvSpPr>
          <p:cNvPr id="3075" name="Rectangle 3"/>
          <p:cNvSpPr>
            <a:spLocks noGrp="1" noChangeArrowheads="1"/>
          </p:cNvSpPr>
          <p:nvPr>
            <p:ph idx="1"/>
          </p:nvPr>
        </p:nvSpPr>
        <p:spPr/>
        <p:txBody>
          <a:bodyPr/>
          <a:lstStyle/>
          <a:p>
            <a:r>
              <a:rPr lang="en-US" sz="4000" b="1">
                <a:solidFill>
                  <a:schemeClr val="tx2"/>
                </a:solidFill>
                <a:latin typeface="Book Antiqua" pitchFamily="18" charset="0"/>
              </a:rPr>
              <a:t>Speciation is the evolution of one or more species from a single ancestor species.</a:t>
            </a:r>
          </a:p>
        </p:txBody>
      </p:sp>
      <p:pic>
        <p:nvPicPr>
          <p:cNvPr id="3077" name="Picture 5" descr="http://t1.gstatic.com/images?q=tbn:ANd9GcRsZh-QPHrJFWCQe2bOBwqjVqfMQsL_40PDWm0F72ENtYHP3fKz:evolution.berkeley.edu/evosite/evo101/images/ensatina.gif"/>
          <p:cNvPicPr>
            <a:picLocks noChangeAspect="1" noChangeArrowheads="1"/>
          </p:cNvPicPr>
          <p:nvPr/>
        </p:nvPicPr>
        <p:blipFill>
          <a:blip r:embed="rId3"/>
          <a:srcRect/>
          <a:stretch>
            <a:fillRect/>
          </a:stretch>
        </p:blipFill>
        <p:spPr bwMode="auto">
          <a:xfrm>
            <a:off x="762000" y="3657600"/>
            <a:ext cx="3048000" cy="2667000"/>
          </a:xfrm>
          <a:prstGeom prst="rect">
            <a:avLst/>
          </a:prstGeom>
          <a:noFill/>
        </p:spPr>
      </p:pic>
      <p:pic>
        <p:nvPicPr>
          <p:cNvPr id="3079" name="Picture 7" descr="http://t0.gstatic.com/images?q=tbn:ANd9GcQyCxDF2coupJaATO-UbhAQWB45QR38j-hT76SRTWKBriusLJ8mDg:www.bbc.co.uk/schools/gcsebitesize/science/images/bifinches.jpg"/>
          <p:cNvPicPr>
            <a:picLocks noChangeAspect="1" noChangeArrowheads="1"/>
          </p:cNvPicPr>
          <p:nvPr/>
        </p:nvPicPr>
        <p:blipFill>
          <a:blip r:embed="rId4"/>
          <a:srcRect/>
          <a:stretch>
            <a:fillRect/>
          </a:stretch>
        </p:blipFill>
        <p:spPr bwMode="auto">
          <a:xfrm>
            <a:off x="5029200" y="3810000"/>
            <a:ext cx="2847975" cy="2514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609600"/>
            <a:ext cx="7772400" cy="1066800"/>
          </a:xfrm>
        </p:spPr>
        <p:txBody>
          <a:bodyPr>
            <a:normAutofit fontScale="90000"/>
          </a:bodyPr>
          <a:lstStyle/>
          <a:p>
            <a:r>
              <a:rPr lang="en-US" sz="4000" b="1" dirty="0" smtClean="0">
                <a:latin typeface="Book Antiqua" pitchFamily="18" charset="0"/>
              </a:rPr>
              <a:t>There are </a:t>
            </a:r>
            <a:r>
              <a:rPr lang="en-US" sz="4000" b="1" dirty="0" smtClean="0">
                <a:latin typeface="Book Antiqua" pitchFamily="18" charset="0"/>
              </a:rPr>
              <a:t>two </a:t>
            </a:r>
            <a:r>
              <a:rPr lang="en-US" sz="4000" b="1" dirty="0" smtClean="0">
                <a:latin typeface="Book Antiqua" pitchFamily="18" charset="0"/>
              </a:rPr>
              <a:t>types of speciation, they are :</a:t>
            </a:r>
            <a:endParaRPr lang="en-US" sz="4000" b="1" dirty="0">
              <a:latin typeface="Book Antiqua" pitchFamily="18" charset="0"/>
            </a:endParaRPr>
          </a:p>
        </p:txBody>
      </p:sp>
      <p:sp>
        <p:nvSpPr>
          <p:cNvPr id="14339" name="Rectangle 3"/>
          <p:cNvSpPr>
            <a:spLocks noGrp="1" noChangeArrowheads="1"/>
          </p:cNvSpPr>
          <p:nvPr>
            <p:ph type="subTitle" idx="1"/>
          </p:nvPr>
        </p:nvSpPr>
        <p:spPr>
          <a:xfrm>
            <a:off x="1371600" y="1905000"/>
            <a:ext cx="6400800" cy="3733800"/>
          </a:xfrm>
        </p:spPr>
        <p:txBody>
          <a:bodyPr/>
          <a:lstStyle/>
          <a:p>
            <a:pPr algn="l">
              <a:buFontTx/>
              <a:buChar char="•"/>
            </a:pPr>
            <a:r>
              <a:rPr lang="en-US" sz="4000" dirty="0">
                <a:solidFill>
                  <a:schemeClr val="tx2"/>
                </a:solidFill>
                <a:latin typeface="Book Antiqua" pitchFamily="18" charset="0"/>
              </a:rPr>
              <a:t> </a:t>
            </a:r>
            <a:r>
              <a:rPr lang="en-US" sz="4000" dirty="0" smtClean="0">
                <a:solidFill>
                  <a:schemeClr val="tx2">
                    <a:lumMod val="75000"/>
                  </a:schemeClr>
                </a:solidFill>
                <a:latin typeface="Book Antiqua" pitchFamily="18" charset="0"/>
              </a:rPr>
              <a:t>Allopatric speciation</a:t>
            </a:r>
          </a:p>
          <a:p>
            <a:pPr algn="l">
              <a:buFontTx/>
              <a:buChar char="•"/>
            </a:pPr>
            <a:r>
              <a:rPr lang="en-US" sz="4000" dirty="0" smtClean="0">
                <a:solidFill>
                  <a:schemeClr val="tx2"/>
                </a:solidFill>
                <a:latin typeface="Book Antiqua" pitchFamily="18" charset="0"/>
              </a:rPr>
              <a:t> </a:t>
            </a:r>
            <a:r>
              <a:rPr lang="en-US" sz="4000" dirty="0" smtClean="0">
                <a:solidFill>
                  <a:schemeClr val="tx2">
                    <a:lumMod val="75000"/>
                  </a:schemeClr>
                </a:solidFill>
                <a:latin typeface="Book Antiqua" pitchFamily="18" charset="0"/>
              </a:rPr>
              <a:t>Sympatric speciation</a:t>
            </a:r>
            <a:endParaRPr lang="en-US" sz="4000" dirty="0">
              <a:solidFill>
                <a:schemeClr val="tx2">
                  <a:lumMod val="75000"/>
                </a:schemeClr>
              </a:solidFill>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182979"/>
            <a:ext cx="4348890" cy="2651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b="1" dirty="0" smtClean="0">
                <a:latin typeface="Bookman Old Style" pitchFamily="18" charset="0"/>
              </a:rPr>
              <a:t>Allopatric Speciation</a:t>
            </a:r>
            <a:endParaRPr lang="en-US" b="1" dirty="0">
              <a:latin typeface="Bookman Old Style" pitchFamily="18" charset="0"/>
            </a:endParaRPr>
          </a:p>
        </p:txBody>
      </p:sp>
      <p:sp>
        <p:nvSpPr>
          <p:cNvPr id="3" name="Content Placeholder 2"/>
          <p:cNvSpPr>
            <a:spLocks noGrp="1"/>
          </p:cNvSpPr>
          <p:nvPr>
            <p:ph idx="1"/>
          </p:nvPr>
        </p:nvSpPr>
        <p:spPr>
          <a:xfrm>
            <a:off x="457200" y="1219200"/>
            <a:ext cx="8229600" cy="4906963"/>
          </a:xfrm>
        </p:spPr>
        <p:txBody>
          <a:bodyPr/>
          <a:lstStyle/>
          <a:p>
            <a:r>
              <a:rPr lang="en-US" dirty="0" smtClean="0">
                <a:latin typeface="Bookman Old Style" pitchFamily="18" charset="0"/>
              </a:rPr>
              <a:t>In allopatric speciation, a physical barrier divides one population into two or more populations.  The separate populations eventually will no longer be able to breed successfully with one another.</a:t>
            </a:r>
            <a:endParaRPr lang="en-US" dirty="0">
              <a:latin typeface="Bookman Old Style" pitchFamily="18" charset="0"/>
            </a:endParaRPr>
          </a:p>
        </p:txBody>
      </p:sp>
      <p:sp>
        <p:nvSpPr>
          <p:cNvPr id="4" name="AutoShape 2" descr="http://www.nhptv.org/natureworks/graphics/albert4sm.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http://www.nhptv.org/natureworks/graphics/albert4sm.jpg"/>
          <p:cNvSpPr>
            <a:spLocks noChangeAspect="1" noChangeArrowheads="1"/>
          </p:cNvSpPr>
          <p:nvPr/>
        </p:nvSpPr>
        <p:spPr bwMode="auto">
          <a:xfrm>
            <a:off x="2159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4267200"/>
            <a:ext cx="1971675"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AutoShape 8" descr="https://encrypted-tbn1.gstatic.com/images?q=tbn:ANd9GcR6jhRQh25xSK8AWU3yCNl6OUN_lqJa9CJUr5Ei6L27OF-5GW-WCA"/>
          <p:cNvSpPr>
            <a:spLocks noChangeAspect="1" noChangeArrowheads="1"/>
          </p:cNvSpPr>
          <p:nvPr/>
        </p:nvSpPr>
        <p:spPr bwMode="auto">
          <a:xfrm>
            <a:off x="3683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4366962"/>
            <a:ext cx="2381250"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85675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417638"/>
          </a:xfrm>
        </p:spPr>
        <p:txBody>
          <a:bodyPr/>
          <a:lstStyle/>
          <a:p>
            <a:r>
              <a:rPr lang="en-US" b="1" dirty="0" smtClean="0">
                <a:latin typeface="Bookman Old Style" pitchFamily="18" charset="0"/>
              </a:rPr>
              <a:t>Sympatric Speciation</a:t>
            </a:r>
            <a:endParaRPr lang="en-US" b="1" dirty="0">
              <a:latin typeface="Bookman Old Style" pitchFamily="18" charset="0"/>
            </a:endParaRPr>
          </a:p>
        </p:txBody>
      </p:sp>
      <p:sp>
        <p:nvSpPr>
          <p:cNvPr id="3" name="Content Placeholder 2"/>
          <p:cNvSpPr>
            <a:spLocks noGrp="1"/>
          </p:cNvSpPr>
          <p:nvPr>
            <p:ph idx="1"/>
          </p:nvPr>
        </p:nvSpPr>
        <p:spPr>
          <a:xfrm>
            <a:off x="457200" y="685800"/>
            <a:ext cx="8229600" cy="5440363"/>
          </a:xfrm>
        </p:spPr>
        <p:txBody>
          <a:bodyPr/>
          <a:lstStyle/>
          <a:p>
            <a:r>
              <a:rPr lang="en-US" dirty="0" smtClean="0">
                <a:latin typeface="Bookman Old Style" pitchFamily="18" charset="0"/>
              </a:rPr>
              <a:t>A species evolves into a new species without a physical barrier.  The ancestor species and the new species live side by side during the speciation process.  </a:t>
            </a:r>
          </a:p>
          <a:p>
            <a:r>
              <a:rPr lang="en-US" dirty="0" smtClean="0">
                <a:latin typeface="Bookman Old Style" pitchFamily="18" charset="0"/>
              </a:rPr>
              <a:t>(Most commonly seen in insect and plant species).</a:t>
            </a:r>
            <a:endParaRPr lang="en-US" dirty="0">
              <a:latin typeface="Bookman Old Style"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3962400"/>
            <a:ext cx="4133850" cy="2409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04800" y="5257800"/>
            <a:ext cx="3581400" cy="1569660"/>
          </a:xfrm>
          <a:prstGeom prst="rect">
            <a:avLst/>
          </a:prstGeom>
          <a:noFill/>
        </p:spPr>
        <p:txBody>
          <a:bodyPr wrap="square" rtlCol="0">
            <a:spAutoFit/>
          </a:bodyPr>
          <a:lstStyle/>
          <a:p>
            <a:r>
              <a:rPr lang="en-US" dirty="0" smtClean="0"/>
              <a:t>Apple Maggot Flies: Appear to be diverging based on type of fruit they eat.</a:t>
            </a:r>
            <a:endParaRPr lang="en-US" dirty="0"/>
          </a:p>
        </p:txBody>
      </p:sp>
    </p:spTree>
    <p:extLst>
      <p:ext uri="{BB962C8B-B14F-4D97-AF65-F5344CB8AC3E}">
        <p14:creationId xmlns:p14="http://schemas.microsoft.com/office/powerpoint/2010/main" val="2415780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28600" y="274638"/>
            <a:ext cx="8839200" cy="1325562"/>
          </a:xfrm>
        </p:spPr>
        <p:txBody>
          <a:bodyPr>
            <a:normAutofit fontScale="90000"/>
          </a:bodyPr>
          <a:lstStyle/>
          <a:p>
            <a:r>
              <a:rPr lang="en-US" sz="4000" b="1" dirty="0">
                <a:latin typeface="Book Antiqua" pitchFamily="18" charset="0"/>
              </a:rPr>
              <a:t>What </a:t>
            </a:r>
            <a:r>
              <a:rPr lang="en-US" sz="4000" b="1" dirty="0" smtClean="0">
                <a:latin typeface="Book Antiqua" pitchFamily="18" charset="0"/>
              </a:rPr>
              <a:t>are the patterns of evolution making evidence of speciation visible? </a:t>
            </a:r>
            <a:endParaRPr lang="en-US" sz="4000" b="1" dirty="0">
              <a:latin typeface="Book Antiqua" pitchFamily="18" charset="0"/>
            </a:endParaRPr>
          </a:p>
        </p:txBody>
      </p:sp>
      <p:sp>
        <p:nvSpPr>
          <p:cNvPr id="4099" name="Rectangle 3"/>
          <p:cNvSpPr>
            <a:spLocks noGrp="1" noChangeArrowheads="1"/>
          </p:cNvSpPr>
          <p:nvPr>
            <p:ph idx="1"/>
          </p:nvPr>
        </p:nvSpPr>
        <p:spPr>
          <a:xfrm>
            <a:off x="685800" y="1600200"/>
            <a:ext cx="7772400" cy="2209800"/>
          </a:xfrm>
        </p:spPr>
        <p:txBody>
          <a:bodyPr>
            <a:noAutofit/>
          </a:bodyPr>
          <a:lstStyle/>
          <a:p>
            <a:pPr marL="609600" indent="-609600">
              <a:buFontTx/>
              <a:buAutoNum type="arabicParenR"/>
            </a:pPr>
            <a:r>
              <a:rPr lang="en-US" sz="3000" b="1" dirty="0" smtClean="0">
                <a:solidFill>
                  <a:schemeClr val="tx2"/>
                </a:solidFill>
                <a:latin typeface="Book Antiqua" pitchFamily="18" charset="0"/>
              </a:rPr>
              <a:t>Adaptive radiation (also called divergent evolution):</a:t>
            </a:r>
            <a:r>
              <a:rPr lang="en-US" sz="3000" dirty="0" smtClean="0">
                <a:solidFill>
                  <a:schemeClr val="tx2"/>
                </a:solidFill>
                <a:latin typeface="Book Antiqua" pitchFamily="18" charset="0"/>
              </a:rPr>
              <a:t> When one species gives rise to many species in response to the creation of a new habitat or another ecological opportunity.</a:t>
            </a:r>
            <a:endParaRPr lang="en-US" sz="3000" dirty="0">
              <a:solidFill>
                <a:schemeClr val="tx2"/>
              </a:solidFill>
              <a:latin typeface="Book Antiqua" pitchFamily="18" charset="0"/>
            </a:endParaRPr>
          </a:p>
        </p:txBody>
      </p:sp>
      <p:grpSp>
        <p:nvGrpSpPr>
          <p:cNvPr id="4115" name="Group 19"/>
          <p:cNvGrpSpPr>
            <a:grpSpLocks/>
          </p:cNvGrpSpPr>
          <p:nvPr/>
        </p:nvGrpSpPr>
        <p:grpSpPr bwMode="auto">
          <a:xfrm flipH="1">
            <a:off x="3276600" y="4343400"/>
            <a:ext cx="381000" cy="228600"/>
            <a:chOff x="0" y="0"/>
            <a:chExt cx="828" cy="615"/>
          </a:xfrm>
        </p:grpSpPr>
        <p:sp>
          <p:nvSpPr>
            <p:cNvPr id="4114" name="Rectangle 18"/>
            <p:cNvSpPr>
              <a:spLocks noChangeArrowheads="1"/>
            </p:cNvSpPr>
            <p:nvPr/>
          </p:nvSpPr>
          <p:spPr bwMode="auto">
            <a:xfrm>
              <a:off x="0" y="0"/>
              <a:ext cx="828" cy="615"/>
            </a:xfrm>
            <a:prstGeom prst="rect">
              <a:avLst/>
            </a:prstGeom>
            <a:solidFill>
              <a:srgbClr val="000000"/>
            </a:solidFill>
            <a:ln w="9525">
              <a:noFill/>
              <a:miter lim="800000"/>
              <a:headEnd/>
              <a:tailEnd/>
            </a:ln>
            <a:effectLst/>
          </p:spPr>
          <p:txBody>
            <a:bodyPr/>
            <a:lstStyle/>
            <a:p>
              <a:endParaRPr lang="en-US"/>
            </a:p>
          </p:txBody>
        </p:sp>
        <p:grpSp>
          <p:nvGrpSpPr>
            <p:cNvPr id="4113" name="Group 17"/>
            <p:cNvGrpSpPr>
              <a:grpSpLocks/>
            </p:cNvGrpSpPr>
            <p:nvPr/>
          </p:nvGrpSpPr>
          <p:grpSpPr bwMode="auto">
            <a:xfrm>
              <a:off x="0" y="0"/>
              <a:ext cx="828" cy="615"/>
              <a:chOff x="0" y="0"/>
              <a:chExt cx="828" cy="615"/>
            </a:xfrm>
          </p:grpSpPr>
          <p:sp>
            <p:nvSpPr>
              <p:cNvPr id="4112" name="Rectangle 16"/>
              <p:cNvSpPr>
                <a:spLocks noChangeArrowheads="1"/>
              </p:cNvSpPr>
              <p:nvPr/>
            </p:nvSpPr>
            <p:spPr bwMode="auto">
              <a:xfrm>
                <a:off x="0" y="0"/>
                <a:ext cx="828" cy="615"/>
              </a:xfrm>
              <a:prstGeom prst="rect">
                <a:avLst/>
              </a:prstGeom>
              <a:solidFill>
                <a:srgbClr val="000000"/>
              </a:solidFill>
              <a:ln w="9525">
                <a:noFill/>
                <a:miter lim="800000"/>
                <a:headEnd/>
                <a:tailEnd/>
              </a:ln>
              <a:effectLst/>
            </p:spPr>
            <p:txBody>
              <a:bodyPr/>
              <a:lstStyle/>
              <a:p>
                <a:endParaRPr lang="en-US"/>
              </a:p>
            </p:txBody>
          </p:sp>
          <p:grpSp>
            <p:nvGrpSpPr>
              <p:cNvPr id="4111" name="Group 15"/>
              <p:cNvGrpSpPr>
                <a:grpSpLocks/>
              </p:cNvGrpSpPr>
              <p:nvPr/>
            </p:nvGrpSpPr>
            <p:grpSpPr bwMode="auto">
              <a:xfrm>
                <a:off x="0" y="0"/>
                <a:ext cx="828" cy="615"/>
                <a:chOff x="0" y="0"/>
                <a:chExt cx="828" cy="615"/>
              </a:xfrm>
            </p:grpSpPr>
            <p:sp>
              <p:nvSpPr>
                <p:cNvPr id="4110" name="Rectangle 14"/>
                <p:cNvSpPr>
                  <a:spLocks noChangeArrowheads="1"/>
                </p:cNvSpPr>
                <p:nvPr/>
              </p:nvSpPr>
              <p:spPr bwMode="auto">
                <a:xfrm>
                  <a:off x="0" y="0"/>
                  <a:ext cx="828" cy="615"/>
                </a:xfrm>
                <a:prstGeom prst="rect">
                  <a:avLst/>
                </a:prstGeom>
                <a:solidFill>
                  <a:srgbClr val="000000"/>
                </a:solidFill>
                <a:ln w="9525">
                  <a:noFill/>
                  <a:miter lim="800000"/>
                  <a:headEnd/>
                  <a:tailEnd/>
                </a:ln>
                <a:effectLst/>
              </p:spPr>
              <p:txBody>
                <a:bodyPr/>
                <a:lstStyle/>
                <a:p>
                  <a:endParaRPr lang="en-US"/>
                </a:p>
              </p:txBody>
            </p:sp>
            <p:sp>
              <p:nvSpPr>
                <p:cNvPr id="4108" name="Rectangle 12"/>
                <p:cNvSpPr>
                  <a:spLocks noChangeArrowheads="1"/>
                </p:cNvSpPr>
                <p:nvPr/>
              </p:nvSpPr>
              <p:spPr bwMode="auto">
                <a:xfrm>
                  <a:off x="0" y="0"/>
                  <a:ext cx="828" cy="615"/>
                </a:xfrm>
                <a:prstGeom prst="rect">
                  <a:avLst/>
                </a:prstGeom>
                <a:solidFill>
                  <a:srgbClr val="000000"/>
                </a:solidFill>
                <a:ln w="9525">
                  <a:noFill/>
                  <a:miter lim="800000"/>
                  <a:headEnd/>
                  <a:tailEnd/>
                </a:ln>
                <a:effectLst/>
              </p:spPr>
              <p:txBody>
                <a:bodyPr anchor="ctr"/>
                <a:lstStyle/>
                <a:p>
                  <a:pPr algn="ctr"/>
                  <a:r>
                    <a:rPr lang="en-US" sz="700" b="1">
                      <a:latin typeface="Verdana" pitchFamily="34" charset="0"/>
                      <a:hlinkClick r:id="rId2"/>
                    </a:rPr>
                    <a:t>  </a:t>
                  </a:r>
                  <a:r>
                    <a:rPr lang="en-US" sz="5100" b="1">
                      <a:latin typeface="Verdana" pitchFamily="34" charset="0"/>
                    </a:rPr>
                    <a:t> </a:t>
                  </a:r>
                  <a:r>
                    <a:rPr lang="en-US" sz="700" b="1">
                      <a:latin typeface="Verdana" pitchFamily="34" charset="0"/>
                    </a:rPr>
                    <a:t>                                       </a:t>
                  </a:r>
                </a:p>
              </p:txBody>
            </p:sp>
          </p:grpSp>
        </p:grpSp>
      </p:grpSp>
      <p:sp>
        <p:nvSpPr>
          <p:cNvPr id="4118" name="Rectangle 22"/>
          <p:cNvSpPr>
            <a:spLocks noChangeArrowheads="1"/>
          </p:cNvSpPr>
          <p:nvPr/>
        </p:nvSpPr>
        <p:spPr bwMode="auto">
          <a:xfrm>
            <a:off x="-14288" y="2811463"/>
            <a:ext cx="8778876" cy="0"/>
          </a:xfrm>
          <a:prstGeom prst="rect">
            <a:avLst/>
          </a:prstGeom>
          <a:noFill/>
          <a:ln w="9525">
            <a:noFill/>
            <a:miter lim="800000"/>
            <a:headEnd/>
            <a:tailEnd/>
          </a:ln>
          <a:effectLst/>
        </p:spPr>
        <p:txBody>
          <a:bodyPr>
            <a:spAutoFit/>
          </a:bodyPr>
          <a:lstStyle/>
          <a:p>
            <a:endParaRPr lang="en-US"/>
          </a:p>
        </p:txBody>
      </p:sp>
      <p:pic>
        <p:nvPicPr>
          <p:cNvPr id="4117" name="Picture 21" descr="Picture of a Grizzly Bear">
            <a:hlinkClick r:id="rId3"/>
          </p:cNvPr>
          <p:cNvPicPr>
            <a:picLocks noChangeAspect="1" noChangeArrowheads="1"/>
          </p:cNvPicPr>
          <p:nvPr/>
        </p:nvPicPr>
        <p:blipFill>
          <a:blip r:embed="rId4"/>
          <a:srcRect/>
          <a:stretch>
            <a:fillRect/>
          </a:stretch>
        </p:blipFill>
        <p:spPr bwMode="auto">
          <a:xfrm>
            <a:off x="679450" y="4132480"/>
            <a:ext cx="3695700" cy="2463800"/>
          </a:xfrm>
          <a:prstGeom prst="rect">
            <a:avLst/>
          </a:prstGeom>
          <a:noFill/>
        </p:spPr>
      </p:pic>
      <p:sp>
        <p:nvSpPr>
          <p:cNvPr id="4121" name="Rectangle 25"/>
          <p:cNvSpPr>
            <a:spLocks noChangeArrowheads="1"/>
          </p:cNvSpPr>
          <p:nvPr/>
        </p:nvSpPr>
        <p:spPr bwMode="auto">
          <a:xfrm>
            <a:off x="0" y="3268663"/>
            <a:ext cx="9144000" cy="457200"/>
          </a:xfrm>
          <a:prstGeom prst="rect">
            <a:avLst/>
          </a:prstGeom>
          <a:noFill/>
          <a:ln w="9525">
            <a:noFill/>
            <a:miter lim="800000"/>
            <a:headEnd/>
            <a:tailEnd/>
          </a:ln>
          <a:effectLst/>
        </p:spPr>
        <p:txBody>
          <a:bodyPr>
            <a:spAutoFit/>
          </a:bodyPr>
          <a:lstStyle/>
          <a:p>
            <a:r>
              <a:rPr lang="en-US">
                <a:latin typeface="Times New Roman" pitchFamily="18" charset="0"/>
              </a:rPr>
              <a:t> </a:t>
            </a:r>
          </a:p>
        </p:txBody>
      </p:sp>
      <p:pic>
        <p:nvPicPr>
          <p:cNvPr id="4123" name="Picture 27" descr="A photo of a polar bear"/>
          <p:cNvPicPr>
            <a:picLocks noChangeAspect="1" noChangeArrowheads="1"/>
          </p:cNvPicPr>
          <p:nvPr/>
        </p:nvPicPr>
        <p:blipFill>
          <a:blip r:embed="rId5"/>
          <a:srcRect/>
          <a:stretch>
            <a:fillRect/>
          </a:stretch>
        </p:blipFill>
        <p:spPr bwMode="auto">
          <a:xfrm>
            <a:off x="4648200" y="4139699"/>
            <a:ext cx="4038600" cy="23907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2667000"/>
          </a:xfrm>
        </p:spPr>
        <p:txBody>
          <a:bodyPr/>
          <a:lstStyle/>
          <a:p>
            <a:r>
              <a:rPr lang="en-US" sz="3600" b="1" dirty="0" smtClean="0">
                <a:latin typeface="Book Antiqua" pitchFamily="18" charset="0"/>
              </a:rPr>
              <a:t>Adaptive radiation (another example): </a:t>
            </a:r>
            <a:r>
              <a:rPr lang="en-US" sz="3600" dirty="0">
                <a:latin typeface="Book Antiqua" pitchFamily="18" charset="0"/>
              </a:rPr>
              <a:t>evolution of many diversely adapted species from one common ancestor.</a:t>
            </a:r>
          </a:p>
        </p:txBody>
      </p:sp>
      <p:pic>
        <p:nvPicPr>
          <p:cNvPr id="13316" name="Picture 4" descr="20"/>
          <p:cNvPicPr>
            <a:picLocks noChangeAspect="1" noChangeArrowheads="1"/>
          </p:cNvPicPr>
          <p:nvPr/>
        </p:nvPicPr>
        <p:blipFill>
          <a:blip r:embed="rId2"/>
          <a:srcRect/>
          <a:stretch>
            <a:fillRect/>
          </a:stretch>
        </p:blipFill>
        <p:spPr bwMode="auto">
          <a:xfrm>
            <a:off x="457200" y="4038600"/>
            <a:ext cx="2754313" cy="2114550"/>
          </a:xfrm>
          <a:prstGeom prst="rect">
            <a:avLst/>
          </a:prstGeom>
          <a:noFill/>
        </p:spPr>
      </p:pic>
      <p:pic>
        <p:nvPicPr>
          <p:cNvPr id="13318" name="Picture 6" descr="21"/>
          <p:cNvPicPr>
            <a:picLocks noChangeAspect="1" noChangeArrowheads="1"/>
          </p:cNvPicPr>
          <p:nvPr/>
        </p:nvPicPr>
        <p:blipFill>
          <a:blip r:embed="rId3"/>
          <a:srcRect/>
          <a:stretch>
            <a:fillRect/>
          </a:stretch>
        </p:blipFill>
        <p:spPr bwMode="auto">
          <a:xfrm>
            <a:off x="2899611" y="2809875"/>
            <a:ext cx="2732088" cy="2457450"/>
          </a:xfrm>
          <a:prstGeom prst="rect">
            <a:avLst/>
          </a:prstGeom>
          <a:noFill/>
        </p:spPr>
      </p:pic>
      <p:pic>
        <p:nvPicPr>
          <p:cNvPr id="13320" name="Picture 8" descr="13"/>
          <p:cNvPicPr>
            <a:picLocks noChangeAspect="1" noChangeArrowheads="1"/>
          </p:cNvPicPr>
          <p:nvPr/>
        </p:nvPicPr>
        <p:blipFill>
          <a:blip r:embed="rId4"/>
          <a:srcRect/>
          <a:stretch>
            <a:fillRect/>
          </a:stretch>
        </p:blipFill>
        <p:spPr bwMode="auto">
          <a:xfrm>
            <a:off x="5486400" y="3429000"/>
            <a:ext cx="3040063" cy="2686050"/>
          </a:xfrm>
          <a:prstGeom prst="rect">
            <a:avLst/>
          </a:prstGeom>
          <a:noFill/>
        </p:spPr>
      </p:pic>
      <p:pic>
        <p:nvPicPr>
          <p:cNvPr id="13323" name="Picture 11" descr="sound">
            <a:hlinkClick r:id="rId5"/>
          </p:cNvPr>
          <p:cNvPicPr>
            <a:picLocks noChangeAspect="1" noChangeArrowheads="1"/>
          </p:cNvPicPr>
          <p:nvPr/>
        </p:nvPicPr>
        <p:blipFill>
          <a:blip r:embed="rId6"/>
          <a:srcRect/>
          <a:stretch>
            <a:fillRect/>
          </a:stretch>
        </p:blipFill>
        <p:spPr bwMode="auto">
          <a:xfrm>
            <a:off x="457200" y="3124200"/>
            <a:ext cx="708025" cy="63976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13245</TotalTime>
  <Words>605</Words>
  <Application>Microsoft Office PowerPoint</Application>
  <PresentationFormat>On-screen Show (4:3)</PresentationFormat>
  <Paragraphs>68</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Speciation and  Population Genetics</vt:lpstr>
      <vt:lpstr>Objective</vt:lpstr>
      <vt:lpstr>What is a species?</vt:lpstr>
      <vt:lpstr>What is speciation?</vt:lpstr>
      <vt:lpstr>There are two types of speciation, they are :</vt:lpstr>
      <vt:lpstr>Allopatric Speciation</vt:lpstr>
      <vt:lpstr>Sympatric Speciation</vt:lpstr>
      <vt:lpstr>What are the patterns of evolution making evidence of speciation visible? </vt:lpstr>
      <vt:lpstr>Adaptive radiation (another example): evolution of many diversely adapted species from one common ancestor.</vt:lpstr>
      <vt:lpstr>2) Convergent evolution:  Natural selection has produced analogous (similar) adaptations in response to similar environments.  </vt:lpstr>
      <vt:lpstr>3) Coevolution:  Over millions of years, species that interact closely often adapt to one another.  </vt:lpstr>
      <vt:lpstr>PowerPoint Presentation</vt:lpstr>
      <vt:lpstr>Gene pool </vt:lpstr>
      <vt:lpstr>Allele Frequency</vt:lpstr>
      <vt:lpstr>Hardy-Weinberg Principle</vt:lpstr>
      <vt:lpstr>Conditions of Hardy Weinberg</vt:lpstr>
      <vt:lpstr>Genetic Drift</vt:lpstr>
      <vt:lpstr>In Summary:</vt:lpstr>
      <vt:lpstr>Similar traits can develop in unrelated species occupying comparable niches</vt:lpstr>
      <vt:lpstr>Interactions with other organisms affect evolution</vt:lpstr>
      <vt:lpstr>Many diverse species can evolve from one ancestral species</vt:lpstr>
      <vt:lpstr>Evolution results from disruptions in genetic equilibrium</vt:lpstr>
      <vt:lpstr>The normal distribution of variations in a population can be changed by  natural selection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species?</dc:title>
  <dc:creator>Matthew Robles</dc:creator>
  <cp:lastModifiedBy>Robles, Sarah (srobles@psusd.us)</cp:lastModifiedBy>
  <cp:revision>67</cp:revision>
  <dcterms:created xsi:type="dcterms:W3CDTF">2005-11-20T20:43:58Z</dcterms:created>
  <dcterms:modified xsi:type="dcterms:W3CDTF">2014-04-28T16:54:51Z</dcterms:modified>
</cp:coreProperties>
</file>