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52A06-6B47-4849-915A-DC53A776CDCA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65367-F8C1-4B32-8D24-2CF0602D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2BF3B-4FDA-4345-B243-5499E39242F0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8BA54-C5A6-429A-9126-1B885923F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E3538-C19E-4A2D-9D39-D3D944C1B8EB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78B5-176A-4EFB-8F8B-AA2C36947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C7271-B536-4CFB-9F7F-C3A4B5C94378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F530C-4FBC-4F05-8FB0-A94D7AA8B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EE6E-1CA2-46DA-AC00-D7A3C66907A0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3F3CD-8848-4374-9AAB-7B41E3159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B95C0-2AF5-4C0F-9CB3-9F719327B57C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6500D-943B-4A59-8C9A-4F988F1DC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40680-7473-4B82-A00E-8EAE306B8616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16B2C-D338-47EC-8DBF-9C4E88C28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3687A-F779-42FE-8E05-E39408FCC41F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BF3E7-4CDB-4BC2-8BD0-5562997A8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2027-C8F1-4C55-8BDB-054EE42C07CA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34351-1886-491A-B874-F892D881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2926-E517-4810-9100-4F2E789FEE32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2B44-F314-4B4E-AF9C-4D2F335CA5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D2BA-B0FC-4681-A6C6-611274FC3E05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EC3E2-A08C-4EDB-9CA4-9BA899A2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9A2C7A8E-743A-4CE9-8A47-07E6D23FADA6}" type="datetime1">
              <a:rPr lang="en-US"/>
              <a:pPr>
                <a:defRPr/>
              </a:pPr>
              <a:t>11/6/2012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E3D03936-F580-4384-B265-B1526BBB2E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336550"/>
            <a:ext cx="2862263" cy="55038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entury Gothic" charset="0"/>
              </a:rPr>
              <a:t>Science and the Scientific Method</a:t>
            </a:r>
          </a:p>
        </p:txBody>
      </p:sp>
      <p:pic>
        <p:nvPicPr>
          <p:cNvPr id="2051" name="Picture 3" descr="E=mc^2 carto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4963" y="336550"/>
            <a:ext cx="4803775" cy="642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467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0800" indent="-50800">
              <a:buFont typeface="Monotype Sorts" charset="2"/>
              <a:buNone/>
            </a:pPr>
            <a:r>
              <a:rPr lang="en-US" sz="2800">
                <a:solidFill>
                  <a:srgbClr val="FFFFFF"/>
                </a:solidFill>
                <a:latin typeface="Century Gothic" charset="0"/>
              </a:rPr>
              <a:t>Aoccdrnig to a rscheearch at Cmabrigde</a:t>
            </a:r>
            <a:br>
              <a:rPr lang="en-US" sz="2800">
                <a:solidFill>
                  <a:srgbClr val="FFFFFF"/>
                </a:solidFill>
                <a:latin typeface="Century Gothic" charset="0"/>
              </a:rPr>
            </a:br>
            <a:r>
              <a:rPr lang="en-US" sz="2800">
                <a:solidFill>
                  <a:srgbClr val="FFFFFF"/>
                </a:solidFill>
                <a:latin typeface="Century Gothic" charset="0"/>
              </a:rPr>
              <a:t>Uinervtisy, it deosn't mttaer in waht oredr the ltteers in a wrod are, the olny iprmoatnt tihng is taht the frist and lsat ltteer be in the rghit pclae. The rset can be a taotl mses and you can sitll raed it wouthit a</a:t>
            </a:r>
            <a:br>
              <a:rPr lang="en-US" sz="2800">
                <a:solidFill>
                  <a:srgbClr val="FFFFFF"/>
                </a:solidFill>
                <a:latin typeface="Century Gothic" charset="0"/>
              </a:rPr>
            </a:br>
            <a:r>
              <a:rPr lang="en-US" sz="2800">
                <a:solidFill>
                  <a:srgbClr val="FFFFFF"/>
                </a:solidFill>
                <a:latin typeface="Century Gothic" charset="0"/>
              </a:rPr>
              <a:t>porbelm.</a:t>
            </a:r>
            <a:br>
              <a:rPr lang="en-US" sz="2800">
                <a:solidFill>
                  <a:srgbClr val="FFFFFF"/>
                </a:solidFill>
                <a:latin typeface="Century Gothic" charset="0"/>
              </a:rPr>
            </a:br>
            <a:r>
              <a:rPr lang="en-US" sz="2800">
                <a:solidFill>
                  <a:srgbClr val="FFFFFF"/>
                </a:solidFill>
                <a:latin typeface="Century Gothic" charset="0"/>
              </a:rPr>
              <a:t/>
            </a:r>
            <a:br>
              <a:rPr lang="en-US" sz="2800">
                <a:solidFill>
                  <a:srgbClr val="FFFFFF"/>
                </a:solidFill>
                <a:latin typeface="Century Gothic" charset="0"/>
              </a:rPr>
            </a:br>
            <a:r>
              <a:rPr lang="en-US" sz="2800">
                <a:solidFill>
                  <a:srgbClr val="FFFFFF"/>
                </a:solidFill>
                <a:latin typeface="Century Gothic" charset="0"/>
              </a:rPr>
              <a:t>Tihs is bcuseae the huamn mnid deos not raed ervey lteter by istlef, but the wrod as a wlohe. Amzanig huh? Yaeh and I awlyas thought slpeling was</a:t>
            </a:r>
            <a:br>
              <a:rPr lang="en-US" sz="2800">
                <a:solidFill>
                  <a:srgbClr val="FFFFFF"/>
                </a:solidFill>
                <a:latin typeface="Century Gothic" charset="0"/>
              </a:rPr>
            </a:br>
            <a:r>
              <a:rPr lang="en-US" sz="2800">
                <a:solidFill>
                  <a:srgbClr val="FFFFFF"/>
                </a:solidFill>
                <a:latin typeface="Century Gothic" charset="0"/>
              </a:rPr>
              <a:t>ipmorantt!</a:t>
            </a:r>
            <a:br>
              <a:rPr lang="en-US" sz="2800">
                <a:solidFill>
                  <a:srgbClr val="FFFFFF"/>
                </a:solidFill>
                <a:latin typeface="Century Gothic" charset="0"/>
              </a:rPr>
            </a:br>
            <a:r>
              <a:rPr lang="en-US" sz="2800">
                <a:solidFill>
                  <a:srgbClr val="FFFFFF"/>
                </a:solidFill>
                <a:latin typeface="Century Gothic" charset="0"/>
              </a:rPr>
              <a:t/>
            </a:r>
            <a:br>
              <a:rPr lang="en-US" sz="2800">
                <a:solidFill>
                  <a:srgbClr val="FFFFFF"/>
                </a:solidFill>
                <a:latin typeface="Century Gothic" charset="0"/>
              </a:rPr>
            </a:br>
            <a:r>
              <a:rPr lang="en-US" sz="2800">
                <a:solidFill>
                  <a:srgbClr val="FFFFFF"/>
                </a:solidFill>
                <a:latin typeface="Century Gothic" charset="0"/>
              </a:rPr>
              <a:t>The phaonmneal pweor of the hmuan mnid.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Scientific Method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1) Observation</a:t>
            </a:r>
          </a:p>
          <a:p>
            <a:pPr lvl="1" eaLnBrk="1" hangingPunct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Collect Data/Evidence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Century Gothic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2) Ask a Question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</a:t>
            </a:r>
            <a:r>
              <a:rPr lang="en-US" sz="2800" smtClean="0">
                <a:solidFill>
                  <a:srgbClr val="FFFFFF"/>
                </a:solidFill>
                <a:latin typeface="Century Gothic" charset="0"/>
              </a:rPr>
              <a:t>- Why is the sky blue?</a:t>
            </a:r>
          </a:p>
          <a:p>
            <a:pPr eaLnBrk="1" hangingPunct="1">
              <a:buFont typeface="Arial" charset="0"/>
              <a:buNone/>
            </a:pPr>
            <a:r>
              <a:rPr lang="en-US" sz="2800" smtClean="0">
                <a:solidFill>
                  <a:srgbClr val="FFFFFF"/>
                </a:solidFill>
                <a:latin typeface="Century Gothic" charset="0"/>
              </a:rPr>
              <a:t>	- Where do maggots come from?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1338" y="1600200"/>
            <a:ext cx="135731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2925" y="4238625"/>
            <a:ext cx="1793875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entury Gothic" charset="0"/>
              </a:rPr>
              <a:t>Scientific Method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Monotype Sorts" charset="2"/>
              <a:buNone/>
            </a:pP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3. Form a Hypothesis</a:t>
            </a:r>
          </a:p>
          <a:p>
            <a:pPr eaLnBrk="1" hangingPunct="1"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	A hypothesis explains both the</a:t>
            </a:r>
          </a:p>
          <a:p>
            <a:pPr eaLnBrk="1" hangingPunct="1"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observations/evidence </a:t>
            </a:r>
            <a:r>
              <a:rPr lang="en-US" b="1" i="1" u="sng" smtClean="0">
                <a:solidFill>
                  <a:srgbClr val="FFFFFF"/>
                </a:solidFill>
                <a:latin typeface="Century Gothic" charset="0"/>
              </a:rPr>
              <a:t>and</a:t>
            </a: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 can be</a:t>
            </a:r>
          </a:p>
          <a:p>
            <a:pPr eaLnBrk="1" hangingPunct="1"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tested.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9" descr="hypothe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8738" y="4343400"/>
            <a:ext cx="2371725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Scientific Method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2"/>
              <a:buNone/>
            </a:pP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4. Experiment</a:t>
            </a:r>
          </a:p>
          <a:p>
            <a:pPr eaLnBrk="1" hangingPunct="1">
              <a:lnSpc>
                <a:spcPct val="80000"/>
              </a:lnSpc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An experiment is the process of testing the hypothesis.</a:t>
            </a:r>
          </a:p>
          <a:p>
            <a:pPr eaLnBrk="1" hangingPunct="1">
              <a:lnSpc>
                <a:spcPct val="80000"/>
              </a:lnSpc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-Control group</a:t>
            </a:r>
          </a:p>
          <a:p>
            <a:pPr eaLnBrk="1" hangingPunct="1">
              <a:lnSpc>
                <a:spcPct val="80000"/>
              </a:lnSpc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-Experimental group</a:t>
            </a:r>
          </a:p>
          <a:p>
            <a:pPr eaLnBrk="1" hangingPunct="1">
              <a:lnSpc>
                <a:spcPct val="80000"/>
              </a:lnSpc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	   Only 1 variable should be tested.</a:t>
            </a:r>
            <a:endParaRPr lang="en-US" sz="2800" smtClean="0">
              <a:solidFill>
                <a:srgbClr val="FFFFFF"/>
              </a:solidFill>
              <a:latin typeface="Century Gothic" charset="0"/>
            </a:endParaRPr>
          </a:p>
          <a:p>
            <a:pPr eaLnBrk="1" hangingPunct="1">
              <a:lnSpc>
                <a:spcPct val="80000"/>
              </a:lnSpc>
              <a:buFont typeface="Monotype Sorts" charset="2"/>
              <a:buNone/>
            </a:pPr>
            <a:endParaRPr lang="en-US" sz="2800" smtClean="0">
              <a:solidFill>
                <a:srgbClr val="FFFFFF"/>
              </a:solidFill>
              <a:latin typeface="Century Gothic" charset="0"/>
            </a:endParaRPr>
          </a:p>
          <a:p>
            <a:pPr eaLnBrk="1" hangingPunct="1">
              <a:lnSpc>
                <a:spcPct val="80000"/>
              </a:lnSpc>
              <a:buFont typeface="Monotype Sorts" charset="2"/>
              <a:buNone/>
            </a:pP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5. Analyze Results</a:t>
            </a:r>
          </a:p>
          <a:p>
            <a:pPr eaLnBrk="1" hangingPunct="1">
              <a:lnSpc>
                <a:spcPct val="80000"/>
              </a:lnSpc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Do the results support your hypothesis?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Scientific Method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Monotype Sorts" charset="2"/>
              <a:buNone/>
            </a:pP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6. Draw Conclusions</a:t>
            </a:r>
          </a:p>
          <a:p>
            <a:pPr eaLnBrk="1" hangingPunct="1"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Make a complete statement of what is 	thought to be true</a:t>
            </a:r>
          </a:p>
          <a:p>
            <a:pPr eaLnBrk="1" hangingPunct="1"/>
            <a:endParaRPr lang="en-US" smtClean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2138" y="3663950"/>
            <a:ext cx="26797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4"/>
          <p:cNvGrpSpPr>
            <a:grpSpLocks/>
          </p:cNvGrpSpPr>
          <p:nvPr/>
        </p:nvGrpSpPr>
        <p:grpSpPr bwMode="auto">
          <a:xfrm>
            <a:off x="5029200" y="2514600"/>
            <a:ext cx="3648075" cy="1219200"/>
            <a:chOff x="2976" y="1598"/>
            <a:chExt cx="2298" cy="768"/>
          </a:xfrm>
        </p:grpSpPr>
        <p:sp>
          <p:nvSpPr>
            <p:cNvPr id="17441" name="Rectangle 4"/>
            <p:cNvSpPr>
              <a:spLocks noChangeArrowheads="1"/>
            </p:cNvSpPr>
            <p:nvPr/>
          </p:nvSpPr>
          <p:spPr bwMode="auto">
            <a:xfrm>
              <a:off x="2976" y="1598"/>
              <a:ext cx="2208" cy="768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Text Box 12"/>
            <p:cNvSpPr txBox="1">
              <a:spLocks noChangeArrowheads="1"/>
            </p:cNvSpPr>
            <p:nvPr/>
          </p:nvSpPr>
          <p:spPr bwMode="auto">
            <a:xfrm>
              <a:off x="2976" y="1790"/>
              <a:ext cx="229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n-US" sz="3200">
                  <a:solidFill>
                    <a:srgbClr val="FFFFFF"/>
                  </a:solidFill>
                  <a:latin typeface="Century Gothic" charset="0"/>
                </a:rPr>
                <a:t>Scientific Method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657600" y="381000"/>
            <a:ext cx="1905000" cy="990600"/>
            <a:chOff x="576" y="1584"/>
            <a:chExt cx="1200" cy="624"/>
          </a:xfrm>
        </p:grpSpPr>
        <p:sp>
          <p:nvSpPr>
            <p:cNvPr id="17439" name="Rectangle 5"/>
            <p:cNvSpPr>
              <a:spLocks noChangeArrowheads="1"/>
            </p:cNvSpPr>
            <p:nvPr/>
          </p:nvSpPr>
          <p:spPr bwMode="auto">
            <a:xfrm>
              <a:off x="576" y="1584"/>
              <a:ext cx="1200" cy="62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Text Box 13"/>
            <p:cNvSpPr txBox="1">
              <a:spLocks noChangeArrowheads="1"/>
            </p:cNvSpPr>
            <p:nvPr/>
          </p:nvSpPr>
          <p:spPr bwMode="auto">
            <a:xfrm>
              <a:off x="624" y="1632"/>
              <a:ext cx="1129" cy="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charset="2"/>
                <a:buNone/>
              </a:pPr>
              <a:r>
                <a:rPr kumimoji="1" lang="en-US" b="1">
                  <a:solidFill>
                    <a:srgbClr val="FFFFFF"/>
                  </a:solidFill>
                  <a:latin typeface="Century Gothic" charset="0"/>
                </a:rPr>
                <a:t>1 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chemeClr val="accent1"/>
                </a:buClr>
                <a:buSzPct val="70000"/>
                <a:buFont typeface="Monotype Sorts" charset="2"/>
                <a:buNone/>
              </a:pPr>
              <a:r>
                <a:rPr kumimoji="1" lang="en-US" b="1">
                  <a:solidFill>
                    <a:srgbClr val="FFFFFF"/>
                  </a:solidFill>
                  <a:latin typeface="Century Gothic" charset="0"/>
                </a:rPr>
                <a:t>Observation</a:t>
              </a:r>
            </a:p>
            <a:p>
              <a:pPr algn="ctr"/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209800" y="1600200"/>
            <a:ext cx="2971800" cy="1030288"/>
            <a:chOff x="1392" y="1008"/>
            <a:chExt cx="1872" cy="649"/>
          </a:xfrm>
        </p:grpSpPr>
        <p:grpSp>
          <p:nvGrpSpPr>
            <p:cNvPr id="17435" name="Group 31"/>
            <p:cNvGrpSpPr>
              <a:grpSpLocks/>
            </p:cNvGrpSpPr>
            <p:nvPr/>
          </p:nvGrpSpPr>
          <p:grpSpPr bwMode="auto">
            <a:xfrm>
              <a:off x="1392" y="1008"/>
              <a:ext cx="1488" cy="649"/>
              <a:chOff x="2256" y="1584"/>
              <a:chExt cx="1488" cy="649"/>
            </a:xfrm>
          </p:grpSpPr>
          <p:sp>
            <p:nvSpPr>
              <p:cNvPr id="17437" name="Rectangle 10"/>
              <p:cNvSpPr>
                <a:spLocks noChangeArrowheads="1"/>
              </p:cNvSpPr>
              <p:nvPr/>
            </p:nvSpPr>
            <p:spPr bwMode="auto">
              <a:xfrm>
                <a:off x="2400" y="1584"/>
                <a:ext cx="1200" cy="6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Text Box 14"/>
              <p:cNvSpPr txBox="1">
                <a:spLocks noChangeArrowheads="1"/>
              </p:cNvSpPr>
              <p:nvPr/>
            </p:nvSpPr>
            <p:spPr bwMode="auto">
              <a:xfrm>
                <a:off x="2256" y="1680"/>
                <a:ext cx="1488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2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 Ask a question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12" name="Line 35"/>
            <p:cNvSpPr>
              <a:spLocks noChangeShapeType="1"/>
            </p:cNvSpPr>
            <p:nvPr/>
          </p:nvSpPr>
          <p:spPr bwMode="auto">
            <a:xfrm flipH="1">
              <a:off x="2880" y="1008"/>
              <a:ext cx="384" cy="288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295400" y="2743200"/>
            <a:ext cx="2743200" cy="1143000"/>
            <a:chOff x="816" y="1728"/>
            <a:chExt cx="1728" cy="720"/>
          </a:xfrm>
        </p:grpSpPr>
        <p:grpSp>
          <p:nvGrpSpPr>
            <p:cNvPr id="17431" name="Group 30"/>
            <p:cNvGrpSpPr>
              <a:grpSpLocks/>
            </p:cNvGrpSpPr>
            <p:nvPr/>
          </p:nvGrpSpPr>
          <p:grpSpPr bwMode="auto">
            <a:xfrm>
              <a:off x="816" y="1776"/>
              <a:ext cx="1200" cy="672"/>
              <a:chOff x="4176" y="1536"/>
              <a:chExt cx="1200" cy="672"/>
            </a:xfrm>
          </p:grpSpPr>
          <p:sp>
            <p:nvSpPr>
              <p:cNvPr id="17433" name="Rectangle 9"/>
              <p:cNvSpPr>
                <a:spLocks noChangeArrowheads="1"/>
              </p:cNvSpPr>
              <p:nvPr/>
            </p:nvSpPr>
            <p:spPr bwMode="auto">
              <a:xfrm>
                <a:off x="4176" y="1584"/>
                <a:ext cx="1200" cy="6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4" name="Text Box 15"/>
              <p:cNvSpPr txBox="1">
                <a:spLocks noChangeArrowheads="1"/>
              </p:cNvSpPr>
              <p:nvPr/>
            </p:nvSpPr>
            <p:spPr bwMode="auto">
              <a:xfrm>
                <a:off x="4285" y="1536"/>
                <a:ext cx="1023" cy="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3</a:t>
                </a:r>
              </a:p>
              <a:p>
                <a:pPr algn="ctr"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Hypothesis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17" name="Line 36"/>
            <p:cNvSpPr>
              <a:spLocks noChangeShapeType="1"/>
            </p:cNvSpPr>
            <p:nvPr/>
          </p:nvSpPr>
          <p:spPr bwMode="auto">
            <a:xfrm flipH="1">
              <a:off x="2160" y="1728"/>
              <a:ext cx="384" cy="288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2743200" y="3581400"/>
            <a:ext cx="1905000" cy="1600200"/>
            <a:chOff x="1728" y="2256"/>
            <a:chExt cx="1200" cy="1008"/>
          </a:xfrm>
        </p:grpSpPr>
        <p:grpSp>
          <p:nvGrpSpPr>
            <p:cNvPr id="17427" name="Group 29"/>
            <p:cNvGrpSpPr>
              <a:grpSpLocks/>
            </p:cNvGrpSpPr>
            <p:nvPr/>
          </p:nvGrpSpPr>
          <p:grpSpPr bwMode="auto">
            <a:xfrm>
              <a:off x="1728" y="2640"/>
              <a:ext cx="1200" cy="624"/>
              <a:chOff x="576" y="2688"/>
              <a:chExt cx="1200" cy="624"/>
            </a:xfrm>
          </p:grpSpPr>
          <p:sp>
            <p:nvSpPr>
              <p:cNvPr id="17429" name="Rectangle 6"/>
              <p:cNvSpPr>
                <a:spLocks noChangeArrowheads="1"/>
              </p:cNvSpPr>
              <p:nvPr/>
            </p:nvSpPr>
            <p:spPr bwMode="auto">
              <a:xfrm>
                <a:off x="576" y="2688"/>
                <a:ext cx="1200" cy="6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0" name="Text Box 16"/>
              <p:cNvSpPr txBox="1">
                <a:spLocks noChangeArrowheads="1"/>
              </p:cNvSpPr>
              <p:nvPr/>
            </p:nvSpPr>
            <p:spPr bwMode="auto">
              <a:xfrm>
                <a:off x="669" y="2688"/>
                <a:ext cx="949" cy="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4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 Experiment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22" name="Line 37"/>
            <p:cNvSpPr>
              <a:spLocks noChangeShapeType="1"/>
            </p:cNvSpPr>
            <p:nvPr/>
          </p:nvSpPr>
          <p:spPr bwMode="auto">
            <a:xfrm>
              <a:off x="2160" y="2256"/>
              <a:ext cx="240" cy="288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grpSp>
        <p:nvGrpSpPr>
          <p:cNvPr id="10" name="Group 48"/>
          <p:cNvGrpSpPr>
            <a:grpSpLocks/>
          </p:cNvGrpSpPr>
          <p:nvPr/>
        </p:nvGrpSpPr>
        <p:grpSpPr bwMode="auto">
          <a:xfrm>
            <a:off x="4800600" y="4419600"/>
            <a:ext cx="1981200" cy="1622425"/>
            <a:chOff x="3024" y="2784"/>
            <a:chExt cx="1248" cy="1022"/>
          </a:xfrm>
        </p:grpSpPr>
        <p:grpSp>
          <p:nvGrpSpPr>
            <p:cNvPr id="17423" name="Group 47"/>
            <p:cNvGrpSpPr>
              <a:grpSpLocks/>
            </p:cNvGrpSpPr>
            <p:nvPr/>
          </p:nvGrpSpPr>
          <p:grpSpPr bwMode="auto">
            <a:xfrm>
              <a:off x="3072" y="3079"/>
              <a:ext cx="1200" cy="727"/>
              <a:chOff x="3072" y="3079"/>
              <a:chExt cx="1200" cy="727"/>
            </a:xfrm>
          </p:grpSpPr>
          <p:sp>
            <p:nvSpPr>
              <p:cNvPr id="17425" name="Rectangle 7"/>
              <p:cNvSpPr>
                <a:spLocks noChangeArrowheads="1"/>
              </p:cNvSpPr>
              <p:nvPr/>
            </p:nvSpPr>
            <p:spPr bwMode="auto">
              <a:xfrm>
                <a:off x="3072" y="3079"/>
                <a:ext cx="1200" cy="71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6" name="Text Box 17"/>
              <p:cNvSpPr txBox="1">
                <a:spLocks noChangeArrowheads="1"/>
              </p:cNvSpPr>
              <p:nvPr/>
            </p:nvSpPr>
            <p:spPr bwMode="auto">
              <a:xfrm>
                <a:off x="3289" y="3079"/>
                <a:ext cx="727" cy="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5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 Analyze </a:t>
                </a:r>
              </a:p>
              <a:p>
                <a:pPr algn="ctr">
                  <a:lnSpc>
                    <a:spcPct val="8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Results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>
              <a:off x="3024" y="2784"/>
              <a:ext cx="528" cy="196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grpSp>
        <p:nvGrpSpPr>
          <p:cNvPr id="13" name="Group 46"/>
          <p:cNvGrpSpPr>
            <a:grpSpLocks/>
          </p:cNvGrpSpPr>
          <p:nvPr/>
        </p:nvGrpSpPr>
        <p:grpSpPr bwMode="auto">
          <a:xfrm>
            <a:off x="7010400" y="5029200"/>
            <a:ext cx="1905000" cy="1447800"/>
            <a:chOff x="4416" y="3168"/>
            <a:chExt cx="1200" cy="912"/>
          </a:xfrm>
        </p:grpSpPr>
        <p:grpSp>
          <p:nvGrpSpPr>
            <p:cNvPr id="17419" name="Group 27"/>
            <p:cNvGrpSpPr>
              <a:grpSpLocks/>
            </p:cNvGrpSpPr>
            <p:nvPr/>
          </p:nvGrpSpPr>
          <p:grpSpPr bwMode="auto">
            <a:xfrm>
              <a:off x="4416" y="3456"/>
              <a:ext cx="1200" cy="624"/>
              <a:chOff x="4176" y="2688"/>
              <a:chExt cx="1200" cy="624"/>
            </a:xfrm>
          </p:grpSpPr>
          <p:sp>
            <p:nvSpPr>
              <p:cNvPr id="17421" name="Rectangle 8"/>
              <p:cNvSpPr>
                <a:spLocks noChangeArrowheads="1"/>
              </p:cNvSpPr>
              <p:nvPr/>
            </p:nvSpPr>
            <p:spPr bwMode="auto">
              <a:xfrm>
                <a:off x="4176" y="2688"/>
                <a:ext cx="1200" cy="62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2" name="Text Box 18"/>
              <p:cNvSpPr txBox="1">
                <a:spLocks noChangeArrowheads="1"/>
              </p:cNvSpPr>
              <p:nvPr/>
            </p:nvSpPr>
            <p:spPr bwMode="auto">
              <a:xfrm>
                <a:off x="4321" y="2688"/>
                <a:ext cx="989" cy="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6</a:t>
                </a:r>
              </a:p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buClr>
                    <a:schemeClr val="accent1"/>
                  </a:buClr>
                  <a:buSzPct val="70000"/>
                  <a:buFont typeface="Monotype Sorts" charset="2"/>
                  <a:buNone/>
                </a:pPr>
                <a:r>
                  <a:rPr kumimoji="1" lang="en-US" b="1">
                    <a:solidFill>
                      <a:srgbClr val="FFFFFF"/>
                    </a:solidFill>
                    <a:latin typeface="Century Gothic" charset="0"/>
                  </a:rPr>
                  <a:t>Conclusions</a:t>
                </a:r>
              </a:p>
              <a:p>
                <a:pPr algn="ctr"/>
                <a:endParaRPr lang="en-US"/>
              </a:p>
            </p:txBody>
          </p:sp>
        </p:grpSp>
        <p:sp>
          <p:nvSpPr>
            <p:cNvPr id="32" name="Line 39"/>
            <p:cNvSpPr>
              <a:spLocks noChangeShapeType="1"/>
            </p:cNvSpPr>
            <p:nvPr/>
          </p:nvSpPr>
          <p:spPr bwMode="auto">
            <a:xfrm>
              <a:off x="4416" y="3168"/>
              <a:ext cx="528" cy="240"/>
            </a:xfrm>
            <a:prstGeom prst="line">
              <a:avLst/>
            </a:prstGeom>
            <a:noFill/>
            <a:ln w="571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cs typeface="ＭＳ Ｐゴシック" charset="-128"/>
              </a:endParaRPr>
            </a:p>
          </p:txBody>
        </p:sp>
      </p:grpSp>
      <p:sp>
        <p:nvSpPr>
          <p:cNvPr id="35" name="AutoShape 40"/>
          <p:cNvSpPr>
            <a:spLocks noChangeArrowheads="1"/>
          </p:cNvSpPr>
          <p:nvPr/>
        </p:nvSpPr>
        <p:spPr bwMode="auto">
          <a:xfrm flipH="1">
            <a:off x="5943600" y="304800"/>
            <a:ext cx="2209800" cy="2133600"/>
          </a:xfrm>
          <a:custGeom>
            <a:avLst/>
            <a:gdLst>
              <a:gd name="T0" fmla="*/ 1271351 w 21600"/>
              <a:gd name="T1" fmla="*/ 0 h 21600"/>
              <a:gd name="T2" fmla="*/ 1271351 w 21600"/>
              <a:gd name="T3" fmla="*/ 1200940 h 21600"/>
              <a:gd name="T4" fmla="*/ 252592 w 21600"/>
              <a:gd name="T5" fmla="*/ 2133600 h 21600"/>
              <a:gd name="T6" fmla="*/ 2209800 w 21600"/>
              <a:gd name="T7" fmla="*/ 600470 h 21600"/>
              <a:gd name="T8" fmla="*/ 3 60000 65536"/>
              <a:gd name="T9" fmla="*/ 1 60000 65536"/>
              <a:gd name="T10" fmla="*/ 1 60000 65536"/>
              <a:gd name="T11" fmla="*/ 0 60000 65536"/>
              <a:gd name="T12" fmla="*/ 12427 w 21600"/>
              <a:gd name="T13" fmla="*/ 3664 h 21600"/>
              <a:gd name="T14" fmla="*/ 17956 w 21600"/>
              <a:gd name="T15" fmla="*/ 849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3664"/>
                </a:lnTo>
                <a:cubicBezTo>
                  <a:pt x="5564" y="3664"/>
                  <a:pt x="0" y="7467"/>
                  <a:pt x="0" y="12158"/>
                </a:cubicBezTo>
                <a:lnTo>
                  <a:pt x="0" y="21600"/>
                </a:lnTo>
                <a:lnTo>
                  <a:pt x="4937" y="21600"/>
                </a:lnTo>
                <a:lnTo>
                  <a:pt x="4937" y="12158"/>
                </a:lnTo>
                <a:cubicBezTo>
                  <a:pt x="4937" y="10134"/>
                  <a:pt x="8290" y="8494"/>
                  <a:pt x="12427" y="8494"/>
                </a:cubicBezTo>
                <a:lnTo>
                  <a:pt x="12427" y="12158"/>
                </a:lnTo>
                <a:close/>
              </a:path>
            </a:pathLst>
          </a:cu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cs typeface="ＭＳ Ｐゴシック" charset="-128"/>
            </a:endParaRPr>
          </a:p>
        </p:txBody>
      </p:sp>
      <p:sp>
        <p:nvSpPr>
          <p:cNvPr id="17418" name="Text Box 41"/>
          <p:cNvSpPr txBox="1">
            <a:spLocks noChangeArrowheads="1"/>
          </p:cNvSpPr>
          <p:nvPr/>
        </p:nvSpPr>
        <p:spPr bwMode="auto">
          <a:xfrm>
            <a:off x="6248400" y="609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FF"/>
                </a:solidFill>
                <a:latin typeface="Century Gothic" charset="0"/>
              </a:rPr>
              <a:t>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So…how do we design an experiment?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If you wanted to test if a new pill made students do their homework better, how would you test it?</a:t>
            </a:r>
          </a:p>
          <a:p>
            <a:r>
              <a:rPr lang="en-US" smtClean="0">
                <a:solidFill>
                  <a:schemeClr val="bg1"/>
                </a:solidFill>
              </a:rPr>
              <a:t>Take 2 minutes to come up with one answer as a group, then we will share out.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Some definitions to know (and write down </a:t>
            </a:r>
            <a:r>
              <a:rPr lang="en-US" smtClean="0">
                <a:solidFill>
                  <a:schemeClr val="bg1"/>
                </a:solidFill>
                <a:sym typeface="Wingdings" pitchFamily="2" charset="2"/>
              </a:rPr>
              <a:t>)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bg1"/>
                </a:solidFill>
              </a:rPr>
              <a:t>Variable</a:t>
            </a:r>
            <a:r>
              <a:rPr lang="en-US" smtClean="0">
                <a:solidFill>
                  <a:schemeClr val="bg1"/>
                </a:solidFill>
              </a:rPr>
              <a:t>: An object or any other category that you are trying to measure. There are two types, dependent and independent.</a:t>
            </a:r>
          </a:p>
          <a:p>
            <a:r>
              <a:rPr lang="en-US" b="1" u="sng" smtClean="0">
                <a:solidFill>
                  <a:schemeClr val="bg1"/>
                </a:solidFill>
              </a:rPr>
              <a:t>Independent Variable</a:t>
            </a:r>
            <a:r>
              <a:rPr lang="en-US" smtClean="0">
                <a:solidFill>
                  <a:schemeClr val="bg1"/>
                </a:solidFill>
              </a:rPr>
              <a:t>: Something that DOES NOT change.</a:t>
            </a:r>
          </a:p>
          <a:p>
            <a:r>
              <a:rPr lang="en-US" b="1" u="sng" smtClean="0">
                <a:solidFill>
                  <a:schemeClr val="bg1"/>
                </a:solidFill>
              </a:rPr>
              <a:t>Dependent Variable</a:t>
            </a:r>
            <a:r>
              <a:rPr lang="en-US" smtClean="0">
                <a:solidFill>
                  <a:schemeClr val="bg1"/>
                </a:solidFill>
              </a:rPr>
              <a:t>: Something that DOES change.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In an experiment you need at least two groups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smtClean="0">
                <a:solidFill>
                  <a:schemeClr val="bg1"/>
                </a:solidFill>
              </a:rPr>
              <a:t>Control Group: </a:t>
            </a:r>
            <a:r>
              <a:rPr lang="en-US" smtClean="0">
                <a:solidFill>
                  <a:schemeClr val="bg1"/>
                </a:solidFill>
              </a:rPr>
              <a:t>The group that is not changed. For example they are not given the pill, or are given a placebo.</a:t>
            </a:r>
          </a:p>
          <a:p>
            <a:pPr lvl="1"/>
            <a:r>
              <a:rPr lang="en-US" u="sng" smtClean="0">
                <a:solidFill>
                  <a:schemeClr val="bg1"/>
                </a:solidFill>
              </a:rPr>
              <a:t>Placebo:</a:t>
            </a:r>
            <a:r>
              <a:rPr lang="en-US" smtClean="0">
                <a:solidFill>
                  <a:schemeClr val="bg1"/>
                </a:solidFill>
              </a:rPr>
              <a:t> An ineffective treatment (ex: A pill with no actual medicine)</a:t>
            </a:r>
          </a:p>
          <a:p>
            <a:pPr lvl="1">
              <a:buFont typeface="Arial" charset="0"/>
              <a:buNone/>
            </a:pPr>
            <a:endParaRPr lang="en-US" smtClean="0">
              <a:solidFill>
                <a:schemeClr val="bg1"/>
              </a:solidFill>
            </a:endParaRPr>
          </a:p>
          <a:p>
            <a:r>
              <a:rPr lang="en-US" b="1" u="sng" smtClean="0">
                <a:solidFill>
                  <a:schemeClr val="bg1"/>
                </a:solidFill>
              </a:rPr>
              <a:t>Experimental Group</a:t>
            </a:r>
            <a:r>
              <a:rPr lang="en-US" smtClean="0">
                <a:solidFill>
                  <a:schemeClr val="bg1"/>
                </a:solidFill>
              </a:rPr>
              <a:t>: The group that is being tested/ given the actual pill.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505200" y="2514600"/>
            <a:ext cx="2362200" cy="2286000"/>
            <a:chOff x="2208" y="1584"/>
            <a:chExt cx="1488" cy="1440"/>
          </a:xfrm>
        </p:grpSpPr>
        <p:sp>
          <p:nvSpPr>
            <p:cNvPr id="3095" name="Oval 4"/>
            <p:cNvSpPr>
              <a:spLocks noChangeArrowheads="1"/>
            </p:cNvSpPr>
            <p:nvPr/>
          </p:nvSpPr>
          <p:spPr bwMode="auto">
            <a:xfrm>
              <a:off x="2208" y="1584"/>
              <a:ext cx="1488" cy="144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3096" name="Text Box 13"/>
            <p:cNvSpPr txBox="1">
              <a:spLocks noChangeArrowheads="1"/>
            </p:cNvSpPr>
            <p:nvPr/>
          </p:nvSpPr>
          <p:spPr bwMode="auto">
            <a:xfrm>
              <a:off x="2304" y="1961"/>
              <a:ext cx="1344" cy="67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kumimoji="1" lang="en-US" sz="3200">
                  <a:solidFill>
                    <a:srgbClr val="FFFFFF"/>
                  </a:solidFill>
                  <a:latin typeface="Century Gothic" charset="0"/>
                </a:rPr>
                <a:t>What is science?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5791200" y="609600"/>
            <a:ext cx="2514600" cy="2286000"/>
            <a:chOff x="3648" y="384"/>
            <a:chExt cx="1584" cy="1440"/>
          </a:xfrm>
        </p:grpSpPr>
        <p:sp>
          <p:nvSpPr>
            <p:cNvPr id="3091" name="Line 11"/>
            <p:cNvSpPr>
              <a:spLocks noChangeShapeType="1"/>
            </p:cNvSpPr>
            <p:nvPr/>
          </p:nvSpPr>
          <p:spPr bwMode="auto">
            <a:xfrm flipV="1">
              <a:off x="3648" y="1680"/>
              <a:ext cx="240" cy="14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92" name="Group 19"/>
            <p:cNvGrpSpPr>
              <a:grpSpLocks/>
            </p:cNvGrpSpPr>
            <p:nvPr/>
          </p:nvGrpSpPr>
          <p:grpSpPr bwMode="auto">
            <a:xfrm>
              <a:off x="3744" y="384"/>
              <a:ext cx="1488" cy="1440"/>
              <a:chOff x="3744" y="384"/>
              <a:chExt cx="1488" cy="1440"/>
            </a:xfrm>
          </p:grpSpPr>
          <p:sp>
            <p:nvSpPr>
              <p:cNvPr id="3093" name="Oval 8"/>
              <p:cNvSpPr>
                <a:spLocks noChangeArrowheads="1"/>
              </p:cNvSpPr>
              <p:nvPr/>
            </p:nvSpPr>
            <p:spPr bwMode="auto">
              <a:xfrm>
                <a:off x="3744" y="384"/>
                <a:ext cx="1488" cy="144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3094" name="Text Box 14"/>
              <p:cNvSpPr txBox="1">
                <a:spLocks noChangeArrowheads="1"/>
              </p:cNvSpPr>
              <p:nvPr/>
            </p:nvSpPr>
            <p:spPr bwMode="auto">
              <a:xfrm>
                <a:off x="3792" y="536"/>
                <a:ext cx="1440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1" lang="en-US" sz="2800">
                    <a:solidFill>
                      <a:schemeClr val="bg1"/>
                    </a:solidFill>
                    <a:latin typeface="Century Gothic" charset="0"/>
                  </a:rPr>
                  <a:t>Deals </a:t>
                </a:r>
              </a:p>
              <a:p>
                <a:pPr algn="ctr"/>
                <a:r>
                  <a:rPr kumimoji="1" lang="en-US" sz="2800">
                    <a:solidFill>
                      <a:schemeClr val="bg1"/>
                    </a:solidFill>
                    <a:latin typeface="Century Gothic" charset="0"/>
                  </a:rPr>
                  <a:t>with the </a:t>
                </a:r>
                <a:r>
                  <a:rPr kumimoji="1" lang="en-US" sz="2800">
                    <a:solidFill>
                      <a:srgbClr val="FF3300"/>
                    </a:solidFill>
                    <a:latin typeface="Century Gothic" charset="0"/>
                  </a:rPr>
                  <a:t>natural world</a:t>
                </a:r>
              </a:p>
            </p:txBody>
          </p:sp>
        </p:grp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1143000" y="533400"/>
            <a:ext cx="2590800" cy="2286000"/>
            <a:chOff x="720" y="336"/>
            <a:chExt cx="1632" cy="1440"/>
          </a:xfrm>
        </p:grpSpPr>
        <p:sp>
          <p:nvSpPr>
            <p:cNvPr id="3087" name="Line 10"/>
            <p:cNvSpPr>
              <a:spLocks noChangeShapeType="1"/>
            </p:cNvSpPr>
            <p:nvPr/>
          </p:nvSpPr>
          <p:spPr bwMode="auto">
            <a:xfrm>
              <a:off x="2112" y="1584"/>
              <a:ext cx="240" cy="192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8" name="Group 20"/>
            <p:cNvGrpSpPr>
              <a:grpSpLocks/>
            </p:cNvGrpSpPr>
            <p:nvPr/>
          </p:nvGrpSpPr>
          <p:grpSpPr bwMode="auto">
            <a:xfrm>
              <a:off x="720" y="336"/>
              <a:ext cx="1488" cy="1440"/>
              <a:chOff x="720" y="336"/>
              <a:chExt cx="1488" cy="1440"/>
            </a:xfrm>
          </p:grpSpPr>
          <p:sp>
            <p:nvSpPr>
              <p:cNvPr id="3089" name="Oval 6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1488" cy="144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3090" name="Text Box 15"/>
              <p:cNvSpPr txBox="1">
                <a:spLocks noChangeArrowheads="1"/>
              </p:cNvSpPr>
              <p:nvPr/>
            </p:nvSpPr>
            <p:spPr bwMode="auto">
              <a:xfrm>
                <a:off x="816" y="624"/>
                <a:ext cx="1344" cy="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1" lang="en-US" sz="2800">
                    <a:solidFill>
                      <a:srgbClr val="FFFFFF"/>
                    </a:solidFill>
                    <a:latin typeface="Century Gothic" charset="0"/>
                  </a:rPr>
                  <a:t>A </a:t>
                </a:r>
                <a:r>
                  <a:rPr kumimoji="1" lang="en-US" sz="2800">
                    <a:solidFill>
                      <a:srgbClr val="FF0000"/>
                    </a:solidFill>
                    <a:latin typeface="Century Gothic" charset="0"/>
                  </a:rPr>
                  <a:t>process</a:t>
                </a:r>
                <a:r>
                  <a:rPr kumimoji="1" lang="en-US" sz="2800">
                    <a:solidFill>
                      <a:srgbClr val="FFFFFF"/>
                    </a:solidFill>
                    <a:latin typeface="Century Gothic" charset="0"/>
                  </a:rPr>
                  <a:t> </a:t>
                </a:r>
              </a:p>
              <a:p>
                <a:pPr algn="ctr"/>
                <a:r>
                  <a:rPr kumimoji="1" lang="en-US" sz="2800">
                    <a:solidFill>
                      <a:srgbClr val="FFFFFF"/>
                    </a:solidFill>
                    <a:latin typeface="Century Gothic" charset="0"/>
                  </a:rPr>
                  <a:t>to gain knowledge</a:t>
                </a:r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85800" y="4191000"/>
            <a:ext cx="2819400" cy="2286000"/>
            <a:chOff x="432" y="2640"/>
            <a:chExt cx="1776" cy="1440"/>
          </a:xfrm>
        </p:grpSpPr>
        <p:sp>
          <p:nvSpPr>
            <p:cNvPr id="3083" name="Line 9"/>
            <p:cNvSpPr>
              <a:spLocks noChangeShapeType="1"/>
            </p:cNvSpPr>
            <p:nvPr/>
          </p:nvSpPr>
          <p:spPr bwMode="auto">
            <a:xfrm flipV="1">
              <a:off x="1968" y="2736"/>
              <a:ext cx="240" cy="144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4" name="Group 21"/>
            <p:cNvGrpSpPr>
              <a:grpSpLocks/>
            </p:cNvGrpSpPr>
            <p:nvPr/>
          </p:nvGrpSpPr>
          <p:grpSpPr bwMode="auto">
            <a:xfrm>
              <a:off x="432" y="2640"/>
              <a:ext cx="1584" cy="1440"/>
              <a:chOff x="432" y="2640"/>
              <a:chExt cx="1584" cy="1440"/>
            </a:xfrm>
          </p:grpSpPr>
          <p:sp>
            <p:nvSpPr>
              <p:cNvPr id="3085" name="Oval 7"/>
              <p:cNvSpPr>
                <a:spLocks noChangeArrowheads="1"/>
              </p:cNvSpPr>
              <p:nvPr/>
            </p:nvSpPr>
            <p:spPr bwMode="auto">
              <a:xfrm>
                <a:off x="480" y="2640"/>
                <a:ext cx="1488" cy="144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3086" name="Text Box 16"/>
              <p:cNvSpPr txBox="1">
                <a:spLocks noChangeArrowheads="1"/>
              </p:cNvSpPr>
              <p:nvPr/>
            </p:nvSpPr>
            <p:spPr bwMode="auto">
              <a:xfrm>
                <a:off x="432" y="2736"/>
                <a:ext cx="1584" cy="1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1" lang="en-US" sz="2800">
                    <a:solidFill>
                      <a:srgbClr val="FFFFFF"/>
                    </a:solidFill>
                    <a:latin typeface="Century Gothic" charset="0"/>
                  </a:rPr>
                  <a:t>Collects &amp; organizes </a:t>
                </a:r>
                <a:r>
                  <a:rPr kumimoji="1" lang="en-US" sz="2800">
                    <a:latin typeface="Century Gothic" charset="0"/>
                  </a:rPr>
                  <a:t>(</a:t>
                </a:r>
                <a:r>
                  <a:rPr kumimoji="1" lang="en-US" sz="2800">
                    <a:solidFill>
                      <a:srgbClr val="FF0000"/>
                    </a:solidFill>
                    <a:latin typeface="Century Gothic" charset="0"/>
                  </a:rPr>
                  <a:t>data/</a:t>
                </a:r>
                <a:r>
                  <a:rPr kumimoji="1" lang="en-US" sz="2800">
                    <a:solidFill>
                      <a:srgbClr val="FF3300"/>
                    </a:solidFill>
                    <a:latin typeface="Century Gothic" charset="0"/>
                  </a:rPr>
                  <a:t>evidence</a:t>
                </a:r>
                <a:r>
                  <a:rPr kumimoji="1" lang="en-US" sz="2800">
                    <a:latin typeface="Century Gothic" charset="0"/>
                  </a:rPr>
                  <a:t>)</a:t>
                </a:r>
              </a:p>
            </p:txBody>
          </p:sp>
        </p:grpSp>
      </p:grpSp>
      <p:grpSp>
        <p:nvGrpSpPr>
          <p:cNvPr id="9" name="Group 23"/>
          <p:cNvGrpSpPr>
            <a:grpSpLocks/>
          </p:cNvGrpSpPr>
          <p:nvPr/>
        </p:nvGrpSpPr>
        <p:grpSpPr bwMode="auto">
          <a:xfrm>
            <a:off x="5791200" y="4191000"/>
            <a:ext cx="2667000" cy="2286000"/>
            <a:chOff x="3648" y="2640"/>
            <a:chExt cx="1680" cy="1440"/>
          </a:xfrm>
        </p:grpSpPr>
        <p:sp>
          <p:nvSpPr>
            <p:cNvPr id="3079" name="Line 12"/>
            <p:cNvSpPr>
              <a:spLocks noChangeShapeType="1"/>
            </p:cNvSpPr>
            <p:nvPr/>
          </p:nvSpPr>
          <p:spPr bwMode="auto">
            <a:xfrm flipH="1" flipV="1">
              <a:off x="3648" y="2688"/>
              <a:ext cx="288" cy="192"/>
            </a:xfrm>
            <a:prstGeom prst="line">
              <a:avLst/>
            </a:prstGeom>
            <a:noFill/>
            <a:ln w="5715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80" name="Group 18"/>
            <p:cNvGrpSpPr>
              <a:grpSpLocks/>
            </p:cNvGrpSpPr>
            <p:nvPr/>
          </p:nvGrpSpPr>
          <p:grpSpPr bwMode="auto">
            <a:xfrm>
              <a:off x="3840" y="2640"/>
              <a:ext cx="1488" cy="1440"/>
              <a:chOff x="3840" y="2640"/>
              <a:chExt cx="1488" cy="1440"/>
            </a:xfrm>
          </p:grpSpPr>
          <p:sp>
            <p:nvSpPr>
              <p:cNvPr id="3081" name="Oval 5"/>
              <p:cNvSpPr>
                <a:spLocks noChangeArrowheads="1"/>
              </p:cNvSpPr>
              <p:nvPr/>
            </p:nvSpPr>
            <p:spPr bwMode="auto">
              <a:xfrm>
                <a:off x="3840" y="2640"/>
                <a:ext cx="1488" cy="1440"/>
              </a:xfrm>
              <a:prstGeom prst="ellips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charset="0"/>
                </a:endParaRPr>
              </a:p>
            </p:txBody>
          </p:sp>
          <p:sp>
            <p:nvSpPr>
              <p:cNvPr id="3082" name="Text Box 17"/>
              <p:cNvSpPr txBox="1">
                <a:spLocks noChangeArrowheads="1"/>
              </p:cNvSpPr>
              <p:nvPr/>
            </p:nvSpPr>
            <p:spPr bwMode="auto">
              <a:xfrm>
                <a:off x="3888" y="2941"/>
                <a:ext cx="1392" cy="7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kumimoji="1" lang="en-US" sz="2400">
                    <a:solidFill>
                      <a:srgbClr val="FFFFFF"/>
                    </a:solidFill>
                    <a:latin typeface="Century Gothic" charset="0"/>
                  </a:rPr>
                  <a:t>Gives </a:t>
                </a:r>
              </a:p>
              <a:p>
                <a:pPr algn="ctr"/>
                <a:r>
                  <a:rPr kumimoji="1" lang="en-US" sz="2400">
                    <a:solidFill>
                      <a:srgbClr val="FFFFFF"/>
                    </a:solidFill>
                    <a:latin typeface="Century Gothic" charset="0"/>
                  </a:rPr>
                  <a:t>testable</a:t>
                </a:r>
              </a:p>
              <a:p>
                <a:pPr algn="ctr"/>
                <a:r>
                  <a:rPr kumimoji="1" lang="en-US" sz="2400">
                    <a:solidFill>
                      <a:srgbClr val="FFFFFF"/>
                    </a:solidFill>
                    <a:latin typeface="Century Gothic" charset="0"/>
                  </a:rPr>
                  <a:t>explanations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1375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An Example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16013"/>
            <a:ext cx="8229600" cy="560705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Science team wants to see if a new drink will make their students get to class early. They give group A, 100 students the actual drink and group B, 100 students a drink that looks the same but has none of the medication inside.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Who is the control group?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Who is the experimental group?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What is the independent variable?</a:t>
            </a:r>
          </a:p>
          <a:p>
            <a:pPr lvl="1"/>
            <a:r>
              <a:rPr lang="en-US" smtClean="0">
                <a:solidFill>
                  <a:schemeClr val="bg1"/>
                </a:solidFill>
              </a:rPr>
              <a:t>What is the dependent variable?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Its good to remember this trick…..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The </a:t>
            </a:r>
            <a:r>
              <a:rPr lang="en-US" u="sng" smtClean="0">
                <a:solidFill>
                  <a:schemeClr val="bg1"/>
                </a:solidFill>
              </a:rPr>
              <a:t>independent variable </a:t>
            </a:r>
            <a:r>
              <a:rPr lang="en-US" smtClean="0">
                <a:solidFill>
                  <a:schemeClr val="bg1"/>
                </a:solidFill>
              </a:rPr>
              <a:t>causes a change in the </a:t>
            </a:r>
            <a:r>
              <a:rPr lang="en-US" u="sng" smtClean="0">
                <a:solidFill>
                  <a:schemeClr val="bg1"/>
                </a:solidFill>
              </a:rPr>
              <a:t>dependent variable.</a:t>
            </a:r>
          </a:p>
          <a:p>
            <a:pPr>
              <a:buFont typeface="Arial" charset="0"/>
              <a:buNone/>
            </a:pPr>
            <a:endParaRPr lang="en-US" u="sng" smtClean="0">
              <a:solidFill>
                <a:schemeClr val="bg1"/>
              </a:solidFill>
            </a:endParaRPr>
          </a:p>
          <a:p>
            <a:r>
              <a:rPr lang="en-US" smtClean="0">
                <a:solidFill>
                  <a:schemeClr val="bg1"/>
                </a:solidFill>
              </a:rPr>
              <a:t>Fill in the blanks and see if it makes sense</a:t>
            </a:r>
          </a:p>
          <a:p>
            <a:r>
              <a:rPr lang="en-US" smtClean="0">
                <a:solidFill>
                  <a:schemeClr val="bg1"/>
                </a:solidFill>
              </a:rPr>
              <a:t>The </a:t>
            </a:r>
            <a:r>
              <a:rPr lang="en-US" u="sng" smtClean="0">
                <a:solidFill>
                  <a:schemeClr val="bg1"/>
                </a:solidFill>
              </a:rPr>
              <a:t>amount of students that get to class early </a:t>
            </a:r>
            <a:r>
              <a:rPr lang="en-US" smtClean="0">
                <a:solidFill>
                  <a:schemeClr val="bg1"/>
                </a:solidFill>
              </a:rPr>
              <a:t>causes a change in the </a:t>
            </a:r>
            <a:r>
              <a:rPr lang="en-US" u="sng" smtClean="0">
                <a:solidFill>
                  <a:schemeClr val="bg1"/>
                </a:solidFill>
              </a:rPr>
              <a:t>new drink</a:t>
            </a:r>
            <a:r>
              <a:rPr lang="en-US" smtClean="0">
                <a:solidFill>
                  <a:schemeClr val="bg1"/>
                </a:solidFill>
              </a:rPr>
              <a:t>?</a:t>
            </a:r>
          </a:p>
          <a:p>
            <a:r>
              <a:rPr lang="en-US" smtClean="0">
                <a:solidFill>
                  <a:schemeClr val="bg1"/>
                </a:solidFill>
              </a:rPr>
              <a:t>Or</a:t>
            </a:r>
          </a:p>
          <a:p>
            <a:r>
              <a:rPr lang="en-US" smtClean="0">
                <a:solidFill>
                  <a:schemeClr val="bg1"/>
                </a:solidFill>
              </a:rPr>
              <a:t>The </a:t>
            </a:r>
            <a:r>
              <a:rPr lang="en-US" u="sng" smtClean="0">
                <a:solidFill>
                  <a:schemeClr val="bg1"/>
                </a:solidFill>
              </a:rPr>
              <a:t>new drink </a:t>
            </a:r>
            <a:r>
              <a:rPr lang="en-US" smtClean="0">
                <a:solidFill>
                  <a:schemeClr val="bg1"/>
                </a:solidFill>
              </a:rPr>
              <a:t>causes a change in the    </a:t>
            </a:r>
            <a:r>
              <a:rPr lang="en-US" u="sng" smtClean="0">
                <a:solidFill>
                  <a:schemeClr val="bg1"/>
                </a:solidFill>
              </a:rPr>
              <a:t>amount of students who get to class early?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What is Science?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Science is an </a:t>
            </a:r>
            <a:r>
              <a:rPr lang="en-US" u="sng" smtClean="0">
                <a:solidFill>
                  <a:srgbClr val="FFFFFF"/>
                </a:solidFill>
                <a:latin typeface="Century Gothic" charset="0"/>
              </a:rPr>
              <a:t>organized</a:t>
            </a: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 way of using evidence to learn about the natural world.</a:t>
            </a: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  </a:t>
            </a:r>
          </a:p>
          <a:p>
            <a:pPr eaLnBrk="1" hangingPunct="1"/>
            <a:endParaRPr lang="en-US" smtClean="0"/>
          </a:p>
        </p:txBody>
      </p:sp>
      <p:pic>
        <p:nvPicPr>
          <p:cNvPr id="41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5063" y="3395663"/>
            <a:ext cx="4616450" cy="346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Science starts with observation (using 5 senses).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Hearing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Taste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Sight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Touch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Smell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FFFFFF"/>
              </a:solidFill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solidFill>
                <a:srgbClr val="FFFFFF"/>
              </a:solidFill>
              <a:latin typeface="Century Gothic"/>
              <a:ea typeface="+mn-ea"/>
              <a:cs typeface="Century Gothic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 smtClean="0">
                <a:solidFill>
                  <a:srgbClr val="FFFFFF"/>
                </a:solidFill>
                <a:latin typeface="Century Gothic"/>
                <a:ea typeface="+mn-ea"/>
                <a:cs typeface="Century Gothic"/>
              </a:rPr>
              <a:t>Can your senses be fooled?</a:t>
            </a:r>
          </a:p>
        </p:txBody>
      </p:sp>
      <p:pic>
        <p:nvPicPr>
          <p:cNvPr id="5124" name="Picture 3" descr="ear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3" y="2219325"/>
            <a:ext cx="117475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4" descr="ey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9238" y="2289175"/>
            <a:ext cx="1690687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5" descr="hand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57425" y="3590925"/>
            <a:ext cx="153035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mouth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37013" y="3590925"/>
            <a:ext cx="129222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7" descr="nose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3590925"/>
            <a:ext cx="1435100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6324600" y="2292350"/>
            <a:ext cx="281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Century Gothic" charset="0"/>
              </a:rPr>
              <a:t>What do you see in this picture?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pot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0"/>
            <a:ext cx="7239000" cy="556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0" y="589756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FFFFFF"/>
                </a:solidFill>
                <a:latin typeface="Century Gothic" charset="0"/>
              </a:rPr>
              <a:t>Can you count the black dots at the intersections of the boxes?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3275" y="890588"/>
            <a:ext cx="7480300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3" y="0"/>
            <a:ext cx="7650162" cy="665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</TotalTime>
  <Words>458</Words>
  <Application>Microsoft Macintosh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ＭＳ Ｐゴシック</vt:lpstr>
      <vt:lpstr>Calibri</vt:lpstr>
      <vt:lpstr>Century Gothic</vt:lpstr>
      <vt:lpstr>Monotype Sorts</vt:lpstr>
      <vt:lpstr>Wingdings</vt:lpstr>
      <vt:lpstr>Office Theme</vt:lpstr>
      <vt:lpstr>Science and the Scientific Method</vt:lpstr>
      <vt:lpstr>Slide 2</vt:lpstr>
      <vt:lpstr>What is Science?</vt:lpstr>
      <vt:lpstr>Scientific Method</vt:lpstr>
      <vt:lpstr>Slide 5</vt:lpstr>
      <vt:lpstr>Slide 6</vt:lpstr>
      <vt:lpstr>Slide 7</vt:lpstr>
      <vt:lpstr>Slide 8</vt:lpstr>
      <vt:lpstr>Slide 9</vt:lpstr>
      <vt:lpstr>Slide 10</vt:lpstr>
      <vt:lpstr>Slide 11</vt:lpstr>
      <vt:lpstr>Scientific Method</vt:lpstr>
      <vt:lpstr>Scientific Method</vt:lpstr>
      <vt:lpstr>Scientific Method</vt:lpstr>
      <vt:lpstr>Scientific Method</vt:lpstr>
      <vt:lpstr>Slide 16</vt:lpstr>
      <vt:lpstr>So…how do we design an experiment?</vt:lpstr>
      <vt:lpstr>Some definitions to know (and write down )</vt:lpstr>
      <vt:lpstr>In an experiment you need at least two groups</vt:lpstr>
      <vt:lpstr>An Example</vt:lpstr>
      <vt:lpstr>Its good to remember this trick…..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and the Scientific Method</dc:title>
  <dc:creator>Staci Bond</dc:creator>
  <cp:lastModifiedBy>sarah robles</cp:lastModifiedBy>
  <cp:revision>20</cp:revision>
  <dcterms:created xsi:type="dcterms:W3CDTF">2010-08-19T18:50:13Z</dcterms:created>
  <dcterms:modified xsi:type="dcterms:W3CDTF">2012-11-06T22:24:47Z</dcterms:modified>
</cp:coreProperties>
</file>