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114" d="100"/>
          <a:sy n="114" d="100"/>
        </p:scale>
        <p:origin x="-91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951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 rot="5400000">
            <a:off x="4651375" y="2136775"/>
            <a:ext cx="5999162" cy="1919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735806" y="292894"/>
            <a:ext cx="5999162" cy="5607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7675" indent="-305435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1pPr>
            <a:lvl2pPr marL="889000" indent="-3289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○"/>
              <a:defRPr/>
            </a:lvl2pPr>
            <a:lvl3pPr marL="1293813" indent="-29813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3pPr>
            <a:lvl4pPr marL="1681163" indent="-290513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○"/>
              <a:defRPr/>
            </a:lvl4pPr>
            <a:lvl5pPr marL="20701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5pPr>
            <a:lvl6pPr marL="25273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6pPr>
            <a:lvl7pPr marL="29845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7pPr>
            <a:lvl8pPr marL="34417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8pPr>
            <a:lvl9pPr marL="38989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7675" indent="-305435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1pPr>
            <a:lvl2pPr marL="889000" indent="-3289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○"/>
              <a:defRPr/>
            </a:lvl2pPr>
            <a:lvl3pPr marL="1293813" indent="-29813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3pPr>
            <a:lvl4pPr marL="1681163" indent="-290513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○"/>
              <a:defRPr/>
            </a:lvl4pPr>
            <a:lvl5pPr marL="20701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5pPr>
            <a:lvl6pPr marL="25273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6pPr>
            <a:lvl7pPr marL="29845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7pPr>
            <a:lvl8pPr marL="34417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8pPr>
            <a:lvl9pPr marL="38989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286000" y="3581400"/>
            <a:ext cx="5638800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1pPr>
            <a:lvl2pPr marL="889000" marR="0" indent="-3289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○"/>
              <a:defRPr/>
            </a:lvl2pPr>
            <a:lvl3pPr marL="1293813" marR="0" indent="-29813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3pPr>
            <a:lvl4pPr marL="1681163" marR="0" indent="-290513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○"/>
              <a:defRPr/>
            </a:lvl4pPr>
            <a:lvl5pPr marL="20701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5pPr>
            <a:lvl6pPr marL="25273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6pPr>
            <a:lvl7pPr marL="29845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7pPr>
            <a:lvl8pPr marL="34417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8pPr>
            <a:lvl9pPr marL="38989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838200" y="1443037"/>
            <a:ext cx="7086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2722562" y="207962"/>
            <a:ext cx="4114800" cy="7661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7675" indent="-305435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1pPr>
            <a:lvl2pPr marL="889000" indent="-3289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○"/>
              <a:defRPr/>
            </a:lvl2pPr>
            <a:lvl3pPr marL="1293813" indent="-29813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3pPr>
            <a:lvl4pPr marL="1681163" indent="-290513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○"/>
              <a:defRPr/>
            </a:lvl4pPr>
            <a:lvl5pPr marL="20701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5pPr>
            <a:lvl6pPr marL="25273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6pPr>
            <a:lvl7pPr marL="29845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7pPr>
            <a:lvl8pPr marL="34417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8pPr>
            <a:lvl9pPr marL="389890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375443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856162" y="1981200"/>
            <a:ext cx="3754437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/>
        </p:nvSpPr>
        <p:spPr>
          <a:xfrm>
            <a:off x="0" y="1377950"/>
            <a:ext cx="2133599" cy="101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" name="Shape 6"/>
          <p:cNvSpPr txBox="1"/>
          <p:nvPr/>
        </p:nvSpPr>
        <p:spPr>
          <a:xfrm>
            <a:off x="1447800" y="1377950"/>
            <a:ext cx="7239000" cy="10159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7675" marR="0" indent="-305435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1pPr>
            <a:lvl2pPr marL="889000" marR="0" indent="-3289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○"/>
              <a:defRPr/>
            </a:lvl2pPr>
            <a:lvl3pPr marL="1293813" marR="0" indent="-29813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3pPr>
            <a:lvl4pPr marL="1681163" marR="0" indent="-290513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○"/>
              <a:defRPr/>
            </a:lvl4pPr>
            <a:lvl5pPr marL="20701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5pPr>
            <a:lvl6pPr marL="25273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6pPr>
            <a:lvl7pPr marL="29845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7pPr>
            <a:lvl8pPr marL="34417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8pPr>
            <a:lvl9pPr marL="38989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94615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38200" y="561975"/>
            <a:ext cx="152400" cy="1066800"/>
          </a:xfrm>
          <a:custGeom>
            <a:avLst/>
            <a:gdLst/>
            <a:ahLst/>
            <a:cxnLst/>
            <a:rect l="0" t="0" r="0" b="0"/>
            <a:pathLst>
              <a:path w="1000" h="1000" extrusionOk="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ap="rnd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262936" y="269875"/>
            <a:ext cx="152400" cy="1073149"/>
          </a:xfrm>
          <a:custGeom>
            <a:avLst/>
            <a:gdLst/>
            <a:ahLst/>
            <a:cxnLst/>
            <a:rect l="0" t="0" r="0" b="0"/>
            <a:pathLst>
              <a:path w="1000" h="1000" extrusionOk="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914400"/>
            <a:ext cx="8686800" cy="2514599"/>
            <a:chOff x="0" y="914400"/>
            <a:chExt cx="8686800" cy="2514599"/>
          </a:xfrm>
        </p:grpSpPr>
        <p:sp>
          <p:nvSpPr>
            <p:cNvPr id="49" name="Shape 49"/>
            <p:cNvSpPr/>
            <p:nvPr/>
          </p:nvSpPr>
          <p:spPr>
            <a:xfrm>
              <a:off x="228600" y="914400"/>
              <a:ext cx="2514599" cy="2514599"/>
            </a:xfrm>
            <a:prstGeom prst="ellipse">
              <a:avLst/>
            </a:prstGeom>
            <a:noFill/>
            <a:ln w="12700" cap="rnd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0"/>
            <p:cNvSpPr txBox="1"/>
            <p:nvPr/>
          </p:nvSpPr>
          <p:spPr>
            <a:xfrm>
              <a:off x="0" y="1676400"/>
              <a:ext cx="4724400" cy="1143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1"/>
            <p:cNvSpPr txBox="1"/>
            <p:nvPr/>
          </p:nvSpPr>
          <p:spPr>
            <a:xfrm>
              <a:off x="3962400" y="1676400"/>
              <a:ext cx="4724400" cy="1143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9600" y="1524000"/>
              <a:ext cx="228600" cy="1449386"/>
            </a:xfrm>
            <a:custGeom>
              <a:avLst/>
              <a:gdLst/>
              <a:ahLst/>
              <a:cxnLst/>
              <a:rect l="0" t="0" r="0" b="0"/>
              <a:pathLst>
                <a:path w="1000" h="1000" extrusionOk="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ap="rnd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7848600" y="1209675"/>
              <a:ext cx="261936" cy="1371599"/>
            </a:xfrm>
            <a:custGeom>
              <a:avLst/>
              <a:gdLst/>
              <a:ahLst/>
              <a:cxnLst/>
              <a:rect l="0" t="0" r="0" b="0"/>
              <a:pathLst>
                <a:path w="1000" h="1000" extrusionOk="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7675" marR="0" indent="-305435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1pPr>
            <a:lvl2pPr marL="889000" marR="0" indent="-3289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○"/>
              <a:defRPr/>
            </a:lvl2pPr>
            <a:lvl3pPr marL="1293813" marR="0" indent="-29813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3pPr>
            <a:lvl4pPr marL="1681163" marR="0" indent="-290513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○"/>
              <a:defRPr/>
            </a:lvl4pPr>
            <a:lvl5pPr marL="20701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5pPr>
            <a:lvl6pPr marL="25273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6pPr>
            <a:lvl7pPr marL="29845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7pPr>
            <a:lvl8pPr marL="34417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8pPr>
            <a:lvl9pPr marL="3898900" marR="0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838200" y="1443037"/>
            <a:ext cx="7086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Protein Synthesis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2286000" y="3581400"/>
            <a:ext cx="5638800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Transcription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Translation</a:t>
            </a:r>
          </a:p>
          <a:p>
            <a:endParaRPr lang="en-US"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Second Stage:</a:t>
            </a:r>
            <a:b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Translation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Translation: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“language” of nucleic acid (bases) is changed into the “language of protein (amino acids).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Building Proteins</a:t>
            </a:r>
            <a:b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Translation (2</a:t>
            </a:r>
            <a:r>
              <a:rPr lang="en-US" sz="4000" b="0" i="0" u="none" strike="noStrike" cap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Stage)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0" i="0" u="sng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arries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and then the information gets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translated to form proteins.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involves linking amino acids together.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tRNA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transfers amino acids to the ribosomes. (Main JOB is to transport amino acids).</a:t>
            </a:r>
          </a:p>
          <a:p>
            <a:endParaRPr lang="en-US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7999" cy="1412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9250" y="566075"/>
            <a:ext cx="8605499" cy="58909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Introns and Exons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Introns: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Regions on DNA that do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for proteins.</a:t>
            </a:r>
          </a:p>
          <a:p>
            <a:pPr marL="447675" marR="0" lvl="0" indent="-44767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Exons: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Regions on DNA that do code for proteins.</a:t>
            </a:r>
          </a:p>
          <a:p>
            <a:pPr marL="447675" marR="0" lvl="0" indent="-44767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 splicing: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introns are removed and the exons join before mRNA leaves the nucleus. Now may leave the nucleus and go to the ribosome.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7999" cy="1412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77149" cy="78647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7999" cy="1412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117750" y="638175"/>
            <a:ext cx="9257190" cy="57115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7999" cy="1412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6200" y="402950"/>
            <a:ext cx="8991600" cy="61552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Codons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3754437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Codons are a 3 base section of mRNA.  They carry for a specific amino acid.</a:t>
            </a:r>
          </a:p>
          <a:p>
            <a:pPr marL="889000" marR="0" lvl="1" indent="-444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○"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GCU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codes for the amino acid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Alanine</a:t>
            </a:r>
          </a:p>
          <a:p>
            <a:pPr marL="889000" marR="0" lvl="1" indent="-444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○"/>
            </a:pPr>
            <a:r>
              <a:rPr lang="en-US" sz="20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carries many codons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4856162" y="1981200"/>
            <a:ext cx="3754437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Anticodons are 3 bases found on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tRNA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889000" marR="0" lvl="1" indent="-444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○"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tRNA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carries only one anticodon.</a:t>
            </a:r>
          </a:p>
          <a:p>
            <a:pPr marL="889000" marR="0" lvl="1" indent="-444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○"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tRNA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anticodon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complements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specific mRNA codon.</a:t>
            </a:r>
          </a:p>
          <a:p>
            <a:pPr marL="889000" marR="0" lvl="1" indent="-444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○"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tRNA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AGU</a:t>
            </a:r>
          </a:p>
          <a:p>
            <a:pPr marL="889000" marR="0" lvl="1" indent="-444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○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mRNA = UCA</a:t>
            </a:r>
          </a:p>
          <a:p>
            <a:pPr marL="889000" marR="0" lvl="1" indent="-444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○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fit like puzzle pieces.</a:t>
            </a:r>
          </a:p>
          <a:p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7999" cy="1412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37545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856162" y="1981200"/>
            <a:ext cx="37545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25925" y="255437"/>
            <a:ext cx="3888074" cy="62542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7999" cy="1412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37545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856162" y="1981200"/>
            <a:ext cx="37545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35862" y="774150"/>
            <a:ext cx="9093425" cy="56105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Protein Synthesis	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 by which an organism’s genotype is translated into its phenotype.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 code for amino acids that make up proteins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is the template or pattern for making proteins.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Start and Stop Codons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 a ribosome to start and stop translation.</a:t>
            </a:r>
          </a:p>
          <a:p>
            <a:pPr marL="447675" marR="0" lvl="0" indent="-44767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found at the beginning and end of a mRNA code.</a:t>
            </a:r>
          </a:p>
          <a:p>
            <a:pPr marL="447675" marR="0" lvl="0" indent="-44767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Universal Start Codon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(methionine)</a:t>
            </a:r>
          </a:p>
          <a:p>
            <a:pPr marL="447675" marR="0" lvl="0" indent="-44767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Universal Stop Codons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UAA, UAG,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UGA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7999" cy="1412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37545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856162" y="1981200"/>
            <a:ext cx="37545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80475" y="96825"/>
            <a:ext cx="7383050" cy="64642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DNA and RNA work together!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to work together to make proteins.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(Deoxyribonucleic acid)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 (Ribonucleic acid)	</a:t>
            </a:r>
          </a:p>
          <a:p>
            <a:pPr marL="889000" marR="0" lvl="1" indent="-444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Arial"/>
              <a:buChar char="○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Kinds of RNA</a:t>
            </a:r>
          </a:p>
          <a:p>
            <a:pPr marL="1293812" marR="0" lvl="2" indent="-4048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mRNA (messenger)</a:t>
            </a:r>
          </a:p>
          <a:p>
            <a:pPr marL="1293812" marR="0" lvl="2" indent="-4048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tRNA (transfer)</a:t>
            </a:r>
          </a:p>
          <a:p>
            <a:pPr marL="1293812" marR="0" lvl="2" indent="-4048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rRNA (ribosomal)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7999" cy="1412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996800" cy="468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991600" cy="62222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Protein Synthesis:</a:t>
            </a:r>
            <a:b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 Stages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Stage:  </a:t>
            </a:r>
          </a:p>
          <a:p>
            <a:pPr marL="889000" marR="0" lvl="1" indent="-444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Arial"/>
              <a:buChar char="○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Transcription: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information from a strand of DNA is copied into a strand of mRNA.</a:t>
            </a:r>
          </a:p>
          <a:p>
            <a:pPr marL="1293812" marR="0" lvl="2" indent="-4048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“Transcribe” means to copy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7999" cy="1412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1100" y="1883850"/>
            <a:ext cx="8479498" cy="27741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8036" cy="141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Transcription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3754437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Begins with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lang="en-US" sz="2800" b="1">
                <a:solidFill>
                  <a:schemeClr val="dk1"/>
                </a:solidFill>
              </a:rPr>
              <a:t>DNA Helicase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unzips the DNA so that now unattached RNA can pair up to the open strand of DNA. </a:t>
            </a:r>
            <a:r>
              <a:rPr lang="en-US" sz="28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 </a:t>
            </a:r>
            <a:r>
              <a:rPr lang="en-US" sz="2800" b="1" u="sng">
                <a:solidFill>
                  <a:schemeClr val="dk1"/>
                </a:solidFill>
              </a:rPr>
              <a:t>polymerase builds the mRNA.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856162" y="1981200"/>
            <a:ext cx="3754437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 Bases:</a:t>
            </a:r>
          </a:p>
          <a:p>
            <a:pPr marL="889000" marR="0" lvl="1" indent="-444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Arial"/>
              <a:buChar char="○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Uracil to Adenine</a:t>
            </a:r>
          </a:p>
          <a:p>
            <a:pPr marL="889000" marR="0" lvl="1" indent="-444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Arial"/>
              <a:buChar char="○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Guanine to Cytosine</a:t>
            </a:r>
          </a:p>
          <a:p>
            <a:pPr marL="447675" marR="0" lvl="0" indent="-4476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■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Bases:</a:t>
            </a:r>
          </a:p>
          <a:p>
            <a:pPr marL="889000" marR="0" lvl="1" indent="-444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Arial"/>
              <a:buChar char="○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Thymine to Adenine</a:t>
            </a:r>
          </a:p>
          <a:p>
            <a:pPr marL="889000" marR="0" lvl="1" indent="-444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Arial"/>
              <a:buChar char="○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Guanine to Cytosine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7999" cy="1412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37545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856162" y="1981200"/>
            <a:ext cx="37545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125150" y="96825"/>
            <a:ext cx="4993974" cy="67529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931862" y="96836"/>
            <a:ext cx="7157999" cy="1412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18850" y="430825"/>
            <a:ext cx="6106299" cy="61062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366</Words>
  <Application>Microsoft Office PowerPoint</Application>
  <PresentationFormat>On-screen Show (4:3)</PresentationFormat>
  <Paragraphs>52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Axis</vt:lpstr>
      <vt:lpstr>1_Axis</vt:lpstr>
      <vt:lpstr>Protein Synthesis</vt:lpstr>
      <vt:lpstr>Protein Synthesis </vt:lpstr>
      <vt:lpstr>DNA and RNA work together!</vt:lpstr>
      <vt:lpstr>PowerPoint Presentation</vt:lpstr>
      <vt:lpstr>Protein Synthesis: 2 Stages</vt:lpstr>
      <vt:lpstr>PowerPoint Presentation</vt:lpstr>
      <vt:lpstr>Transcription</vt:lpstr>
      <vt:lpstr>PowerPoint Presentation</vt:lpstr>
      <vt:lpstr>PowerPoint Presentation</vt:lpstr>
      <vt:lpstr>Second Stage: Translation</vt:lpstr>
      <vt:lpstr>Building Proteins Translation (2nd Stage)</vt:lpstr>
      <vt:lpstr>PowerPoint Presentation</vt:lpstr>
      <vt:lpstr>Introns and Exons</vt:lpstr>
      <vt:lpstr>PowerPoint Presentation</vt:lpstr>
      <vt:lpstr>PowerPoint Presentation</vt:lpstr>
      <vt:lpstr>PowerPoint Presentation</vt:lpstr>
      <vt:lpstr>Codons</vt:lpstr>
      <vt:lpstr>PowerPoint Presentation</vt:lpstr>
      <vt:lpstr>PowerPoint Presentation</vt:lpstr>
      <vt:lpstr>Start and Stop Codons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Robles, Sarah (srobles@psusd.us)</dc:creator>
  <cp:lastModifiedBy>Robles, Sarah (srobles@psusd.us)</cp:lastModifiedBy>
  <cp:revision>2</cp:revision>
  <dcterms:modified xsi:type="dcterms:W3CDTF">2015-02-05T20:15:25Z</dcterms:modified>
</cp:coreProperties>
</file>