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07" d="100"/>
          <a:sy n="107" d="100"/>
        </p:scale>
        <p:origin x="-102" y="-33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F61655-AF5D-4A80-9356-BC10ED56AEDA}" type="datetimeFigureOut">
              <a:rPr lang="en-US" smtClean="0"/>
              <a:t>11/16/2015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D6DE04-D177-4BC1-98A6-4CE45F954E44}" type="slidenum">
              <a:rPr lang="en-US" smtClean="0"/>
              <a:t>‹#›</a:t>
            </a:fld>
            <a:endParaRPr lang="en-US"/>
          </a:p>
        </p:txBody>
      </p:sp>
    </p:spTree>
    <p:extLst>
      <p:ext uri="{BB962C8B-B14F-4D97-AF65-F5344CB8AC3E}">
        <p14:creationId xmlns:p14="http://schemas.microsoft.com/office/powerpoint/2010/main" val="1727290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50:  Rule of 70 (70/1.4)</a:t>
            </a:r>
            <a:endParaRPr lang="en-US" dirty="0"/>
          </a:p>
        </p:txBody>
      </p:sp>
      <p:sp>
        <p:nvSpPr>
          <p:cNvPr id="4" name="Slide Number Placeholder 3"/>
          <p:cNvSpPr>
            <a:spLocks noGrp="1"/>
          </p:cNvSpPr>
          <p:nvPr>
            <p:ph type="sldNum" sz="quarter" idx="10"/>
          </p:nvPr>
        </p:nvSpPr>
        <p:spPr/>
        <p:txBody>
          <a:bodyPr/>
          <a:lstStyle/>
          <a:p>
            <a:fld id="{48D6DE04-D177-4BC1-98A6-4CE45F954E44}" type="slidenum">
              <a:rPr lang="en-US" smtClean="0"/>
              <a:t>1</a:t>
            </a:fld>
            <a:endParaRPr lang="en-US"/>
          </a:p>
        </p:txBody>
      </p:sp>
    </p:spTree>
    <p:extLst>
      <p:ext uri="{BB962C8B-B14F-4D97-AF65-F5344CB8AC3E}">
        <p14:creationId xmlns:p14="http://schemas.microsoft.com/office/powerpoint/2010/main" val="426731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r>
              <a:rPr lang="en-US" baseline="0" dirty="0" smtClean="0"/>
              <a:t> Economic Depression: Couldn’t afford to have kids</a:t>
            </a:r>
            <a:endParaRPr lang="en-US" dirty="0"/>
          </a:p>
        </p:txBody>
      </p:sp>
      <p:sp>
        <p:nvSpPr>
          <p:cNvPr id="4" name="Slide Number Placeholder 3"/>
          <p:cNvSpPr>
            <a:spLocks noGrp="1"/>
          </p:cNvSpPr>
          <p:nvPr>
            <p:ph type="sldNum" sz="quarter" idx="10"/>
          </p:nvPr>
        </p:nvSpPr>
        <p:spPr/>
        <p:txBody>
          <a:bodyPr/>
          <a:lstStyle/>
          <a:p>
            <a:fld id="{48D6DE04-D177-4BC1-98A6-4CE45F954E44}" type="slidenum">
              <a:rPr lang="en-US" smtClean="0"/>
              <a:t>10</a:t>
            </a:fld>
            <a:endParaRPr lang="en-US"/>
          </a:p>
        </p:txBody>
      </p:sp>
    </p:spTree>
    <p:extLst>
      <p:ext uri="{BB962C8B-B14F-4D97-AF65-F5344CB8AC3E}">
        <p14:creationId xmlns:p14="http://schemas.microsoft.com/office/powerpoint/2010/main" val="336148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r>
              <a:rPr lang="en-US" baseline="0" dirty="0" smtClean="0"/>
              <a:t> Economic boom after World War II </a:t>
            </a:r>
            <a:endParaRPr lang="en-US" dirty="0"/>
          </a:p>
        </p:txBody>
      </p:sp>
      <p:sp>
        <p:nvSpPr>
          <p:cNvPr id="4" name="Slide Number Placeholder 3"/>
          <p:cNvSpPr>
            <a:spLocks noGrp="1"/>
          </p:cNvSpPr>
          <p:nvPr>
            <p:ph type="sldNum" sz="quarter" idx="10"/>
          </p:nvPr>
        </p:nvSpPr>
        <p:spPr/>
        <p:txBody>
          <a:bodyPr/>
          <a:lstStyle/>
          <a:p>
            <a:fld id="{48D6DE04-D177-4BC1-98A6-4CE45F954E44}" type="slidenum">
              <a:rPr lang="en-US" smtClean="0"/>
              <a:t>11</a:t>
            </a:fld>
            <a:endParaRPr lang="en-US"/>
          </a:p>
        </p:txBody>
      </p:sp>
    </p:spTree>
    <p:extLst>
      <p:ext uri="{BB962C8B-B14F-4D97-AF65-F5344CB8AC3E}">
        <p14:creationId xmlns:p14="http://schemas.microsoft.com/office/powerpoint/2010/main" val="2510081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 domestic</a:t>
            </a:r>
            <a:endParaRPr lang="en-US" dirty="0"/>
          </a:p>
        </p:txBody>
      </p:sp>
      <p:sp>
        <p:nvSpPr>
          <p:cNvPr id="4" name="Slide Number Placeholder 3"/>
          <p:cNvSpPr>
            <a:spLocks noGrp="1"/>
          </p:cNvSpPr>
          <p:nvPr>
            <p:ph type="sldNum" sz="quarter" idx="10"/>
          </p:nvPr>
        </p:nvSpPr>
        <p:spPr/>
        <p:txBody>
          <a:bodyPr/>
          <a:lstStyle/>
          <a:p>
            <a:fld id="{48D6DE04-D177-4BC1-98A6-4CE45F954E44}" type="slidenum">
              <a:rPr lang="en-US" smtClean="0"/>
              <a:t>12</a:t>
            </a:fld>
            <a:endParaRPr lang="en-US"/>
          </a:p>
        </p:txBody>
      </p:sp>
    </p:spTree>
    <p:extLst>
      <p:ext uri="{BB962C8B-B14F-4D97-AF65-F5344CB8AC3E}">
        <p14:creationId xmlns:p14="http://schemas.microsoft.com/office/powerpoint/2010/main" val="2673106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48D6DE04-D177-4BC1-98A6-4CE45F954E44}" type="slidenum">
              <a:rPr lang="en-US" smtClean="0"/>
              <a:t>13</a:t>
            </a:fld>
            <a:endParaRPr lang="en-US"/>
          </a:p>
        </p:txBody>
      </p:sp>
    </p:spTree>
    <p:extLst>
      <p:ext uri="{BB962C8B-B14F-4D97-AF65-F5344CB8AC3E}">
        <p14:creationId xmlns:p14="http://schemas.microsoft.com/office/powerpoint/2010/main" val="1358350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48D6DE04-D177-4BC1-98A6-4CE45F954E44}" type="slidenum">
              <a:rPr lang="en-US" smtClean="0"/>
              <a:t>2</a:t>
            </a:fld>
            <a:endParaRPr lang="en-US"/>
          </a:p>
        </p:txBody>
      </p:sp>
    </p:spTree>
    <p:extLst>
      <p:ext uri="{BB962C8B-B14F-4D97-AF65-F5344CB8AC3E}">
        <p14:creationId xmlns:p14="http://schemas.microsoft.com/office/powerpoint/2010/main" val="696343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48D6DE04-D177-4BC1-98A6-4CE45F954E44}" type="slidenum">
              <a:rPr lang="en-US" smtClean="0"/>
              <a:t>3</a:t>
            </a:fld>
            <a:endParaRPr lang="en-US"/>
          </a:p>
        </p:txBody>
      </p:sp>
    </p:spTree>
    <p:extLst>
      <p:ext uri="{BB962C8B-B14F-4D97-AF65-F5344CB8AC3E}">
        <p14:creationId xmlns:p14="http://schemas.microsoft.com/office/powerpoint/2010/main" val="1790989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48D6DE04-D177-4BC1-98A6-4CE45F954E44}" type="slidenum">
              <a:rPr lang="en-US" smtClean="0"/>
              <a:t>4</a:t>
            </a:fld>
            <a:endParaRPr lang="en-US"/>
          </a:p>
        </p:txBody>
      </p:sp>
    </p:spTree>
    <p:extLst>
      <p:ext uri="{BB962C8B-B14F-4D97-AF65-F5344CB8AC3E}">
        <p14:creationId xmlns:p14="http://schemas.microsoft.com/office/powerpoint/2010/main" val="612010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48D6DE04-D177-4BC1-98A6-4CE45F954E44}" type="slidenum">
              <a:rPr lang="en-US" smtClean="0"/>
              <a:t>5</a:t>
            </a:fld>
            <a:endParaRPr lang="en-US"/>
          </a:p>
        </p:txBody>
      </p:sp>
    </p:spTree>
    <p:extLst>
      <p:ext uri="{BB962C8B-B14F-4D97-AF65-F5344CB8AC3E}">
        <p14:creationId xmlns:p14="http://schemas.microsoft.com/office/powerpoint/2010/main" val="1492485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48D6DE04-D177-4BC1-98A6-4CE45F954E44}" type="slidenum">
              <a:rPr lang="en-US" smtClean="0"/>
              <a:t>6</a:t>
            </a:fld>
            <a:endParaRPr lang="en-US"/>
          </a:p>
        </p:txBody>
      </p:sp>
    </p:spTree>
    <p:extLst>
      <p:ext uri="{BB962C8B-B14F-4D97-AF65-F5344CB8AC3E}">
        <p14:creationId xmlns:p14="http://schemas.microsoft.com/office/powerpoint/2010/main" val="3664849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48D6DE04-D177-4BC1-98A6-4CE45F954E44}" type="slidenum">
              <a:rPr lang="en-US" smtClean="0"/>
              <a:t>7</a:t>
            </a:fld>
            <a:endParaRPr lang="en-US"/>
          </a:p>
        </p:txBody>
      </p:sp>
    </p:spTree>
    <p:extLst>
      <p:ext uri="{BB962C8B-B14F-4D97-AF65-F5344CB8AC3E}">
        <p14:creationId xmlns:p14="http://schemas.microsoft.com/office/powerpoint/2010/main" val="3980516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r>
              <a:rPr lang="en-US" baseline="0" dirty="0" smtClean="0"/>
              <a:t> 2.1 %:  (32/1000 + 2/1000) – (9/1000 + 4/1000) = 21/1000 = 0.021 x 100 = 2.1%</a:t>
            </a:r>
            <a:endParaRPr lang="en-US" dirty="0"/>
          </a:p>
        </p:txBody>
      </p:sp>
      <p:sp>
        <p:nvSpPr>
          <p:cNvPr id="4" name="Slide Number Placeholder 3"/>
          <p:cNvSpPr>
            <a:spLocks noGrp="1"/>
          </p:cNvSpPr>
          <p:nvPr>
            <p:ph type="sldNum" sz="quarter" idx="10"/>
          </p:nvPr>
        </p:nvSpPr>
        <p:spPr/>
        <p:txBody>
          <a:bodyPr/>
          <a:lstStyle/>
          <a:p>
            <a:fld id="{48D6DE04-D177-4BC1-98A6-4CE45F954E44}" type="slidenum">
              <a:rPr lang="en-US" smtClean="0"/>
              <a:t>8</a:t>
            </a:fld>
            <a:endParaRPr lang="en-US"/>
          </a:p>
        </p:txBody>
      </p:sp>
    </p:spTree>
    <p:extLst>
      <p:ext uri="{BB962C8B-B14F-4D97-AF65-F5344CB8AC3E}">
        <p14:creationId xmlns:p14="http://schemas.microsoft.com/office/powerpoint/2010/main" val="1220347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r>
              <a:rPr lang="en-US" baseline="0" dirty="0" smtClean="0"/>
              <a:t> The population is growing and will double in about 33 years.  Will continue to grow</a:t>
            </a:r>
            <a:endParaRPr lang="en-US" dirty="0"/>
          </a:p>
        </p:txBody>
      </p:sp>
      <p:sp>
        <p:nvSpPr>
          <p:cNvPr id="4" name="Slide Number Placeholder 3"/>
          <p:cNvSpPr>
            <a:spLocks noGrp="1"/>
          </p:cNvSpPr>
          <p:nvPr>
            <p:ph type="sldNum" sz="quarter" idx="10"/>
          </p:nvPr>
        </p:nvSpPr>
        <p:spPr/>
        <p:txBody>
          <a:bodyPr/>
          <a:lstStyle/>
          <a:p>
            <a:fld id="{48D6DE04-D177-4BC1-98A6-4CE45F954E44}" type="slidenum">
              <a:rPr lang="en-US" smtClean="0"/>
              <a:t>9</a:t>
            </a:fld>
            <a:endParaRPr lang="en-US"/>
          </a:p>
        </p:txBody>
      </p:sp>
    </p:spTree>
    <p:extLst>
      <p:ext uri="{BB962C8B-B14F-4D97-AF65-F5344CB8AC3E}">
        <p14:creationId xmlns:p14="http://schemas.microsoft.com/office/powerpoint/2010/main" val="11285752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11/16/2015</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11/16/2015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11/16/2015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11/16/2015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11/16/2015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11/16/2015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11/16/2015</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11/16/2015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11/16/2015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11/16/2015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11/16/2015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11/16/2015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11/16/2015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11/16/2015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11/16/2015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11/16/2015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11/16/2015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11/16/2015</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592428"/>
            <a:ext cx="8825658" cy="2820473"/>
          </a:xfrm>
        </p:spPr>
        <p:txBody>
          <a:bodyPr/>
          <a:lstStyle/>
          <a:p>
            <a:r>
              <a:rPr lang="en-US" sz="4400" dirty="0" smtClean="0"/>
              <a:t>If the population is growing at a rate of 1.4 percent annually, the population will double in how many years?</a:t>
            </a:r>
            <a:endParaRPr lang="en-US" sz="4400" dirty="0"/>
          </a:p>
        </p:txBody>
      </p:sp>
      <p:sp>
        <p:nvSpPr>
          <p:cNvPr id="3" name="Subtitle 2"/>
          <p:cNvSpPr>
            <a:spLocks noGrp="1"/>
          </p:cNvSpPr>
          <p:nvPr>
            <p:ph type="subTitle" idx="1"/>
          </p:nvPr>
        </p:nvSpPr>
        <p:spPr>
          <a:xfrm>
            <a:off x="1154955" y="3503054"/>
            <a:ext cx="8825658" cy="2781836"/>
          </a:xfrm>
        </p:spPr>
        <p:txBody>
          <a:bodyPr>
            <a:normAutofit/>
          </a:bodyPr>
          <a:lstStyle/>
          <a:p>
            <a:r>
              <a:rPr lang="en-US" sz="4000" dirty="0" smtClean="0">
                <a:solidFill>
                  <a:schemeClr val="bg1"/>
                </a:solidFill>
              </a:rPr>
              <a:t>A) </a:t>
            </a:r>
            <a:r>
              <a:rPr lang="en-US" sz="4000" dirty="0" smtClean="0">
                <a:solidFill>
                  <a:schemeClr val="bg1"/>
                </a:solidFill>
              </a:rPr>
              <a:t>20</a:t>
            </a:r>
            <a:r>
              <a:rPr lang="en-US" sz="4000" dirty="0" smtClean="0">
                <a:solidFill>
                  <a:schemeClr val="bg1"/>
                </a:solidFill>
              </a:rPr>
              <a:t>								D) 100	</a:t>
            </a:r>
          </a:p>
          <a:p>
            <a:r>
              <a:rPr lang="en-US" sz="4000" dirty="0" smtClean="0">
                <a:solidFill>
                  <a:schemeClr val="bg1"/>
                </a:solidFill>
              </a:rPr>
              <a:t>B) </a:t>
            </a:r>
            <a:r>
              <a:rPr lang="en-US" sz="4000" dirty="0" smtClean="0">
                <a:solidFill>
                  <a:schemeClr val="bg1"/>
                </a:solidFill>
              </a:rPr>
              <a:t>50</a:t>
            </a:r>
            <a:r>
              <a:rPr lang="en-US" sz="4000" dirty="0" smtClean="0">
                <a:solidFill>
                  <a:schemeClr val="bg1"/>
                </a:solidFill>
              </a:rPr>
              <a:t>								E) 140</a:t>
            </a:r>
          </a:p>
          <a:p>
            <a:r>
              <a:rPr lang="en-US" sz="4000" dirty="0" smtClean="0">
                <a:solidFill>
                  <a:schemeClr val="bg1"/>
                </a:solidFill>
              </a:rPr>
              <a:t>C) </a:t>
            </a:r>
            <a:r>
              <a:rPr lang="en-US" sz="4000" dirty="0" smtClean="0">
                <a:solidFill>
                  <a:schemeClr val="bg1"/>
                </a:solidFill>
              </a:rPr>
              <a:t>65</a:t>
            </a:r>
            <a:endParaRPr lang="en-US" sz="4000" dirty="0">
              <a:solidFill>
                <a:schemeClr val="bg1"/>
              </a:solidFill>
            </a:endParaRPr>
          </a:p>
        </p:txBody>
      </p:sp>
    </p:spTree>
    <p:extLst>
      <p:ext uri="{BB962C8B-B14F-4D97-AF65-F5344CB8AC3E}">
        <p14:creationId xmlns:p14="http://schemas.microsoft.com/office/powerpoint/2010/main" val="3523389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590" y="973668"/>
            <a:ext cx="6296949" cy="706964"/>
          </a:xfrm>
        </p:spPr>
        <p:txBody>
          <a:bodyPr/>
          <a:lstStyle/>
          <a:p>
            <a:r>
              <a:rPr lang="en-US" dirty="0" smtClean="0"/>
              <a:t>What lead to the total fertility rate in Australia in the 1920s and 1930s?</a:t>
            </a:r>
            <a:endParaRPr lang="en-US" dirty="0"/>
          </a:p>
        </p:txBody>
      </p:sp>
      <p:pic>
        <p:nvPicPr>
          <p:cNvPr id="4" name="Content Placeholder 3"/>
          <p:cNvPicPr>
            <a:picLocks noGrp="1" noChangeAspect="1"/>
          </p:cNvPicPr>
          <p:nvPr>
            <p:ph idx="1"/>
          </p:nvPr>
        </p:nvPicPr>
        <p:blipFill>
          <a:blip r:embed="rId3"/>
          <a:stretch>
            <a:fillRect/>
          </a:stretch>
        </p:blipFill>
        <p:spPr>
          <a:xfrm>
            <a:off x="0" y="650733"/>
            <a:ext cx="5395658" cy="3525482"/>
          </a:xfrm>
          <a:prstGeom prst="rect">
            <a:avLst/>
          </a:prstGeom>
        </p:spPr>
      </p:pic>
      <p:sp>
        <p:nvSpPr>
          <p:cNvPr id="5" name="TextBox 4"/>
          <p:cNvSpPr txBox="1"/>
          <p:nvPr/>
        </p:nvSpPr>
        <p:spPr>
          <a:xfrm>
            <a:off x="696036" y="4176215"/>
            <a:ext cx="10699845" cy="2554545"/>
          </a:xfrm>
          <a:prstGeom prst="rect">
            <a:avLst/>
          </a:prstGeom>
          <a:noFill/>
        </p:spPr>
        <p:txBody>
          <a:bodyPr wrap="square" rtlCol="0">
            <a:spAutoFit/>
          </a:bodyPr>
          <a:lstStyle/>
          <a:p>
            <a:pPr marL="342900" indent="-342900">
              <a:buAutoNum type="alphaUcParenR"/>
            </a:pPr>
            <a:r>
              <a:rPr lang="en-US" sz="3200" dirty="0" smtClean="0"/>
              <a:t>War</a:t>
            </a:r>
          </a:p>
          <a:p>
            <a:pPr marL="342900" indent="-342900">
              <a:buAutoNum type="alphaUcParenR"/>
            </a:pPr>
            <a:r>
              <a:rPr lang="en-US" sz="3200" dirty="0" smtClean="0"/>
              <a:t>Economic Depression</a:t>
            </a:r>
          </a:p>
          <a:p>
            <a:pPr marL="342900" indent="-342900">
              <a:buAutoNum type="alphaUcParenR"/>
            </a:pPr>
            <a:r>
              <a:rPr lang="en-US" sz="3200" dirty="0" smtClean="0"/>
              <a:t>Widespread disease</a:t>
            </a:r>
          </a:p>
          <a:p>
            <a:pPr marL="342900" indent="-342900">
              <a:buAutoNum type="alphaUcParenR"/>
            </a:pPr>
            <a:r>
              <a:rPr lang="en-US" sz="3200" dirty="0" smtClean="0"/>
              <a:t>An increase in the use of contraception</a:t>
            </a:r>
          </a:p>
          <a:p>
            <a:pPr marL="342900" indent="-342900">
              <a:buAutoNum type="alphaUcParenR"/>
            </a:pPr>
            <a:r>
              <a:rPr lang="en-US" sz="3200" dirty="0" smtClean="0"/>
              <a:t>An aging population</a:t>
            </a:r>
            <a:endParaRPr lang="en-US" sz="3200" dirty="0"/>
          </a:p>
        </p:txBody>
      </p:sp>
    </p:spTree>
    <p:extLst>
      <p:ext uri="{BB962C8B-B14F-4D97-AF65-F5344CB8AC3E}">
        <p14:creationId xmlns:p14="http://schemas.microsoft.com/office/powerpoint/2010/main" val="1481767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590" y="973668"/>
            <a:ext cx="6296949" cy="706964"/>
          </a:xfrm>
        </p:spPr>
        <p:txBody>
          <a:bodyPr/>
          <a:lstStyle/>
          <a:p>
            <a:r>
              <a:rPr lang="en-US" sz="3200" dirty="0" smtClean="0"/>
              <a:t>What contributed to the increase in fertility in Australia in the 1940s and 1950s?</a:t>
            </a:r>
            <a:endParaRPr lang="en-US" sz="3200" dirty="0"/>
          </a:p>
        </p:txBody>
      </p:sp>
      <p:pic>
        <p:nvPicPr>
          <p:cNvPr id="4" name="Content Placeholder 3"/>
          <p:cNvPicPr>
            <a:picLocks noGrp="1" noChangeAspect="1"/>
          </p:cNvPicPr>
          <p:nvPr>
            <p:ph idx="1"/>
          </p:nvPr>
        </p:nvPicPr>
        <p:blipFill>
          <a:blip r:embed="rId3"/>
          <a:stretch>
            <a:fillRect/>
          </a:stretch>
        </p:blipFill>
        <p:spPr>
          <a:xfrm>
            <a:off x="0" y="650733"/>
            <a:ext cx="5395658" cy="3525482"/>
          </a:xfrm>
          <a:prstGeom prst="rect">
            <a:avLst/>
          </a:prstGeom>
        </p:spPr>
      </p:pic>
      <p:sp>
        <p:nvSpPr>
          <p:cNvPr id="5" name="TextBox 4"/>
          <p:cNvSpPr txBox="1"/>
          <p:nvPr/>
        </p:nvSpPr>
        <p:spPr>
          <a:xfrm>
            <a:off x="696036" y="4176215"/>
            <a:ext cx="10699845" cy="2554545"/>
          </a:xfrm>
          <a:prstGeom prst="rect">
            <a:avLst/>
          </a:prstGeom>
          <a:noFill/>
        </p:spPr>
        <p:txBody>
          <a:bodyPr wrap="square" rtlCol="0">
            <a:spAutoFit/>
          </a:bodyPr>
          <a:lstStyle/>
          <a:p>
            <a:pPr marL="342900" indent="-342900">
              <a:buAutoNum type="alphaUcParenR"/>
            </a:pPr>
            <a:r>
              <a:rPr lang="en-US" sz="3200" dirty="0" smtClean="0"/>
              <a:t>Immigration</a:t>
            </a:r>
          </a:p>
          <a:p>
            <a:pPr marL="342900" indent="-342900">
              <a:buAutoNum type="alphaUcParenR"/>
            </a:pPr>
            <a:r>
              <a:rPr lang="en-US" sz="3200" dirty="0" smtClean="0"/>
              <a:t>Economic growth</a:t>
            </a:r>
          </a:p>
          <a:p>
            <a:pPr marL="342900" indent="-342900">
              <a:buAutoNum type="alphaUcParenR"/>
            </a:pPr>
            <a:r>
              <a:rPr lang="en-US" sz="3200" dirty="0" smtClean="0"/>
              <a:t>High infant mortality rates</a:t>
            </a:r>
          </a:p>
          <a:p>
            <a:pPr marL="342900" indent="-342900">
              <a:buAutoNum type="alphaUcParenR"/>
            </a:pPr>
            <a:r>
              <a:rPr lang="en-US" sz="3200" dirty="0" smtClean="0"/>
              <a:t>Lack of contraception</a:t>
            </a:r>
          </a:p>
          <a:p>
            <a:pPr marL="342900" indent="-342900">
              <a:buAutoNum type="alphaUcParenR"/>
            </a:pPr>
            <a:r>
              <a:rPr lang="en-US" sz="3200" dirty="0" smtClean="0"/>
              <a:t>Lack of female empowerment</a:t>
            </a:r>
            <a:endParaRPr lang="en-US" sz="3200" dirty="0"/>
          </a:p>
        </p:txBody>
      </p:sp>
    </p:spTree>
    <p:extLst>
      <p:ext uri="{BB962C8B-B14F-4D97-AF65-F5344CB8AC3E}">
        <p14:creationId xmlns:p14="http://schemas.microsoft.com/office/powerpoint/2010/main" val="480098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developing countries, the largest use of energy is for:</a:t>
            </a:r>
            <a:endParaRPr lang="en-US" dirty="0"/>
          </a:p>
        </p:txBody>
      </p:sp>
      <p:sp>
        <p:nvSpPr>
          <p:cNvPr id="3" name="Content Placeholder 2"/>
          <p:cNvSpPr>
            <a:spLocks noGrp="1"/>
          </p:cNvSpPr>
          <p:nvPr>
            <p:ph idx="1"/>
          </p:nvPr>
        </p:nvSpPr>
        <p:spPr/>
        <p:txBody>
          <a:bodyPr>
            <a:normAutofit/>
          </a:bodyPr>
          <a:lstStyle/>
          <a:p>
            <a:r>
              <a:rPr lang="en-US" sz="3600" dirty="0" smtClean="0"/>
              <a:t>A) Transportation</a:t>
            </a:r>
          </a:p>
          <a:p>
            <a:r>
              <a:rPr lang="en-US" sz="3600" dirty="0" smtClean="0"/>
              <a:t>B) Manufacturing</a:t>
            </a:r>
          </a:p>
          <a:p>
            <a:r>
              <a:rPr lang="en-US" sz="3600" dirty="0" smtClean="0"/>
              <a:t>C) Preparing food</a:t>
            </a:r>
          </a:p>
          <a:p>
            <a:r>
              <a:rPr lang="en-US" sz="3600" dirty="0" smtClean="0"/>
              <a:t>D) Technology</a:t>
            </a:r>
          </a:p>
          <a:p>
            <a:r>
              <a:rPr lang="en-US" sz="3600" dirty="0" smtClean="0"/>
              <a:t>E) Recreational activities</a:t>
            </a:r>
            <a:endParaRPr lang="en-US" sz="3600" dirty="0"/>
          </a:p>
        </p:txBody>
      </p:sp>
    </p:spTree>
    <p:extLst>
      <p:ext uri="{BB962C8B-B14F-4D97-AF65-F5344CB8AC3E}">
        <p14:creationId xmlns:p14="http://schemas.microsoft.com/office/powerpoint/2010/main" val="282726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Nitrogen fixation is a necessary part of the nitrogen cycle because:</a:t>
            </a:r>
            <a:endParaRPr lang="en-US" dirty="0"/>
          </a:p>
        </p:txBody>
      </p:sp>
      <p:sp>
        <p:nvSpPr>
          <p:cNvPr id="3" name="Content Placeholder 2"/>
          <p:cNvSpPr>
            <a:spLocks noGrp="1"/>
          </p:cNvSpPr>
          <p:nvPr>
            <p:ph idx="1"/>
          </p:nvPr>
        </p:nvSpPr>
        <p:spPr>
          <a:xfrm>
            <a:off x="1154954" y="2333767"/>
            <a:ext cx="10363756" cy="3686033"/>
          </a:xfrm>
        </p:spPr>
        <p:txBody>
          <a:bodyPr>
            <a:normAutofit/>
          </a:bodyPr>
          <a:lstStyle/>
          <a:p>
            <a:r>
              <a:rPr lang="en-US" sz="2800" dirty="0" smtClean="0"/>
              <a:t>A) Atmospheric nitrogen cannot be used directly by organisms</a:t>
            </a:r>
          </a:p>
          <a:p>
            <a:r>
              <a:rPr lang="en-US" sz="2800" dirty="0" smtClean="0"/>
              <a:t>B) There is not enough nitrogen in the atmosphere</a:t>
            </a:r>
          </a:p>
          <a:p>
            <a:r>
              <a:rPr lang="en-US" sz="2800" dirty="0" smtClean="0"/>
              <a:t>C) Nitrogen needs to be combined with phosphorus</a:t>
            </a:r>
          </a:p>
          <a:p>
            <a:r>
              <a:rPr lang="en-US" sz="2800" dirty="0" smtClean="0"/>
              <a:t>D) Bacteria needs to be combined with phosphorus</a:t>
            </a:r>
          </a:p>
          <a:p>
            <a:r>
              <a:rPr lang="en-US" sz="2800" dirty="0" smtClean="0"/>
              <a:t>E) Nitrogen in the soil needs to be fixed to go back to the atmosphere</a:t>
            </a:r>
            <a:endParaRPr lang="en-US" sz="2800" dirty="0"/>
          </a:p>
        </p:txBody>
      </p:sp>
    </p:spTree>
    <p:extLst>
      <p:ext uri="{BB962C8B-B14F-4D97-AF65-F5344CB8AC3E}">
        <p14:creationId xmlns:p14="http://schemas.microsoft.com/office/powerpoint/2010/main" val="1244061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592428"/>
            <a:ext cx="8825658" cy="2820473"/>
          </a:xfrm>
        </p:spPr>
        <p:txBody>
          <a:bodyPr/>
          <a:lstStyle/>
          <a:p>
            <a:r>
              <a:rPr lang="en-US" sz="3200" dirty="0" smtClean="0"/>
              <a:t>K-selected species often are regulated by density-dependent factors.  A population of K-selected elephants is experiencing a recent rapid decline in numbers.  Which of the following is the most likely cause?</a:t>
            </a:r>
            <a:endParaRPr lang="en-US" sz="3200" dirty="0"/>
          </a:p>
        </p:txBody>
      </p:sp>
      <p:sp>
        <p:nvSpPr>
          <p:cNvPr id="3" name="Subtitle 2"/>
          <p:cNvSpPr>
            <a:spLocks noGrp="1"/>
          </p:cNvSpPr>
          <p:nvPr>
            <p:ph type="subTitle" idx="1"/>
          </p:nvPr>
        </p:nvSpPr>
        <p:spPr>
          <a:xfrm>
            <a:off x="1154955" y="3503054"/>
            <a:ext cx="8825658" cy="2781836"/>
          </a:xfrm>
        </p:spPr>
        <p:txBody>
          <a:bodyPr>
            <a:normAutofit fontScale="85000" lnSpcReduction="20000"/>
          </a:bodyPr>
          <a:lstStyle/>
          <a:p>
            <a:r>
              <a:rPr lang="en-US" sz="4000" dirty="0" smtClean="0">
                <a:solidFill>
                  <a:schemeClr val="bg1"/>
                </a:solidFill>
              </a:rPr>
              <a:t>A) </a:t>
            </a:r>
            <a:r>
              <a:rPr lang="en-US" sz="4000" dirty="0" smtClean="0">
                <a:solidFill>
                  <a:schemeClr val="bg1"/>
                </a:solidFill>
              </a:rPr>
              <a:t>DECLINING </a:t>
            </a:r>
            <a:r>
              <a:rPr lang="en-US" sz="4000" dirty="0" smtClean="0">
                <a:solidFill>
                  <a:schemeClr val="bg1"/>
                </a:solidFill>
              </a:rPr>
              <a:t>PREDATOR POPULATIONS</a:t>
            </a:r>
          </a:p>
          <a:p>
            <a:r>
              <a:rPr lang="en-US" sz="4000" dirty="0" smtClean="0">
                <a:solidFill>
                  <a:schemeClr val="bg1"/>
                </a:solidFill>
              </a:rPr>
              <a:t>B) </a:t>
            </a:r>
            <a:r>
              <a:rPr lang="en-US" sz="4000" dirty="0" smtClean="0">
                <a:solidFill>
                  <a:schemeClr val="bg1"/>
                </a:solidFill>
              </a:rPr>
              <a:t>Lack </a:t>
            </a:r>
            <a:r>
              <a:rPr lang="en-US" sz="4000" dirty="0" smtClean="0">
                <a:solidFill>
                  <a:schemeClr val="bg1"/>
                </a:solidFill>
              </a:rPr>
              <a:t>of food and water</a:t>
            </a:r>
          </a:p>
          <a:p>
            <a:r>
              <a:rPr lang="en-US" sz="4000" dirty="0" smtClean="0">
                <a:solidFill>
                  <a:schemeClr val="bg1"/>
                </a:solidFill>
              </a:rPr>
              <a:t>C) </a:t>
            </a:r>
            <a:r>
              <a:rPr lang="en-US" sz="4000" dirty="0" smtClean="0">
                <a:solidFill>
                  <a:schemeClr val="bg1"/>
                </a:solidFill>
              </a:rPr>
              <a:t>Climate </a:t>
            </a:r>
            <a:r>
              <a:rPr lang="en-US" sz="4000" dirty="0" smtClean="0">
                <a:solidFill>
                  <a:schemeClr val="bg1"/>
                </a:solidFill>
              </a:rPr>
              <a:t>change</a:t>
            </a:r>
          </a:p>
          <a:p>
            <a:r>
              <a:rPr lang="en-US" sz="4000" dirty="0" smtClean="0">
                <a:solidFill>
                  <a:schemeClr val="bg1"/>
                </a:solidFill>
              </a:rPr>
              <a:t>D) </a:t>
            </a:r>
            <a:r>
              <a:rPr lang="en-US" sz="4000" dirty="0" smtClean="0">
                <a:solidFill>
                  <a:schemeClr val="bg1"/>
                </a:solidFill>
              </a:rPr>
              <a:t>Increase in vegetation</a:t>
            </a:r>
          </a:p>
          <a:p>
            <a:r>
              <a:rPr lang="en-US" sz="4000" dirty="0" smtClean="0">
                <a:solidFill>
                  <a:schemeClr val="bg1"/>
                </a:solidFill>
              </a:rPr>
              <a:t>E) </a:t>
            </a:r>
            <a:r>
              <a:rPr lang="en-US" sz="4000" dirty="0" smtClean="0">
                <a:solidFill>
                  <a:schemeClr val="bg1"/>
                </a:solidFill>
              </a:rPr>
              <a:t>Inbreeding</a:t>
            </a:r>
            <a:r>
              <a:rPr lang="en-US" sz="4000" dirty="0" smtClean="0">
                <a:solidFill>
                  <a:schemeClr val="bg1"/>
                </a:solidFill>
              </a:rPr>
              <a:t>					</a:t>
            </a:r>
            <a:r>
              <a:rPr lang="en-US" sz="4000" dirty="0" smtClean="0"/>
              <a:t>			</a:t>
            </a:r>
          </a:p>
        </p:txBody>
      </p:sp>
    </p:spTree>
    <p:extLst>
      <p:ext uri="{BB962C8B-B14F-4D97-AF65-F5344CB8AC3E}">
        <p14:creationId xmlns:p14="http://schemas.microsoft.com/office/powerpoint/2010/main" val="211487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of the following best describes the process of photosynthesis?</a:t>
            </a:r>
            <a:endParaRPr lang="en-US" dirty="0"/>
          </a:p>
        </p:txBody>
      </p:sp>
      <p:sp>
        <p:nvSpPr>
          <p:cNvPr id="3" name="Content Placeholder 2"/>
          <p:cNvSpPr>
            <a:spLocks noGrp="1"/>
          </p:cNvSpPr>
          <p:nvPr>
            <p:ph idx="1"/>
          </p:nvPr>
        </p:nvSpPr>
        <p:spPr>
          <a:xfrm>
            <a:off x="218364" y="2306472"/>
            <a:ext cx="11518711" cy="3713328"/>
          </a:xfrm>
        </p:spPr>
        <p:txBody>
          <a:bodyPr>
            <a:noAutofit/>
          </a:bodyPr>
          <a:lstStyle/>
          <a:p>
            <a:r>
              <a:rPr lang="en-US" sz="2400" dirty="0" smtClean="0"/>
              <a:t>A) Oxygen, water, and solar energy are used to produce carbon dioxide and sugar.</a:t>
            </a:r>
          </a:p>
          <a:p>
            <a:r>
              <a:rPr lang="en-US" sz="2400" dirty="0" smtClean="0"/>
              <a:t>B) Oxygen, sugar, and solar energy are used to produce carbon dioxide and water.</a:t>
            </a:r>
          </a:p>
          <a:p>
            <a:r>
              <a:rPr lang="en-US" sz="2400" dirty="0" smtClean="0"/>
              <a:t>C) Carbon dioxide, water, and solar energy are used to produce oxygen and sugar.</a:t>
            </a:r>
          </a:p>
          <a:p>
            <a:r>
              <a:rPr lang="en-US" sz="2400" dirty="0" smtClean="0"/>
              <a:t>D) Carbon dioxide and oxygen combine to form water and sugar.</a:t>
            </a:r>
          </a:p>
          <a:p>
            <a:r>
              <a:rPr lang="en-US" sz="2400" dirty="0" smtClean="0"/>
              <a:t>E) Carbon dioxide and water are used to produce oxygen, sugar, and more carbon dioxide.  </a:t>
            </a:r>
          </a:p>
        </p:txBody>
      </p:sp>
    </p:spTree>
    <p:extLst>
      <p:ext uri="{BB962C8B-B14F-4D97-AF65-F5344CB8AC3E}">
        <p14:creationId xmlns:p14="http://schemas.microsoft.com/office/powerpoint/2010/main" val="2378458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main source of energy for Earth’s organisms?</a:t>
            </a:r>
            <a:endParaRPr lang="en-US" dirty="0"/>
          </a:p>
        </p:txBody>
      </p:sp>
      <p:sp>
        <p:nvSpPr>
          <p:cNvPr id="3" name="Content Placeholder 2"/>
          <p:cNvSpPr>
            <a:spLocks noGrp="1"/>
          </p:cNvSpPr>
          <p:nvPr>
            <p:ph idx="1"/>
          </p:nvPr>
        </p:nvSpPr>
        <p:spPr/>
        <p:txBody>
          <a:bodyPr>
            <a:normAutofit/>
          </a:bodyPr>
          <a:lstStyle/>
          <a:p>
            <a:r>
              <a:rPr lang="en-US" sz="3600" dirty="0" smtClean="0"/>
              <a:t>A) Wind</a:t>
            </a:r>
          </a:p>
          <a:p>
            <a:r>
              <a:rPr lang="en-US" sz="3600" dirty="0" smtClean="0"/>
              <a:t>B) The sun</a:t>
            </a:r>
          </a:p>
          <a:p>
            <a:r>
              <a:rPr lang="en-US" sz="3600" dirty="0" smtClean="0"/>
              <a:t>C) Fossil fuels</a:t>
            </a:r>
          </a:p>
          <a:p>
            <a:r>
              <a:rPr lang="en-US" sz="3600" dirty="0" smtClean="0"/>
              <a:t>D) Geothermal activity</a:t>
            </a:r>
          </a:p>
          <a:p>
            <a:r>
              <a:rPr lang="en-US" sz="3600" dirty="0" smtClean="0"/>
              <a:t>E) Biomass</a:t>
            </a:r>
            <a:endParaRPr lang="en-US" sz="3600" dirty="0"/>
          </a:p>
        </p:txBody>
      </p:sp>
    </p:spTree>
    <p:extLst>
      <p:ext uri="{BB962C8B-B14F-4D97-AF65-F5344CB8AC3E}">
        <p14:creationId xmlns:p14="http://schemas.microsoft.com/office/powerpoint/2010/main" val="4046613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 country with an inverted population pyramid, there is a</a:t>
            </a:r>
            <a:endParaRPr lang="en-US" dirty="0"/>
          </a:p>
        </p:txBody>
      </p:sp>
      <p:sp>
        <p:nvSpPr>
          <p:cNvPr id="3" name="Content Placeholder 2"/>
          <p:cNvSpPr>
            <a:spLocks noGrp="1"/>
          </p:cNvSpPr>
          <p:nvPr>
            <p:ph idx="1"/>
          </p:nvPr>
        </p:nvSpPr>
        <p:spPr>
          <a:xfrm>
            <a:off x="382138" y="2603500"/>
            <a:ext cx="11341290" cy="3416300"/>
          </a:xfrm>
        </p:spPr>
        <p:txBody>
          <a:bodyPr>
            <a:normAutofit/>
          </a:bodyPr>
          <a:lstStyle/>
          <a:p>
            <a:r>
              <a:rPr lang="en-US" sz="2800" dirty="0" smtClean="0"/>
              <a:t>A) Growing population</a:t>
            </a:r>
          </a:p>
          <a:p>
            <a:r>
              <a:rPr lang="en-US" sz="2800" dirty="0" smtClean="0"/>
              <a:t>B) High rate of disease affecting the working-age population</a:t>
            </a:r>
          </a:p>
          <a:p>
            <a:r>
              <a:rPr lang="en-US" sz="2800" dirty="0" smtClean="0"/>
              <a:t>C) Smaller labor market as well as more stress on social systems to support the elderly</a:t>
            </a:r>
          </a:p>
          <a:p>
            <a:r>
              <a:rPr lang="en-US" sz="2800" dirty="0" smtClean="0"/>
              <a:t>D) Strong military and labor market</a:t>
            </a:r>
          </a:p>
          <a:p>
            <a:r>
              <a:rPr lang="en-US" sz="2800" dirty="0" smtClean="0"/>
              <a:t>E) High rate of death among older ages in the population</a:t>
            </a:r>
            <a:endParaRPr lang="en-US" sz="2800" dirty="0"/>
          </a:p>
        </p:txBody>
      </p:sp>
    </p:spTree>
    <p:extLst>
      <p:ext uri="{BB962C8B-B14F-4D97-AF65-F5344CB8AC3E}">
        <p14:creationId xmlns:p14="http://schemas.microsoft.com/office/powerpoint/2010/main" val="210855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446" y="736979"/>
            <a:ext cx="9990160" cy="943653"/>
          </a:xfrm>
        </p:spPr>
        <p:txBody>
          <a:bodyPr/>
          <a:lstStyle/>
          <a:p>
            <a:r>
              <a:rPr lang="en-US" sz="2400" dirty="0" smtClean="0"/>
              <a:t>China’s one-child policy has been successful in reducing population growth but has had negative consequences as well.  All of the following are potential problems with the declining population due to this policy EXCEPT: </a:t>
            </a:r>
            <a:endParaRPr lang="en-US" sz="2400" dirty="0"/>
          </a:p>
        </p:txBody>
      </p:sp>
      <p:sp>
        <p:nvSpPr>
          <p:cNvPr id="3" name="Content Placeholder 2"/>
          <p:cNvSpPr>
            <a:spLocks noGrp="1"/>
          </p:cNvSpPr>
          <p:nvPr>
            <p:ph idx="1"/>
          </p:nvPr>
        </p:nvSpPr>
        <p:spPr>
          <a:xfrm>
            <a:off x="232012" y="2603500"/>
            <a:ext cx="11518710" cy="3416300"/>
          </a:xfrm>
        </p:spPr>
        <p:txBody>
          <a:bodyPr>
            <a:noAutofit/>
          </a:bodyPr>
          <a:lstStyle/>
          <a:p>
            <a:r>
              <a:rPr lang="en-US" sz="2800" dirty="0" smtClean="0"/>
              <a:t>A) Increased pressure on social systems such as Social Security and healthcare.</a:t>
            </a:r>
          </a:p>
          <a:p>
            <a:r>
              <a:rPr lang="en-US" sz="2800" dirty="0" smtClean="0"/>
              <a:t>B) A decrease in the number of individuals in the labor market</a:t>
            </a:r>
          </a:p>
          <a:p>
            <a:r>
              <a:rPr lang="en-US" sz="2800" dirty="0" smtClean="0"/>
              <a:t>C) Increased abortion rates of female fetuses</a:t>
            </a:r>
          </a:p>
          <a:p>
            <a:r>
              <a:rPr lang="en-US" sz="2800" dirty="0" smtClean="0"/>
              <a:t>D) An uneven sex ratio</a:t>
            </a:r>
          </a:p>
          <a:p>
            <a:r>
              <a:rPr lang="en-US" sz="2800" dirty="0" smtClean="0"/>
              <a:t>E) More people entering the military</a:t>
            </a:r>
            <a:endParaRPr lang="en-US" sz="2800" dirty="0"/>
          </a:p>
        </p:txBody>
      </p:sp>
    </p:spTree>
    <p:extLst>
      <p:ext uri="{BB962C8B-B14F-4D97-AF65-F5344CB8AC3E}">
        <p14:creationId xmlns:p14="http://schemas.microsoft.com/office/powerpoint/2010/main" val="267833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 population of mule deer was growing very quickly until starvation reduced the number of individuals.  The mule deer passed the condition 			or point of:</a:t>
            </a:r>
            <a:endParaRPr lang="en-US" sz="2800" dirty="0"/>
          </a:p>
        </p:txBody>
      </p:sp>
      <p:sp>
        <p:nvSpPr>
          <p:cNvPr id="3" name="Content Placeholder 2"/>
          <p:cNvSpPr>
            <a:spLocks noGrp="1"/>
          </p:cNvSpPr>
          <p:nvPr>
            <p:ph idx="1"/>
          </p:nvPr>
        </p:nvSpPr>
        <p:spPr/>
        <p:txBody>
          <a:bodyPr>
            <a:normAutofit/>
          </a:bodyPr>
          <a:lstStyle/>
          <a:p>
            <a:r>
              <a:rPr lang="en-US" sz="3200" dirty="0" smtClean="0"/>
              <a:t>A) Overcrowding</a:t>
            </a:r>
          </a:p>
          <a:p>
            <a:r>
              <a:rPr lang="en-US" sz="3200" dirty="0" smtClean="0"/>
              <a:t>B) Exponential growth</a:t>
            </a:r>
          </a:p>
          <a:p>
            <a:r>
              <a:rPr lang="en-US" sz="3200" dirty="0" smtClean="0"/>
              <a:t>C) Carrying capacity</a:t>
            </a:r>
          </a:p>
          <a:p>
            <a:r>
              <a:rPr lang="en-US" sz="3200" dirty="0" smtClean="0"/>
              <a:t>D) Limited growth</a:t>
            </a:r>
          </a:p>
          <a:p>
            <a:r>
              <a:rPr lang="en-US" sz="3200" dirty="0" smtClean="0"/>
              <a:t>E) Extirpation</a:t>
            </a:r>
            <a:endParaRPr lang="en-US" sz="3200" dirty="0"/>
          </a:p>
        </p:txBody>
      </p:sp>
    </p:spTree>
    <p:extLst>
      <p:ext uri="{BB962C8B-B14F-4D97-AF65-F5344CB8AC3E}">
        <p14:creationId xmlns:p14="http://schemas.microsoft.com/office/powerpoint/2010/main" val="4037374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592428"/>
            <a:ext cx="8825658" cy="2820473"/>
          </a:xfrm>
        </p:spPr>
        <p:txBody>
          <a:bodyPr/>
          <a:lstStyle/>
          <a:p>
            <a:r>
              <a:rPr lang="en-US" sz="3200" u="sng" dirty="0" smtClean="0"/>
              <a:t>The next two questions refer to the following info</a:t>
            </a:r>
            <a:r>
              <a:rPr lang="en-US" sz="3200" dirty="0" smtClean="0"/>
              <a:t>: A country has a crude birth rate of 32/1000, a crude death rate of 9/1000, an immigration rate of 2/1000 and an emigration rate of 4/1000. What is the growth rate of this country?</a:t>
            </a:r>
            <a:endParaRPr lang="en-US" sz="3200" dirty="0"/>
          </a:p>
        </p:txBody>
      </p:sp>
      <p:sp>
        <p:nvSpPr>
          <p:cNvPr id="3" name="Subtitle 2"/>
          <p:cNvSpPr>
            <a:spLocks noGrp="1"/>
          </p:cNvSpPr>
          <p:nvPr>
            <p:ph type="subTitle" idx="1"/>
          </p:nvPr>
        </p:nvSpPr>
        <p:spPr>
          <a:xfrm>
            <a:off x="1154955" y="3503054"/>
            <a:ext cx="8825658" cy="2781836"/>
          </a:xfrm>
        </p:spPr>
        <p:txBody>
          <a:bodyPr>
            <a:normAutofit fontScale="85000" lnSpcReduction="20000"/>
          </a:bodyPr>
          <a:lstStyle/>
          <a:p>
            <a:r>
              <a:rPr lang="en-US" sz="4000" dirty="0" smtClean="0">
                <a:solidFill>
                  <a:schemeClr val="bg1"/>
                </a:solidFill>
              </a:rPr>
              <a:t>A) 1.8 %</a:t>
            </a:r>
          </a:p>
          <a:p>
            <a:r>
              <a:rPr lang="en-US" sz="4000" dirty="0" smtClean="0">
                <a:solidFill>
                  <a:schemeClr val="bg1"/>
                </a:solidFill>
              </a:rPr>
              <a:t>B) 2.9 %</a:t>
            </a:r>
          </a:p>
          <a:p>
            <a:r>
              <a:rPr lang="en-US" sz="4000" dirty="0" smtClean="0">
                <a:solidFill>
                  <a:schemeClr val="bg1"/>
                </a:solidFill>
              </a:rPr>
              <a:t>C) 2.6 %</a:t>
            </a:r>
          </a:p>
          <a:p>
            <a:r>
              <a:rPr lang="en-US" sz="4000" dirty="0" smtClean="0">
                <a:solidFill>
                  <a:schemeClr val="bg1"/>
                </a:solidFill>
              </a:rPr>
              <a:t>D) 2.1 %</a:t>
            </a:r>
          </a:p>
          <a:p>
            <a:r>
              <a:rPr lang="en-US" sz="4000" dirty="0" smtClean="0">
                <a:solidFill>
                  <a:schemeClr val="bg1"/>
                </a:solidFill>
              </a:rPr>
              <a:t>E) 3.4 %	</a:t>
            </a:r>
          </a:p>
        </p:txBody>
      </p:sp>
    </p:spTree>
    <p:extLst>
      <p:ext uri="{BB962C8B-B14F-4D97-AF65-F5344CB8AC3E}">
        <p14:creationId xmlns:p14="http://schemas.microsoft.com/office/powerpoint/2010/main" val="3071395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140838"/>
            <a:ext cx="8825658" cy="2820473"/>
          </a:xfrm>
        </p:spPr>
        <p:txBody>
          <a:bodyPr/>
          <a:lstStyle/>
          <a:p>
            <a:r>
              <a:rPr lang="en-US" sz="3600" dirty="0" smtClean="0"/>
              <a:t>What do these numbers tell you about the population?</a:t>
            </a:r>
            <a:endParaRPr lang="en-US" sz="3600" dirty="0"/>
          </a:p>
        </p:txBody>
      </p:sp>
      <p:sp>
        <p:nvSpPr>
          <p:cNvPr id="3" name="Subtitle 2"/>
          <p:cNvSpPr>
            <a:spLocks noGrp="1"/>
          </p:cNvSpPr>
          <p:nvPr>
            <p:ph type="subTitle" idx="1"/>
          </p:nvPr>
        </p:nvSpPr>
        <p:spPr>
          <a:xfrm>
            <a:off x="1154955" y="1951630"/>
            <a:ext cx="8825658" cy="4333260"/>
          </a:xfrm>
        </p:spPr>
        <p:txBody>
          <a:bodyPr>
            <a:normAutofit fontScale="85000" lnSpcReduction="10000"/>
          </a:bodyPr>
          <a:lstStyle/>
          <a:p>
            <a:pPr marL="742950" indent="-742950">
              <a:buAutoNum type="alphaUcParenR"/>
            </a:pPr>
            <a:r>
              <a:rPr lang="en-US" sz="4000" dirty="0" smtClean="0">
                <a:solidFill>
                  <a:schemeClr val="bg1"/>
                </a:solidFill>
              </a:rPr>
              <a:t>It is declining slowly</a:t>
            </a:r>
          </a:p>
          <a:p>
            <a:pPr marL="742950" indent="-742950">
              <a:buAutoNum type="alphaUcParenR"/>
            </a:pPr>
            <a:r>
              <a:rPr lang="en-US" sz="4000" dirty="0" smtClean="0">
                <a:solidFill>
                  <a:schemeClr val="bg1"/>
                </a:solidFill>
              </a:rPr>
              <a:t>It </a:t>
            </a:r>
            <a:r>
              <a:rPr lang="en-US" sz="4000" dirty="0" smtClean="0">
                <a:solidFill>
                  <a:schemeClr val="bg1"/>
                </a:solidFill>
              </a:rPr>
              <a:t>is stabilizing</a:t>
            </a:r>
          </a:p>
          <a:p>
            <a:pPr marL="742950" indent="-742950">
              <a:buAutoNum type="alphaUcParenR"/>
            </a:pPr>
            <a:r>
              <a:rPr lang="en-US" sz="4000" dirty="0" smtClean="0">
                <a:solidFill>
                  <a:schemeClr val="bg1"/>
                </a:solidFill>
              </a:rPr>
              <a:t>There are a large number of individuals in the older age groups</a:t>
            </a:r>
          </a:p>
          <a:p>
            <a:pPr marL="742950" indent="-742950">
              <a:buAutoNum type="alphaUcParenR"/>
            </a:pPr>
            <a:r>
              <a:rPr lang="en-US" sz="4000" dirty="0" smtClean="0">
                <a:solidFill>
                  <a:schemeClr val="bg1"/>
                </a:solidFill>
              </a:rPr>
              <a:t>There are high death rates at y0ung ages</a:t>
            </a:r>
          </a:p>
          <a:p>
            <a:pPr marL="742950" indent="-742950">
              <a:buAutoNum type="alphaUcParenR"/>
            </a:pPr>
            <a:r>
              <a:rPr lang="en-US" sz="4000" dirty="0" smtClean="0">
                <a:solidFill>
                  <a:schemeClr val="bg1"/>
                </a:solidFill>
              </a:rPr>
              <a:t>The </a:t>
            </a:r>
            <a:r>
              <a:rPr lang="en-US" sz="4000" dirty="0" smtClean="0">
                <a:solidFill>
                  <a:schemeClr val="bg1"/>
                </a:solidFill>
              </a:rPr>
              <a:t>population is still growing.</a:t>
            </a:r>
          </a:p>
          <a:p>
            <a:endParaRPr lang="en-US" sz="4000" dirty="0" smtClean="0"/>
          </a:p>
        </p:txBody>
      </p:sp>
    </p:spTree>
    <p:extLst>
      <p:ext uri="{BB962C8B-B14F-4D97-AF65-F5344CB8AC3E}">
        <p14:creationId xmlns:p14="http://schemas.microsoft.com/office/powerpoint/2010/main" val="20835544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118</TotalTime>
  <Words>750</Words>
  <Application>Microsoft Office PowerPoint</Application>
  <PresentationFormat>Custom</PresentationFormat>
  <Paragraphs>102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Ion Boardroom</vt:lpstr>
      <vt:lpstr>If the population is growing at a rate of 1.4 percent annually, the population will double in how many years?</vt:lpstr>
      <vt:lpstr>K-selected species often are regulated by density-dependent factors.  A population of K-selected elephants is experiencing a recent rapid decline in numbers.  Which of the following is the most likely cause?</vt:lpstr>
      <vt:lpstr>Which of the following best describes the process of photosynthesis?</vt:lpstr>
      <vt:lpstr>What is the main source of energy for Earth’s organisms?</vt:lpstr>
      <vt:lpstr>In a country with an inverted population pyramid, there is a</vt:lpstr>
      <vt:lpstr>China’s one-child policy has been successful in reducing population growth but has had negative consequences as well.  All of the following are potential problems with the declining population due to this policy EXCEPT: </vt:lpstr>
      <vt:lpstr>A population of mule deer was growing very quickly until starvation reduced the number of individuals.  The mule deer passed the condition    or point of:</vt:lpstr>
      <vt:lpstr>The next two questions refer to the following info: A country has a crude birth rate of 32/1000, a crude death rate of 9/1000, an immigration rate of 2/1000 and an emigration rate of 4/1000. What is the growth rate of this country?</vt:lpstr>
      <vt:lpstr>What do these numbers tell you about the population?</vt:lpstr>
      <vt:lpstr>What lead to the total fertility rate in Australia in the 1920s and 1930s?</vt:lpstr>
      <vt:lpstr>What contributed to the increase in fertility in Australia in the 1940s and 1950s?</vt:lpstr>
      <vt:lpstr>In developing countries, the largest use of energy is for:</vt:lpstr>
      <vt:lpstr>Nitrogen fixation is a necessary part of the nitrogen cycle because: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the population is growing at a rate of 1.4 percent annually, the population will double in how many years?</dc:title>
  <dc:creator>MattGeo</dc:creator>
  <cp:lastModifiedBy>Robles, Sarah (srobles@psusd.us)</cp:lastModifiedBy>
  <cp:revision>16</cp:revision>
  <dcterms:created xsi:type="dcterms:W3CDTF">2015-11-16T00:52:19Z</dcterms:created>
  <dcterms:modified xsi:type="dcterms:W3CDTF">2015-11-16T18:07:57Z</dcterms:modified>
</cp:coreProperties>
</file>