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embeddedFontLst>
    <p:embeddedFont>
      <p:font typeface="Source Code Pro" panose="020B0604020202020204" charset="0"/>
      <p:regular r:id="rId14"/>
      <p:bold r:id="rId15"/>
    </p:embeddedFont>
    <p:embeddedFont>
      <p:font typeface="Amatic SC" panose="020B0604020202020204" charset="0"/>
      <p:regular r:id="rId16"/>
      <p:bold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0" d="100"/>
          <a:sy n="140" d="100"/>
        </p:scale>
        <p:origin x="-156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10791340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1024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9" name="Shape 11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092212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27" name="Shape 12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3061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574805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65450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21814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73412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523690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69316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04" name="Shape 10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67340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33088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228675"/>
            <a:ext cx="3999899" cy="3340199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04800" y="309350"/>
            <a:ext cx="8537700" cy="748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4000"/>
            </a:lvl1pPr>
            <a:lvl2pPr lvl="1">
              <a:spcBef>
                <a:spcPts val="0"/>
              </a:spcBef>
              <a:buSzPct val="100000"/>
              <a:defRPr sz="4000"/>
            </a:lvl2pPr>
            <a:lvl3pPr lvl="2">
              <a:spcBef>
                <a:spcPts val="0"/>
              </a:spcBef>
              <a:buSzPct val="100000"/>
              <a:defRPr sz="4000"/>
            </a:lvl3pPr>
            <a:lvl4pPr lvl="3">
              <a:spcBef>
                <a:spcPts val="0"/>
              </a:spcBef>
              <a:buSzPct val="100000"/>
              <a:defRPr sz="4000"/>
            </a:lvl4pPr>
            <a:lvl5pPr lvl="4">
              <a:spcBef>
                <a:spcPts val="0"/>
              </a:spcBef>
              <a:buSzPct val="100000"/>
              <a:defRPr sz="4000"/>
            </a:lvl5pPr>
            <a:lvl6pPr lvl="5">
              <a:spcBef>
                <a:spcPts val="0"/>
              </a:spcBef>
              <a:buSzPct val="100000"/>
              <a:defRPr sz="4000"/>
            </a:lvl6pPr>
            <a:lvl7pPr lvl="6">
              <a:spcBef>
                <a:spcPts val="0"/>
              </a:spcBef>
              <a:buSzPct val="100000"/>
              <a:defRPr sz="4000"/>
            </a:lvl7pPr>
            <a:lvl8pPr lvl="7">
              <a:spcBef>
                <a:spcPts val="0"/>
              </a:spcBef>
              <a:buSzPct val="100000"/>
              <a:defRPr sz="4000"/>
            </a:lvl8pPr>
            <a:lvl9pPr lvl="8">
              <a:spcBef>
                <a:spcPts val="0"/>
              </a:spcBef>
              <a:buSzPct val="100000"/>
              <a:defRPr sz="4000"/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499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199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199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0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799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599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599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HRM2S_fBOk" TargetMode="External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hyperlink" Target="https://www.youtube.com/watch?v=i_WYW-Zrv6E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1AXUImEQrBw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599" cy="26903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9600"/>
              <a:t>Pinky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599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3600"/>
              <a:t>Brainstorm:</a:t>
            </a:r>
            <a:r>
              <a:rPr lang="en" sz="3000"/>
              <a:t> </a:t>
            </a:r>
            <a:r>
              <a:rPr lang="en" sz="3600" b="0"/>
              <a:t>What are some possible explanations for Pinky’s unusual coloration?</a:t>
            </a:r>
          </a:p>
        </p:txBody>
      </p:sp>
      <p:pic>
        <p:nvPicPr>
          <p:cNvPr id="58" name="Shape 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21275" y="533412"/>
            <a:ext cx="2857500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Shape 5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698" y="1518600"/>
            <a:ext cx="3222440" cy="1743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23" name="Shape 1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55400" y="292850"/>
            <a:ext cx="5676900" cy="3771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" name="Shape 1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9824" y="2847499"/>
            <a:ext cx="3285725" cy="21384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>
            <a:spLocks noGrp="1"/>
          </p:cNvSpPr>
          <p:nvPr>
            <p:ph type="title"/>
          </p:nvPr>
        </p:nvSpPr>
        <p:spPr>
          <a:xfrm>
            <a:off x="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 dirty="0">
                <a:solidFill>
                  <a:srgbClr val="FF0000"/>
                </a:solidFill>
                <a:hlinkClick r:id="rId3"/>
              </a:rPr>
              <a:t>video</a:t>
            </a:r>
            <a:r>
              <a:rPr lang="en" u="sng" dirty="0">
                <a:solidFill>
                  <a:srgbClr val="FF0000"/>
                </a:solidFill>
              </a:rPr>
              <a:t> 1</a:t>
            </a:r>
            <a:r>
              <a:rPr lang="en" dirty="0"/>
              <a:t>: take notes and summarize</a:t>
            </a:r>
          </a:p>
        </p:txBody>
      </p:sp>
      <p:sp>
        <p:nvSpPr>
          <p:cNvPr id="130" name="Shape 130"/>
          <p:cNvSpPr txBox="1">
            <a:spLocks noGrp="1"/>
          </p:cNvSpPr>
          <p:nvPr>
            <p:ph type="body" idx="1"/>
          </p:nvPr>
        </p:nvSpPr>
        <p:spPr>
          <a:xfrm>
            <a:off x="0" y="1239925"/>
            <a:ext cx="88997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4200" b="1" u="sng" dirty="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Video 2</a:t>
            </a:r>
            <a:r>
              <a:rPr lang="en" sz="4200" b="1" dirty="0">
                <a:solidFill>
                  <a:srgbClr val="980000"/>
                </a:solidFill>
                <a:latin typeface="Amatic SC"/>
                <a:ea typeface="Amatic SC"/>
                <a:cs typeface="Amatic SC"/>
                <a:sym typeface="Amatic SC"/>
                <a:hlinkClick r:id="rId4"/>
              </a:rPr>
              <a:t>:</a:t>
            </a:r>
            <a:r>
              <a:rPr lang="en" sz="4200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Write a reflectioN</a:t>
            </a:r>
          </a:p>
        </p:txBody>
      </p:sp>
      <p:pic>
        <p:nvPicPr>
          <p:cNvPr id="131" name="Shape 13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94173" y="1014825"/>
            <a:ext cx="3546875" cy="4025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" name="Shape 13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755550" y="2025875"/>
            <a:ext cx="2478475" cy="2689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Shape 13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787" y="3297462"/>
            <a:ext cx="2619375" cy="1743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7200"/>
              <a:t>Article</a:t>
            </a:r>
          </a:p>
        </p:txBody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424543" y="2286000"/>
            <a:ext cx="8196943" cy="232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31800" lvl="0" rtl="0">
              <a:spcBef>
                <a:spcPts val="0"/>
              </a:spcBef>
              <a:buSzPct val="100000"/>
            </a:pPr>
            <a:r>
              <a:rPr lang="en" sz="4000" dirty="0" smtClean="0"/>
              <a:t>1. Number </a:t>
            </a:r>
            <a:r>
              <a:rPr lang="en" sz="4000" dirty="0"/>
              <a:t>the paragraphs</a:t>
            </a:r>
          </a:p>
          <a:p>
            <a:pPr lvl="0">
              <a:spcBef>
                <a:spcPts val="0"/>
              </a:spcBef>
              <a:buNone/>
            </a:pPr>
            <a:r>
              <a:rPr lang="en" sz="4000" dirty="0" smtClean="0"/>
              <a:t> 2</a:t>
            </a:r>
            <a:r>
              <a:rPr lang="en" sz="4000" dirty="0"/>
              <a:t>. Read the article once</a:t>
            </a:r>
            <a:r>
              <a:rPr lang="en" sz="4800" dirty="0"/>
              <a:t> </a:t>
            </a:r>
          </a:p>
        </p:txBody>
      </p:sp>
      <p:pic>
        <p:nvPicPr>
          <p:cNvPr id="66" name="Shape 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36892" y="102525"/>
            <a:ext cx="1772600" cy="2085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/>
              <a:t>Annotations:</a:t>
            </a:r>
          </a:p>
        </p:txBody>
      </p:sp>
      <p:sp>
        <p:nvSpPr>
          <p:cNvPr id="72" name="Shape 72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838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2400"/>
              <a:t>3. Read the article a second time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4. Mark a “!” for anything new or interesting.</a:t>
            </a:r>
          </a:p>
          <a:p>
            <a:pPr lvl="0" rtl="0">
              <a:spcBef>
                <a:spcPts val="0"/>
              </a:spcBef>
              <a:buNone/>
            </a:pPr>
            <a:r>
              <a:rPr lang="en" sz="2400"/>
              <a:t>5. Mark a “?” for anything confusing.</a:t>
            </a:r>
          </a:p>
          <a:p>
            <a:pPr marL="0" lvl="0" indent="0">
              <a:spcBef>
                <a:spcPts val="0"/>
              </a:spcBef>
              <a:buNone/>
            </a:pPr>
            <a:r>
              <a:rPr lang="en" sz="2400"/>
              <a:t>6. Highlight or underline any information that helps explain how Pinky got her pink coloration. 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sz="6000" u="sng">
                <a:solidFill>
                  <a:srgbClr val="FF00FF"/>
                </a:solidFill>
                <a:hlinkClick r:id="rId3"/>
              </a:rPr>
              <a:t>ANalysis: 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465625"/>
            <a:ext cx="8520599" cy="3103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3000"/>
              <a:t>1. In your own words, explain the proposed reasoning for Pinky’s coloration.</a:t>
            </a:r>
          </a:p>
          <a:p>
            <a:pPr lvl="0">
              <a:spcBef>
                <a:spcPts val="0"/>
              </a:spcBef>
              <a:buNone/>
            </a:pPr>
            <a:r>
              <a:rPr lang="en" sz="3000"/>
              <a:t>2. What are some potential negative effects of Pinky’s condition?</a:t>
            </a:r>
          </a:p>
        </p:txBody>
      </p:sp>
      <p:pic>
        <p:nvPicPr>
          <p:cNvPr id="79" name="Shape 7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197000" y="56275"/>
            <a:ext cx="2781624" cy="14093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19250" y="666750"/>
            <a:ext cx="5905500" cy="381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Shape 9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600" y="1006462"/>
            <a:ext cx="3784624" cy="3784624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249850" y="664025"/>
            <a:ext cx="5582449" cy="3140126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703600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1" name="Shape 10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16565" y="0"/>
            <a:ext cx="7710867" cy="51434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08" name="Shape 10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0" y="547687"/>
            <a:ext cx="6096000" cy="404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599" cy="8009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4" name="Shape 114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599" cy="3340199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pic>
        <p:nvPicPr>
          <p:cNvPr id="115" name="Shape 1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292850"/>
            <a:ext cx="4457700" cy="4781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Shape 1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9075" y="687027"/>
            <a:ext cx="4604925" cy="37694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113</Words>
  <Application>Microsoft Office PowerPoint</Application>
  <PresentationFormat>On-screen Show (16:9)</PresentationFormat>
  <Paragraphs>15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Source Code Pro</vt:lpstr>
      <vt:lpstr>Amatic SC</vt:lpstr>
      <vt:lpstr>beach-day</vt:lpstr>
      <vt:lpstr>Pinky</vt:lpstr>
      <vt:lpstr>Article</vt:lpstr>
      <vt:lpstr>Annotations:</vt:lpstr>
      <vt:lpstr>ANalysis: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video 1: take notes and summarize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Pinky</dc:title>
  <dc:creator>MattGeo</dc:creator>
  <cp:lastModifiedBy>Robles, Sarah (srobles@psusd.us)</cp:lastModifiedBy>
  <cp:revision>3</cp:revision>
  <dcterms:modified xsi:type="dcterms:W3CDTF">2016-01-12T22:36:39Z</dcterms:modified>
</cp:coreProperties>
</file>