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69" r:id="rId3"/>
    <p:sldId id="257" r:id="rId4"/>
    <p:sldId id="259" r:id="rId5"/>
    <p:sldId id="258" r:id="rId6"/>
    <p:sldId id="260" r:id="rId7"/>
    <p:sldId id="261" r:id="rId8"/>
    <p:sldId id="265" r:id="rId9"/>
    <p:sldId id="266" r:id="rId10"/>
    <p:sldId id="263" r:id="rId11"/>
    <p:sldId id="262" r:id="rId12"/>
    <p:sldId id="264"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AD7620-CA82-40EC-90A0-C512BC5F75DC}" type="datetimeFigureOut">
              <a:rPr lang="en-US" smtClean="0"/>
              <a:t>10/26/2015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FC55B3-16DA-49EC-B973-5F2E569D393B}" type="slidenum">
              <a:rPr lang="en-US" smtClean="0"/>
              <a:t>‹#›</a:t>
            </a:fld>
            <a:endParaRPr lang="en-US"/>
          </a:p>
        </p:txBody>
      </p:sp>
    </p:spTree>
    <p:extLst>
      <p:ext uri="{BB962C8B-B14F-4D97-AF65-F5344CB8AC3E}">
        <p14:creationId xmlns:p14="http://schemas.microsoft.com/office/powerpoint/2010/main" val="107525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No two oil spills are the same due to variation in oil types, locations, and weather conditions involved. However, broadly speaking, there are four main methods of response.</a:t>
            </a:r>
          </a:p>
          <a:p>
            <a:endParaRPr lang="en-US" dirty="0" smtClean="0"/>
          </a:p>
          <a:p>
            <a:pPr marL="228600" indent="-228600">
              <a:buAutoNum type="arabicPeriod"/>
            </a:pPr>
            <a:r>
              <a:rPr lang="en-US" baseline="0" dirty="0" smtClean="0"/>
              <a:t>Dispersal will break apart and evaporate – light oil evaporates faster than heavy oil</a:t>
            </a:r>
          </a:p>
          <a:p>
            <a:pPr marL="228600" indent="-228600">
              <a:buAutoNum type="arabicPeriod"/>
            </a:pPr>
            <a:r>
              <a:rPr lang="en-US" sz="1200" b="0" i="0" kern="1200" dirty="0" smtClean="0">
                <a:solidFill>
                  <a:schemeClr val="tx1"/>
                </a:solidFill>
                <a:effectLst/>
                <a:latin typeface="+mn-lt"/>
                <a:ea typeface="+mn-ea"/>
                <a:cs typeface="+mn-cs"/>
              </a:rPr>
              <a:t>Successful dispersion of oil through the water column can affect marine organisms like deep-water corals and sea grass. It can also cause oil to be temporarily accumulated by </a:t>
            </a:r>
            <a:r>
              <a:rPr lang="en-US" sz="1200" b="0" i="0" kern="1200" dirty="0" err="1" smtClean="0">
                <a:solidFill>
                  <a:schemeClr val="tx1"/>
                </a:solidFill>
                <a:effectLst/>
                <a:latin typeface="+mn-lt"/>
                <a:ea typeface="+mn-ea"/>
                <a:cs typeface="+mn-cs"/>
              </a:rPr>
              <a:t>subtidal</a:t>
            </a:r>
            <a:r>
              <a:rPr lang="en-US" sz="1200" b="0" i="0" kern="1200" dirty="0" smtClean="0">
                <a:solidFill>
                  <a:schemeClr val="tx1"/>
                </a:solidFill>
                <a:effectLst/>
                <a:latin typeface="+mn-lt"/>
                <a:ea typeface="+mn-ea"/>
                <a:cs typeface="+mn-cs"/>
              </a:rPr>
              <a:t> seafood.</a:t>
            </a:r>
          </a:p>
          <a:p>
            <a:pPr marL="228600" indent="-228600">
              <a:buAutoNum type="arabicPeriod"/>
            </a:pPr>
            <a:r>
              <a:rPr lang="en-US" dirty="0" smtClean="0">
                <a:effectLst/>
              </a:rPr>
              <a:t>Most of the components of oil washed up along a shoreline can be broken down by bacteria and other microorganisms into harmless substances such as fatty acids and carbon dioxide. This action is called biodegradation. The natural process can be speeded up by the addition of fertilizing nutrients like nitrogen and phosphorous, which stimulate growth of the microorganisms concerned. </a:t>
            </a:r>
            <a:endParaRPr lang="en-US" dirty="0"/>
          </a:p>
        </p:txBody>
      </p:sp>
      <p:sp>
        <p:nvSpPr>
          <p:cNvPr id="4" name="Slide Number Placeholder 3"/>
          <p:cNvSpPr>
            <a:spLocks noGrp="1"/>
          </p:cNvSpPr>
          <p:nvPr>
            <p:ph type="sldNum" sz="quarter" idx="10"/>
          </p:nvPr>
        </p:nvSpPr>
        <p:spPr/>
        <p:txBody>
          <a:bodyPr/>
          <a:lstStyle/>
          <a:p>
            <a:fld id="{97FC55B3-16DA-49EC-B973-5F2E569D393B}" type="slidenum">
              <a:rPr lang="en-US" smtClean="0"/>
              <a:t>10</a:t>
            </a:fld>
            <a:endParaRPr lang="en-US"/>
          </a:p>
        </p:txBody>
      </p:sp>
    </p:spTree>
    <p:extLst>
      <p:ext uri="{BB962C8B-B14F-4D97-AF65-F5344CB8AC3E}">
        <p14:creationId xmlns:p14="http://schemas.microsoft.com/office/powerpoint/2010/main" val="2310002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decision to use dispersants—which have been commercially available for oil spill response since the mid-1960s—always involves environmental tradeoffs, says </a:t>
            </a:r>
            <a:r>
              <a:rPr lang="en-US" sz="1200" b="0" i="0" kern="1200" dirty="0" err="1" smtClean="0">
                <a:solidFill>
                  <a:schemeClr val="tx1"/>
                </a:solidFill>
                <a:effectLst/>
                <a:latin typeface="+mn-lt"/>
                <a:ea typeface="+mn-ea"/>
                <a:cs typeface="+mn-cs"/>
              </a:rPr>
              <a:t>Mahlon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Kennicutt</a:t>
            </a:r>
            <a:r>
              <a:rPr lang="en-US" sz="1200" b="0" i="0" kern="1200" dirty="0" smtClean="0">
                <a:solidFill>
                  <a:schemeClr val="tx1"/>
                </a:solidFill>
                <a:effectLst/>
                <a:latin typeface="+mn-lt"/>
                <a:ea typeface="+mn-ea"/>
                <a:cs typeface="+mn-cs"/>
              </a:rPr>
              <a:t>, a professor of chemical oceanography at Texas A&amp;M University. Whereas undispersed oil floats on water, smothering birds and marine mammals and fouling coastal resources, dispersed oil is transported throughout the water column, where it's more available to marine life. "Dispersants don't make the oil go away," </a:t>
            </a:r>
            <a:r>
              <a:rPr lang="en-US" sz="1200" b="0" i="0" kern="1200" dirty="0" err="1" smtClean="0">
                <a:solidFill>
                  <a:schemeClr val="tx1"/>
                </a:solidFill>
                <a:effectLst/>
                <a:latin typeface="+mn-lt"/>
                <a:ea typeface="+mn-ea"/>
                <a:cs typeface="+mn-cs"/>
              </a:rPr>
              <a:t>Kennicutt</a:t>
            </a:r>
            <a:r>
              <a:rPr lang="en-US" sz="1200" b="0" i="0" kern="1200" dirty="0" smtClean="0">
                <a:solidFill>
                  <a:schemeClr val="tx1"/>
                </a:solidFill>
                <a:effectLst/>
                <a:latin typeface="+mn-lt"/>
                <a:ea typeface="+mn-ea"/>
                <a:cs typeface="+mn-cs"/>
              </a:rPr>
              <a:t> emphasizes.</a:t>
            </a:r>
          </a:p>
          <a:p>
            <a:r>
              <a:rPr lang="en-US" sz="1200" b="0" i="0" kern="1200" dirty="0" smtClean="0">
                <a:solidFill>
                  <a:schemeClr val="tx1"/>
                </a:solidFill>
                <a:effectLst/>
                <a:latin typeface="+mn-lt"/>
                <a:ea typeface="+mn-ea"/>
                <a:cs typeface="+mn-cs"/>
              </a:rPr>
              <a:t>New research from investigators at the University of Alabama at Birmingham suggests that </a:t>
            </a:r>
            <a:r>
              <a:rPr lang="en-US" sz="1200" b="0" i="0" kern="1200" dirty="0" err="1" smtClean="0">
                <a:solidFill>
                  <a:schemeClr val="tx1"/>
                </a:solidFill>
                <a:effectLst/>
                <a:latin typeface="+mn-lt"/>
                <a:ea typeface="+mn-ea"/>
                <a:cs typeface="+mn-cs"/>
              </a:rPr>
              <a:t>Corexit</a:t>
            </a:r>
            <a:r>
              <a:rPr lang="en-US" sz="1200" b="0" i="0" kern="1200" dirty="0" smtClean="0">
                <a:solidFill>
                  <a:schemeClr val="tx1"/>
                </a:solidFill>
                <a:effectLst/>
                <a:latin typeface="+mn-lt"/>
                <a:ea typeface="+mn-ea"/>
                <a:cs typeface="+mn-cs"/>
              </a:rPr>
              <a:t> EC9500A, an oil-dispersal agent widely used in the Gulf of Mexico following the Deepwater Horizon oil spill, contributes to damage to epithelium cells within the lungs of humans and gills of marine creatures. </a:t>
            </a:r>
            <a:endParaRPr lang="en-US" dirty="0"/>
          </a:p>
        </p:txBody>
      </p:sp>
      <p:sp>
        <p:nvSpPr>
          <p:cNvPr id="4" name="Slide Number Placeholder 3"/>
          <p:cNvSpPr>
            <a:spLocks noGrp="1"/>
          </p:cNvSpPr>
          <p:nvPr>
            <p:ph type="sldNum" sz="quarter" idx="10"/>
          </p:nvPr>
        </p:nvSpPr>
        <p:spPr/>
        <p:txBody>
          <a:bodyPr/>
          <a:lstStyle/>
          <a:p>
            <a:fld id="{97FC55B3-16DA-49EC-B973-5F2E569D393B}" type="slidenum">
              <a:rPr lang="en-US" smtClean="0"/>
              <a:t>12</a:t>
            </a:fld>
            <a:endParaRPr lang="en-US"/>
          </a:p>
        </p:txBody>
      </p:sp>
    </p:spTree>
    <p:extLst>
      <p:ext uri="{BB962C8B-B14F-4D97-AF65-F5344CB8AC3E}">
        <p14:creationId xmlns:p14="http://schemas.microsoft.com/office/powerpoint/2010/main" val="1816738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8CA027BD-A877-4E82-85CA-92037ACF5202}" type="datetimeFigureOut">
              <a:rPr lang="en-US" smtClean="0"/>
              <a:t>10/26/2015</a:t>
            </a:fld>
            <a:endParaRPr lang="en-US"/>
          </a:p>
        </p:txBody>
      </p:sp>
      <p:sp>
        <p:nvSpPr>
          <p:cNvPr id="16" name="Slide Number Placeholder 15"/>
          <p:cNvSpPr>
            <a:spLocks noGrp="1"/>
          </p:cNvSpPr>
          <p:nvPr>
            <p:ph type="sldNum" sz="quarter" idx="11"/>
          </p:nvPr>
        </p:nvSpPr>
        <p:spPr/>
        <p:txBody>
          <a:bodyPr/>
          <a:lstStyle/>
          <a:p>
            <a:fld id="{BDB0B699-31BD-4457-8880-81F9F3A2E4D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027BD-A877-4E82-85CA-92037ACF5202}"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0B699-31BD-4457-8880-81F9F3A2E4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027BD-A877-4E82-85CA-92037ACF5202}"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0B699-31BD-4457-8880-81F9F3A2E4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8CA027BD-A877-4E82-85CA-92037ACF5202}" type="datetimeFigureOut">
              <a:rPr lang="en-US" smtClean="0"/>
              <a:t>10/26/2015</a:t>
            </a:fld>
            <a:endParaRPr lang="en-US"/>
          </a:p>
        </p:txBody>
      </p:sp>
      <p:sp>
        <p:nvSpPr>
          <p:cNvPr id="15" name="Slide Number Placeholder 14"/>
          <p:cNvSpPr>
            <a:spLocks noGrp="1"/>
          </p:cNvSpPr>
          <p:nvPr>
            <p:ph type="sldNum" sz="quarter" idx="11"/>
          </p:nvPr>
        </p:nvSpPr>
        <p:spPr/>
        <p:txBody>
          <a:bodyPr/>
          <a:lstStyle/>
          <a:p>
            <a:fld id="{BDB0B699-31BD-4457-8880-81F9F3A2E4D4}"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8CA027BD-A877-4E82-85CA-92037ACF5202}" type="datetimeFigureOut">
              <a:rPr lang="en-US" smtClean="0"/>
              <a:t>10/26/2015</a:t>
            </a:fld>
            <a:endParaRPr lang="en-US"/>
          </a:p>
        </p:txBody>
      </p:sp>
      <p:sp>
        <p:nvSpPr>
          <p:cNvPr id="13" name="Slide Number Placeholder 12"/>
          <p:cNvSpPr>
            <a:spLocks noGrp="1"/>
          </p:cNvSpPr>
          <p:nvPr>
            <p:ph type="sldNum" sz="quarter" idx="11"/>
          </p:nvPr>
        </p:nvSpPr>
        <p:spPr/>
        <p:txBody>
          <a:bodyPr/>
          <a:lstStyle/>
          <a:p>
            <a:fld id="{BDB0B699-31BD-4457-8880-81F9F3A2E4D4}"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CA027BD-A877-4E82-85CA-92037ACF5202}" type="datetimeFigureOut">
              <a:rPr lang="en-US" smtClean="0"/>
              <a:t>10/26/2015</a:t>
            </a:fld>
            <a:endParaRPr lang="en-US"/>
          </a:p>
        </p:txBody>
      </p:sp>
      <p:sp>
        <p:nvSpPr>
          <p:cNvPr id="9" name="Slide Number Placeholder 8"/>
          <p:cNvSpPr>
            <a:spLocks noGrp="1"/>
          </p:cNvSpPr>
          <p:nvPr>
            <p:ph type="sldNum" sz="quarter" idx="11"/>
          </p:nvPr>
        </p:nvSpPr>
        <p:spPr/>
        <p:txBody>
          <a:bodyPr/>
          <a:lstStyle/>
          <a:p>
            <a:fld id="{BDB0B699-31BD-4457-8880-81F9F3A2E4D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8CA027BD-A877-4E82-85CA-92037ACF5202}" type="datetimeFigureOut">
              <a:rPr lang="en-US" smtClean="0"/>
              <a:t>10/26/2015</a:t>
            </a:fld>
            <a:endParaRPr lang="en-US"/>
          </a:p>
        </p:txBody>
      </p:sp>
      <p:sp>
        <p:nvSpPr>
          <p:cNvPr id="15" name="Slide Number Placeholder 14"/>
          <p:cNvSpPr>
            <a:spLocks noGrp="1"/>
          </p:cNvSpPr>
          <p:nvPr>
            <p:ph type="sldNum" sz="quarter" idx="11"/>
          </p:nvPr>
        </p:nvSpPr>
        <p:spPr/>
        <p:txBody>
          <a:bodyPr/>
          <a:lstStyle/>
          <a:p>
            <a:fld id="{BDB0B699-31BD-4457-8880-81F9F3A2E4D4}"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CA027BD-A877-4E82-85CA-92037ACF5202}" type="datetimeFigureOut">
              <a:rPr lang="en-US" smtClean="0"/>
              <a:t>10/26/2015</a:t>
            </a:fld>
            <a:endParaRPr lang="en-US"/>
          </a:p>
        </p:txBody>
      </p:sp>
      <p:sp>
        <p:nvSpPr>
          <p:cNvPr id="8" name="Slide Number Placeholder 7"/>
          <p:cNvSpPr>
            <a:spLocks noGrp="1"/>
          </p:cNvSpPr>
          <p:nvPr>
            <p:ph type="sldNum" sz="quarter" idx="11"/>
          </p:nvPr>
        </p:nvSpPr>
        <p:spPr/>
        <p:txBody>
          <a:bodyPr/>
          <a:lstStyle/>
          <a:p>
            <a:fld id="{BDB0B699-31BD-4457-8880-81F9F3A2E4D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CA027BD-A877-4E82-85CA-92037ACF5202}" type="datetimeFigureOut">
              <a:rPr lang="en-US" smtClean="0"/>
              <a:t>10/26/2015</a:t>
            </a:fld>
            <a:endParaRPr lang="en-US"/>
          </a:p>
        </p:txBody>
      </p:sp>
      <p:sp>
        <p:nvSpPr>
          <p:cNvPr id="6" name="Slide Number Placeholder 5"/>
          <p:cNvSpPr>
            <a:spLocks noGrp="1"/>
          </p:cNvSpPr>
          <p:nvPr>
            <p:ph type="sldNum" sz="quarter" idx="11"/>
          </p:nvPr>
        </p:nvSpPr>
        <p:spPr/>
        <p:txBody>
          <a:bodyPr/>
          <a:lstStyle/>
          <a:p>
            <a:fld id="{BDB0B699-31BD-4457-8880-81F9F3A2E4D4}"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8CA027BD-A877-4E82-85CA-92037ACF5202}" type="datetimeFigureOut">
              <a:rPr lang="en-US" smtClean="0"/>
              <a:t>10/26/2015</a:t>
            </a:fld>
            <a:endParaRPr lang="en-US"/>
          </a:p>
        </p:txBody>
      </p:sp>
      <p:sp>
        <p:nvSpPr>
          <p:cNvPr id="16" name="Slide Number Placeholder 15"/>
          <p:cNvSpPr>
            <a:spLocks noGrp="1"/>
          </p:cNvSpPr>
          <p:nvPr>
            <p:ph type="sldNum" sz="quarter" idx="11"/>
          </p:nvPr>
        </p:nvSpPr>
        <p:spPr/>
        <p:txBody>
          <a:bodyPr/>
          <a:lstStyle/>
          <a:p>
            <a:fld id="{BDB0B699-31BD-4457-8880-81F9F3A2E4D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8CA027BD-A877-4E82-85CA-92037ACF5202}" type="datetimeFigureOut">
              <a:rPr lang="en-US" smtClean="0"/>
              <a:t>10/26/2015</a:t>
            </a:fld>
            <a:endParaRPr lang="en-US"/>
          </a:p>
        </p:txBody>
      </p:sp>
      <p:sp>
        <p:nvSpPr>
          <p:cNvPr id="14" name="Slide Number Placeholder 13"/>
          <p:cNvSpPr>
            <a:spLocks noGrp="1"/>
          </p:cNvSpPr>
          <p:nvPr>
            <p:ph type="sldNum" sz="quarter" idx="11"/>
          </p:nvPr>
        </p:nvSpPr>
        <p:spPr/>
        <p:txBody>
          <a:bodyPr/>
          <a:lstStyle/>
          <a:p>
            <a:fld id="{BDB0B699-31BD-4457-8880-81F9F3A2E4D4}"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8CA027BD-A877-4E82-85CA-92037ACF5202}" type="datetimeFigureOut">
              <a:rPr lang="en-US" smtClean="0"/>
              <a:t>10/26/2015</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DB0B699-31BD-4457-8880-81F9F3A2E4D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sQncFcuYWo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VaRdUHrUnB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hlinkClick r:id="rId2"/>
              </a:rPr>
              <a:t>Oil</a:t>
            </a:r>
            <a:r>
              <a:rPr lang="en-US" dirty="0" smtClean="0"/>
              <a:t>!</a:t>
            </a:r>
            <a:endParaRPr lang="en-US" dirty="0"/>
          </a:p>
        </p:txBody>
      </p:sp>
      <p:sp>
        <p:nvSpPr>
          <p:cNvPr id="3" name="Subtitle 2"/>
          <p:cNvSpPr>
            <a:spLocks noGrp="1"/>
          </p:cNvSpPr>
          <p:nvPr>
            <p:ph type="subTitle" idx="1"/>
          </p:nvPr>
        </p:nvSpPr>
        <p:spPr>
          <a:xfrm>
            <a:off x="2133600" y="3276600"/>
            <a:ext cx="6172200" cy="1066799"/>
          </a:xfrm>
        </p:spPr>
        <p:txBody>
          <a:bodyPr>
            <a:noAutofit/>
          </a:bodyPr>
          <a:lstStyle/>
          <a:p>
            <a:r>
              <a:rPr lang="en-US" sz="2800" dirty="0" smtClean="0"/>
              <a:t>What are the issues surrounding environmental cleanup?</a:t>
            </a:r>
            <a:endParaRPr lang="en-US" sz="2800" dirty="0"/>
          </a:p>
        </p:txBody>
      </p:sp>
    </p:spTree>
    <p:extLst>
      <p:ext uri="{BB962C8B-B14F-4D97-AF65-F5344CB8AC3E}">
        <p14:creationId xmlns:p14="http://schemas.microsoft.com/office/powerpoint/2010/main" val="58833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685801"/>
            <a:ext cx="8153400" cy="3657599"/>
          </a:xfrm>
        </p:spPr>
        <p:txBody>
          <a:bodyPr>
            <a:normAutofit/>
          </a:bodyPr>
          <a:lstStyle/>
          <a:p>
            <a:r>
              <a:rPr lang="en-US" sz="2800" dirty="0" smtClean="0"/>
              <a:t>1. Dispersal by natural means (usually when far from coastline).</a:t>
            </a:r>
          </a:p>
          <a:p>
            <a:r>
              <a:rPr lang="en-US" sz="2800" dirty="0" smtClean="0"/>
              <a:t>2. Containment: Booms and Skimmers </a:t>
            </a:r>
          </a:p>
          <a:p>
            <a:r>
              <a:rPr lang="en-US" sz="2800" dirty="0" smtClean="0"/>
              <a:t>3. Dispersants: break up the oil and speed natural biodegradation</a:t>
            </a:r>
          </a:p>
          <a:p>
            <a:r>
              <a:rPr lang="en-US" sz="2800" dirty="0" smtClean="0"/>
              <a:t>4.</a:t>
            </a:r>
            <a:r>
              <a:rPr lang="en-US" sz="2800" dirty="0">
                <a:effectLst/>
              </a:rPr>
              <a:t> Introduce biological agents to the spill to hasten biodegradation. </a:t>
            </a:r>
            <a:endParaRPr lang="en-US" sz="2800" dirty="0"/>
          </a:p>
        </p:txBody>
      </p:sp>
      <p:sp>
        <p:nvSpPr>
          <p:cNvPr id="3" name="Title 2"/>
          <p:cNvSpPr>
            <a:spLocks noGrp="1"/>
          </p:cNvSpPr>
          <p:nvPr>
            <p:ph type="title"/>
          </p:nvPr>
        </p:nvSpPr>
        <p:spPr/>
        <p:txBody>
          <a:bodyPr/>
          <a:lstStyle/>
          <a:p>
            <a:r>
              <a:rPr lang="en-US" dirty="0" smtClean="0"/>
              <a:t>4 main methods of oil-spill clean-up</a:t>
            </a:r>
            <a:endParaRPr lang="en-US" dirty="0"/>
          </a:p>
        </p:txBody>
      </p:sp>
    </p:spTree>
    <p:extLst>
      <p:ext uri="{BB962C8B-B14F-4D97-AF65-F5344CB8AC3E}">
        <p14:creationId xmlns:p14="http://schemas.microsoft.com/office/powerpoint/2010/main" val="1367663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Booms and skimmers</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11445" y="1047750"/>
            <a:ext cx="4532555"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41148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150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Dispersants</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0" y="429552"/>
            <a:ext cx="6632377"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032364"/>
            <a:ext cx="2935178"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9491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1"/>
            <a:ext cx="7772400" cy="3657599"/>
          </a:xfrm>
        </p:spPr>
        <p:txBody>
          <a:bodyPr>
            <a:normAutofit/>
          </a:bodyPr>
          <a:lstStyle/>
          <a:p>
            <a:r>
              <a:rPr lang="en-US" sz="3600" dirty="0" smtClean="0"/>
              <a:t>Create your own oil spill, test different remediation methods and discuss the merits of each method in terms of effectiveness and cost.  </a:t>
            </a:r>
            <a:endParaRPr lang="en-US" sz="3600" dirty="0"/>
          </a:p>
        </p:txBody>
      </p:sp>
      <p:sp>
        <p:nvSpPr>
          <p:cNvPr id="3" name="Title 2"/>
          <p:cNvSpPr>
            <a:spLocks noGrp="1"/>
          </p:cNvSpPr>
          <p:nvPr>
            <p:ph type="title"/>
          </p:nvPr>
        </p:nvSpPr>
        <p:spPr/>
        <p:txBody>
          <a:bodyPr/>
          <a:lstStyle/>
          <a:p>
            <a:r>
              <a:rPr lang="en-US" dirty="0" smtClean="0"/>
              <a:t>Oil Spill Lab</a:t>
            </a:r>
            <a:endParaRPr lang="en-US" dirty="0"/>
          </a:p>
        </p:txBody>
      </p:sp>
    </p:spTree>
    <p:extLst>
      <p:ext uri="{BB962C8B-B14F-4D97-AF65-F5344CB8AC3E}">
        <p14:creationId xmlns:p14="http://schemas.microsoft.com/office/powerpoint/2010/main" val="515639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304801"/>
            <a:ext cx="8077200" cy="4038600"/>
          </a:xfrm>
        </p:spPr>
        <p:txBody>
          <a:bodyPr>
            <a:normAutofit/>
          </a:bodyPr>
          <a:lstStyle/>
          <a:p>
            <a:r>
              <a:rPr lang="en-US" sz="2400" dirty="0" smtClean="0"/>
              <a:t>Identify some causes and effects of oil spills on a water source and the organisms that use that water.</a:t>
            </a:r>
          </a:p>
          <a:p>
            <a:r>
              <a:rPr lang="en-US" sz="2400" dirty="0" smtClean="0"/>
              <a:t>Describe the different methods that environmental engineers use to clean up water pollution.</a:t>
            </a:r>
          </a:p>
          <a:p>
            <a:r>
              <a:rPr lang="en-US" sz="2400" dirty="0" smtClean="0"/>
              <a:t>Use volume to describe the amount of oil and water removed during the model clean up.</a:t>
            </a:r>
          </a:p>
          <a:p>
            <a:r>
              <a:rPr lang="en-US" sz="2400" dirty="0" smtClean="0"/>
              <a:t>Organize oil removal data and analyze using bar graphs</a:t>
            </a:r>
            <a:endParaRPr lang="en-US" sz="2400" dirty="0"/>
          </a:p>
        </p:txBody>
      </p:sp>
      <p:sp>
        <p:nvSpPr>
          <p:cNvPr id="3" name="Title 2"/>
          <p:cNvSpPr>
            <a:spLocks noGrp="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803855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4876800"/>
            <a:ext cx="8915400" cy="914400"/>
          </a:xfrm>
        </p:spPr>
        <p:txBody>
          <a:bodyPr/>
          <a:lstStyle/>
          <a:p>
            <a:r>
              <a:rPr lang="en-US" dirty="0" smtClean="0">
                <a:hlinkClick r:id="rId2"/>
              </a:rPr>
              <a:t>Exxon Valdez </a:t>
            </a:r>
            <a:r>
              <a:rPr lang="en-US" dirty="0" smtClean="0"/>
              <a:t>Oil Spill 1989 </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10269" y="1066800"/>
            <a:ext cx="410915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81715"/>
            <a:ext cx="3776869"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804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Deepwater Horizon 2010</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52048" y="685800"/>
            <a:ext cx="545910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701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Gulf of Mexico</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784860"/>
            <a:ext cx="6096000" cy="3459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822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“BP Oil Spill”</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5745285"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05400" y="2133600"/>
            <a:ext cx="3824463" cy="2395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54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685801"/>
            <a:ext cx="7010400" cy="3962399"/>
          </a:xfrm>
        </p:spPr>
        <p:txBody>
          <a:bodyPr>
            <a:normAutofit fontScale="40000" lnSpcReduction="20000"/>
          </a:bodyPr>
          <a:lstStyle/>
          <a:p>
            <a:r>
              <a:rPr lang="en-US" sz="5500" dirty="0" smtClean="0">
                <a:effectLst/>
              </a:rPr>
              <a:t>Oil Rig Exploded and sank</a:t>
            </a:r>
          </a:p>
          <a:p>
            <a:r>
              <a:rPr lang="en-US" sz="5500" dirty="0" smtClean="0">
                <a:effectLst/>
              </a:rPr>
              <a:t>Oil gusher flowed for 87 days until it was capped</a:t>
            </a:r>
          </a:p>
          <a:p>
            <a:r>
              <a:rPr lang="en-US" sz="5500" dirty="0" smtClean="0">
                <a:effectLst/>
              </a:rPr>
              <a:t>Largest accidental marine oil spill in petroleum industry history</a:t>
            </a:r>
          </a:p>
          <a:p>
            <a:r>
              <a:rPr lang="en-US" sz="5500" dirty="0" smtClean="0">
                <a:effectLst/>
              </a:rPr>
              <a:t>11 rig workers never found</a:t>
            </a:r>
          </a:p>
          <a:p>
            <a:r>
              <a:rPr lang="en-US" sz="5500" dirty="0" smtClean="0">
                <a:effectLst/>
              </a:rPr>
              <a:t>Estimated 210 million gallons </a:t>
            </a:r>
          </a:p>
          <a:p>
            <a:r>
              <a:rPr lang="en-US" sz="5500" dirty="0" smtClean="0">
                <a:effectLst/>
              </a:rPr>
              <a:t>Reports </a:t>
            </a:r>
            <a:r>
              <a:rPr lang="en-US" sz="5500" dirty="0">
                <a:effectLst/>
              </a:rPr>
              <a:t>in early 2012 indicated the well site was still leaking</a:t>
            </a:r>
            <a:r>
              <a:rPr lang="en-US" sz="5500" dirty="0" smtClean="0">
                <a:effectLst/>
              </a:rPr>
              <a:t>.</a:t>
            </a:r>
          </a:p>
          <a:p>
            <a:r>
              <a:rPr lang="en-US" sz="5500" dirty="0">
                <a:effectLst/>
              </a:rPr>
              <a:t>In July 2015, BP agreed to pay $18.7 billion in fines, the largest corporate settlement in U.S. history</a:t>
            </a:r>
          </a:p>
          <a:p>
            <a:pPr marL="18288" indent="0">
              <a:buNone/>
            </a:pPr>
            <a:endParaRPr lang="en-US" sz="2800" dirty="0"/>
          </a:p>
        </p:txBody>
      </p:sp>
      <p:sp>
        <p:nvSpPr>
          <p:cNvPr id="3" name="Title 2"/>
          <p:cNvSpPr>
            <a:spLocks noGrp="1"/>
          </p:cNvSpPr>
          <p:nvPr>
            <p:ph type="title"/>
          </p:nvPr>
        </p:nvSpPr>
        <p:spPr/>
        <p:txBody>
          <a:bodyPr/>
          <a:lstStyle/>
          <a:p>
            <a:r>
              <a:rPr lang="en-US" dirty="0" smtClean="0"/>
              <a:t>Largest oil spill in history</a:t>
            </a:r>
            <a:endParaRPr lang="en-US" dirty="0"/>
          </a:p>
        </p:txBody>
      </p:sp>
    </p:spTree>
    <p:extLst>
      <p:ext uri="{BB962C8B-B14F-4D97-AF65-F5344CB8AC3E}">
        <p14:creationId xmlns:p14="http://schemas.microsoft.com/office/powerpoint/2010/main" val="2285821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14400"/>
            <a:ext cx="7620000" cy="3962400"/>
          </a:xfrm>
        </p:spPr>
        <p:txBody>
          <a:bodyPr>
            <a:noAutofit/>
          </a:bodyPr>
          <a:lstStyle/>
          <a:p>
            <a:pPr marL="18288" indent="0">
              <a:buNone/>
            </a:pPr>
            <a:r>
              <a:rPr lang="en-US" sz="3200" b="1" dirty="0">
                <a:effectLst/>
              </a:rPr>
              <a:t>Environmental engineering</a:t>
            </a:r>
            <a:r>
              <a:rPr lang="en-US" sz="3200" dirty="0">
                <a:effectLst/>
              </a:rPr>
              <a:t> is the integration of </a:t>
            </a:r>
            <a:r>
              <a:rPr lang="en-US" sz="3200" dirty="0" smtClean="0">
                <a:effectLst/>
              </a:rPr>
              <a:t>sciences and engineering</a:t>
            </a:r>
            <a:r>
              <a:rPr lang="en-US" sz="3200" dirty="0">
                <a:effectLst/>
              </a:rPr>
              <a:t> principles to improve the natural environment, to provide healthy water, air, and land for human habitation and for other organisms, and to clean up pollution sites.</a:t>
            </a:r>
          </a:p>
          <a:p>
            <a:pPr marL="18288" indent="0">
              <a:buNone/>
            </a:pPr>
            <a:endParaRPr lang="en-US" sz="3200" dirty="0"/>
          </a:p>
        </p:txBody>
      </p:sp>
      <p:sp>
        <p:nvSpPr>
          <p:cNvPr id="3" name="Title 2"/>
          <p:cNvSpPr>
            <a:spLocks noGrp="1"/>
          </p:cNvSpPr>
          <p:nvPr>
            <p:ph type="title"/>
          </p:nvPr>
        </p:nvSpPr>
        <p:spPr/>
        <p:txBody>
          <a:bodyPr/>
          <a:lstStyle/>
          <a:p>
            <a:r>
              <a:rPr lang="en-US" dirty="0" smtClean="0"/>
              <a:t>Environmental Engineers</a:t>
            </a:r>
            <a:endParaRPr lang="en-US" dirty="0"/>
          </a:p>
        </p:txBody>
      </p:sp>
    </p:spTree>
    <p:extLst>
      <p:ext uri="{BB962C8B-B14F-4D97-AF65-F5344CB8AC3E}">
        <p14:creationId xmlns:p14="http://schemas.microsoft.com/office/powerpoint/2010/main" val="3595757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685801"/>
            <a:ext cx="7543800" cy="3657599"/>
          </a:xfrm>
        </p:spPr>
        <p:txBody>
          <a:bodyPr>
            <a:normAutofit/>
          </a:bodyPr>
          <a:lstStyle/>
          <a:p>
            <a:r>
              <a:rPr lang="en-US" sz="2800" dirty="0">
                <a:effectLst/>
              </a:rPr>
              <a:t>The </a:t>
            </a:r>
            <a:r>
              <a:rPr lang="en-US" sz="2800" dirty="0" smtClean="0">
                <a:effectLst/>
              </a:rPr>
              <a:t>Deepwater Horizon accident cost </a:t>
            </a:r>
            <a:r>
              <a:rPr lang="en-US" sz="2800" dirty="0">
                <a:effectLst/>
              </a:rPr>
              <a:t>BP an estimated </a:t>
            </a:r>
            <a:r>
              <a:rPr lang="en-US" sz="2800" b="1" dirty="0">
                <a:effectLst/>
              </a:rPr>
              <a:t>$32 billion</a:t>
            </a:r>
            <a:r>
              <a:rPr lang="en-US" sz="2800" dirty="0">
                <a:effectLst/>
              </a:rPr>
              <a:t> to date, including </a:t>
            </a:r>
            <a:r>
              <a:rPr lang="en-US" sz="2800" b="1" dirty="0">
                <a:effectLst/>
              </a:rPr>
              <a:t>$14 billion</a:t>
            </a:r>
            <a:r>
              <a:rPr lang="en-US" sz="2800" dirty="0">
                <a:effectLst/>
              </a:rPr>
              <a:t> in cleanup costs. It's also paid out nearly </a:t>
            </a:r>
            <a:r>
              <a:rPr lang="en-US" sz="2800" b="1" dirty="0">
                <a:effectLst/>
              </a:rPr>
              <a:t>$8 billion</a:t>
            </a:r>
            <a:r>
              <a:rPr lang="en-US" sz="2800" dirty="0">
                <a:effectLst/>
              </a:rPr>
              <a:t> in compensation to Gulf Coast residents, pleaded guilty to manslaughter charges and paid a $4 billion fine for the deaths on the rig</a:t>
            </a:r>
            <a:r>
              <a:rPr lang="en-US" sz="2800" dirty="0" smtClean="0">
                <a:effectLst/>
              </a:rPr>
              <a:t>.</a:t>
            </a:r>
          </a:p>
          <a:p>
            <a:pPr marL="18288" indent="0">
              <a:buNone/>
            </a:pPr>
            <a:endParaRPr lang="en-US" sz="2800" dirty="0"/>
          </a:p>
        </p:txBody>
      </p:sp>
      <p:sp>
        <p:nvSpPr>
          <p:cNvPr id="3" name="Title 2"/>
          <p:cNvSpPr>
            <a:spLocks noGrp="1"/>
          </p:cNvSpPr>
          <p:nvPr>
            <p:ph type="title"/>
          </p:nvPr>
        </p:nvSpPr>
        <p:spPr/>
        <p:txBody>
          <a:bodyPr/>
          <a:lstStyle/>
          <a:p>
            <a:r>
              <a:rPr lang="en-US" dirty="0" smtClean="0"/>
              <a:t>Cost of clean-up</a:t>
            </a:r>
            <a:endParaRPr lang="en-US" dirty="0"/>
          </a:p>
        </p:txBody>
      </p:sp>
    </p:spTree>
    <p:extLst>
      <p:ext uri="{BB962C8B-B14F-4D97-AF65-F5344CB8AC3E}">
        <p14:creationId xmlns:p14="http://schemas.microsoft.com/office/powerpoint/2010/main" val="1854382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 How expensive do you think    your ideas would be?</a:t>
            </a:r>
            <a:endParaRPr lang="en-US" sz="3200" dirty="0"/>
          </a:p>
        </p:txBody>
      </p:sp>
      <p:sp>
        <p:nvSpPr>
          <p:cNvPr id="3" name="Title 2"/>
          <p:cNvSpPr>
            <a:spLocks noGrp="1"/>
          </p:cNvSpPr>
          <p:nvPr>
            <p:ph type="title"/>
          </p:nvPr>
        </p:nvSpPr>
        <p:spPr>
          <a:xfrm>
            <a:off x="228600" y="685800"/>
            <a:ext cx="8686800" cy="1066800"/>
          </a:xfrm>
        </p:spPr>
        <p:txBody>
          <a:bodyPr/>
          <a:lstStyle/>
          <a:p>
            <a:r>
              <a:rPr lang="en-US" dirty="0" smtClean="0"/>
              <a:t>Brainstorm clean-up ideas:</a:t>
            </a:r>
            <a:endParaRPr lang="en-US" dirty="0"/>
          </a:p>
        </p:txBody>
      </p:sp>
    </p:spTree>
    <p:extLst>
      <p:ext uri="{BB962C8B-B14F-4D97-AF65-F5344CB8AC3E}">
        <p14:creationId xmlns:p14="http://schemas.microsoft.com/office/powerpoint/2010/main" val="37847251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216</TotalTime>
  <Words>546</Words>
  <Application>Microsoft Office PowerPoint</Application>
  <PresentationFormat>On-screen Show (4:3)</PresentationFormat>
  <Paragraphs>43</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Palatino Linotype</vt:lpstr>
      <vt:lpstr>Wingdings</vt:lpstr>
      <vt:lpstr>Elemental</vt:lpstr>
      <vt:lpstr>Oil!</vt:lpstr>
      <vt:lpstr>Exxon Valdez Oil Spill 1989 </vt:lpstr>
      <vt:lpstr>Deepwater Horizon 2010</vt:lpstr>
      <vt:lpstr>Gulf of Mexico</vt:lpstr>
      <vt:lpstr>“BP Oil Spill”</vt:lpstr>
      <vt:lpstr>Largest oil spill in history</vt:lpstr>
      <vt:lpstr>Environmental Engineers</vt:lpstr>
      <vt:lpstr>Cost of clean-up</vt:lpstr>
      <vt:lpstr>Brainstorm clean-up ideas:</vt:lpstr>
      <vt:lpstr>4 main methods of oil-spill clean-up</vt:lpstr>
      <vt:lpstr>Booms and skimmers</vt:lpstr>
      <vt:lpstr>Dispersants</vt:lpstr>
      <vt:lpstr>Oil Spill Lab</vt:lpstr>
      <vt:lpstr>Learning objectives</vt:lpstr>
    </vt:vector>
  </TitlesOfParts>
  <Company>Palm Springs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Oil Spill!</dc:title>
  <dc:creator>Robles, Sarah (srobles@psusd.us)</dc:creator>
  <cp:lastModifiedBy>MattGeo</cp:lastModifiedBy>
  <cp:revision>10</cp:revision>
  <dcterms:created xsi:type="dcterms:W3CDTF">2015-08-12T15:06:53Z</dcterms:created>
  <dcterms:modified xsi:type="dcterms:W3CDTF">2015-10-27T01:23:43Z</dcterms:modified>
</cp:coreProperties>
</file>