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E4B19-EAEB-4ED3-987B-CAC8CAC3533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D78F90-1A47-43A8-8CDB-605C58179A41}">
      <dgm:prSet phldrT="[Text]"/>
      <dgm:spPr/>
      <dgm:t>
        <a:bodyPr/>
        <a:lstStyle/>
        <a:p>
          <a:r>
            <a:rPr lang="en-US" dirty="0" smtClean="0"/>
            <a:t>How did this model accurately depict the cycling of nitrogen?</a:t>
          </a:r>
          <a:endParaRPr lang="en-US" dirty="0"/>
        </a:p>
      </dgm:t>
    </dgm:pt>
    <dgm:pt modelId="{EEB0444E-C98E-4D4F-909E-8FA0673C9FEA}" type="parTrans" cxnId="{7D679972-B880-468C-94F5-4E1B345D8264}">
      <dgm:prSet/>
      <dgm:spPr/>
      <dgm:t>
        <a:bodyPr/>
        <a:lstStyle/>
        <a:p>
          <a:endParaRPr lang="en-US"/>
        </a:p>
      </dgm:t>
    </dgm:pt>
    <dgm:pt modelId="{8A231E6F-54A1-434D-A860-AEFD59155FAA}" type="sibTrans" cxnId="{7D679972-B880-468C-94F5-4E1B345D8264}">
      <dgm:prSet/>
      <dgm:spPr/>
      <dgm:t>
        <a:bodyPr/>
        <a:lstStyle/>
        <a:p>
          <a:endParaRPr lang="en-US"/>
        </a:p>
      </dgm:t>
    </dgm:pt>
    <dgm:pt modelId="{3106E48A-7812-40A2-8E34-B247F607B9EE}">
      <dgm:prSet phldrT="[Text]" custT="1"/>
      <dgm:spPr/>
      <dgm:t>
        <a:bodyPr/>
        <a:lstStyle/>
        <a:p>
          <a:r>
            <a:rPr lang="en-US" sz="4000" dirty="0" smtClean="0"/>
            <a:t>How was this model inaccurate?</a:t>
          </a:r>
          <a:endParaRPr lang="en-US" sz="4000" dirty="0"/>
        </a:p>
      </dgm:t>
    </dgm:pt>
    <dgm:pt modelId="{5F59D796-1E09-43C5-92BE-D116E84C466A}" type="parTrans" cxnId="{246A2364-5168-4E69-819E-A17157D73511}">
      <dgm:prSet/>
      <dgm:spPr/>
      <dgm:t>
        <a:bodyPr/>
        <a:lstStyle/>
        <a:p>
          <a:endParaRPr lang="en-US"/>
        </a:p>
      </dgm:t>
    </dgm:pt>
    <dgm:pt modelId="{2A883EBB-EA4F-48A4-9F6E-FFDFB05D9B51}" type="sibTrans" cxnId="{246A2364-5168-4E69-819E-A17157D73511}">
      <dgm:prSet/>
      <dgm:spPr/>
      <dgm:t>
        <a:bodyPr/>
        <a:lstStyle/>
        <a:p>
          <a:endParaRPr lang="en-US"/>
        </a:p>
      </dgm:t>
    </dgm:pt>
    <dgm:pt modelId="{0C3BCE8F-57B7-4FFA-AC14-BA848132875F}" type="pres">
      <dgm:prSet presAssocID="{722E4B19-EAEB-4ED3-987B-CAC8CAC3533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880520-5732-439E-8AA4-07C5A82E8830}" type="pres">
      <dgm:prSet presAssocID="{FBD78F90-1A47-43A8-8CDB-605C58179A41}" presName="upArrow" presStyleLbl="node1" presStyleIdx="0" presStyleCnt="2"/>
      <dgm:spPr/>
    </dgm:pt>
    <dgm:pt modelId="{84DCBDA1-EE7D-4BDC-A508-7B1E06D367C6}" type="pres">
      <dgm:prSet presAssocID="{FBD78F90-1A47-43A8-8CDB-605C58179A4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572D9-FEBF-4B9A-998E-FE268B396046}" type="pres">
      <dgm:prSet presAssocID="{3106E48A-7812-40A2-8E34-B247F607B9EE}" presName="downArrow" presStyleLbl="node1" presStyleIdx="1" presStyleCnt="2"/>
      <dgm:spPr/>
    </dgm:pt>
    <dgm:pt modelId="{72182C7E-4ADD-4EEA-877F-74D5BD72B8B9}" type="pres">
      <dgm:prSet presAssocID="{3106E48A-7812-40A2-8E34-B247F607B9E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546E3-17DA-460A-AC94-E712ADC6ABA0}" type="presOf" srcId="{3106E48A-7812-40A2-8E34-B247F607B9EE}" destId="{72182C7E-4ADD-4EEA-877F-74D5BD72B8B9}" srcOrd="0" destOrd="0" presId="urn:microsoft.com/office/officeart/2005/8/layout/arrow4"/>
    <dgm:cxn modelId="{7D679972-B880-468C-94F5-4E1B345D8264}" srcId="{722E4B19-EAEB-4ED3-987B-CAC8CAC3533A}" destId="{FBD78F90-1A47-43A8-8CDB-605C58179A41}" srcOrd="0" destOrd="0" parTransId="{EEB0444E-C98E-4D4F-909E-8FA0673C9FEA}" sibTransId="{8A231E6F-54A1-434D-A860-AEFD59155FAA}"/>
    <dgm:cxn modelId="{409217B7-3E3E-4D93-9E60-B560D024E62E}" type="presOf" srcId="{722E4B19-EAEB-4ED3-987B-CAC8CAC3533A}" destId="{0C3BCE8F-57B7-4FFA-AC14-BA848132875F}" srcOrd="0" destOrd="0" presId="urn:microsoft.com/office/officeart/2005/8/layout/arrow4"/>
    <dgm:cxn modelId="{246A2364-5168-4E69-819E-A17157D73511}" srcId="{722E4B19-EAEB-4ED3-987B-CAC8CAC3533A}" destId="{3106E48A-7812-40A2-8E34-B247F607B9EE}" srcOrd="1" destOrd="0" parTransId="{5F59D796-1E09-43C5-92BE-D116E84C466A}" sibTransId="{2A883EBB-EA4F-48A4-9F6E-FFDFB05D9B51}"/>
    <dgm:cxn modelId="{F148D4A5-EF15-4674-90FA-84D80908684E}" type="presOf" srcId="{FBD78F90-1A47-43A8-8CDB-605C58179A41}" destId="{84DCBDA1-EE7D-4BDC-A508-7B1E06D367C6}" srcOrd="0" destOrd="0" presId="urn:microsoft.com/office/officeart/2005/8/layout/arrow4"/>
    <dgm:cxn modelId="{E0237ECE-29F8-4B66-B64B-93C5B9963E37}" type="presParOf" srcId="{0C3BCE8F-57B7-4FFA-AC14-BA848132875F}" destId="{F2880520-5732-439E-8AA4-07C5A82E8830}" srcOrd="0" destOrd="0" presId="urn:microsoft.com/office/officeart/2005/8/layout/arrow4"/>
    <dgm:cxn modelId="{FA4ECD43-B2D6-4A01-9116-A158B6408723}" type="presParOf" srcId="{0C3BCE8F-57B7-4FFA-AC14-BA848132875F}" destId="{84DCBDA1-EE7D-4BDC-A508-7B1E06D367C6}" srcOrd="1" destOrd="0" presId="urn:microsoft.com/office/officeart/2005/8/layout/arrow4"/>
    <dgm:cxn modelId="{74057743-16D6-4A7E-8B3E-3E4F996E4A4A}" type="presParOf" srcId="{0C3BCE8F-57B7-4FFA-AC14-BA848132875F}" destId="{F31572D9-FEBF-4B9A-998E-FE268B396046}" srcOrd="2" destOrd="0" presId="urn:microsoft.com/office/officeart/2005/8/layout/arrow4"/>
    <dgm:cxn modelId="{080BEA2D-5EB6-44B9-8794-C338F411347B}" type="presParOf" srcId="{0C3BCE8F-57B7-4FFA-AC14-BA848132875F}" destId="{72182C7E-4ADD-4EEA-877F-74D5BD72B8B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80520-5732-439E-8AA4-07C5A82E8830}">
      <dsp:nvSpPr>
        <dsp:cNvPr id="0" name=""/>
        <dsp:cNvSpPr/>
      </dsp:nvSpPr>
      <dsp:spPr>
        <a:xfrm>
          <a:off x="4526" y="0"/>
          <a:ext cx="2715768" cy="219456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CBDA1-EE7D-4BDC-A508-7B1E06D367C6}">
      <dsp:nvSpPr>
        <dsp:cNvPr id="0" name=""/>
        <dsp:cNvSpPr/>
      </dsp:nvSpPr>
      <dsp:spPr>
        <a:xfrm>
          <a:off x="2801767" y="0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How did this model accurately depict the cycling of nitrogen?</a:t>
          </a:r>
          <a:endParaRPr lang="en-US" sz="3600" kern="1200" dirty="0"/>
        </a:p>
      </dsp:txBody>
      <dsp:txXfrm>
        <a:off x="2801767" y="0"/>
        <a:ext cx="4608576" cy="2194560"/>
      </dsp:txXfrm>
    </dsp:sp>
    <dsp:sp modelId="{F31572D9-FEBF-4B9A-998E-FE268B396046}">
      <dsp:nvSpPr>
        <dsp:cNvPr id="0" name=""/>
        <dsp:cNvSpPr/>
      </dsp:nvSpPr>
      <dsp:spPr>
        <a:xfrm>
          <a:off x="819256" y="2377439"/>
          <a:ext cx="2715768" cy="219456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82C7E-4ADD-4EEA-877F-74D5BD72B8B9}">
      <dsp:nvSpPr>
        <dsp:cNvPr id="0" name=""/>
        <dsp:cNvSpPr/>
      </dsp:nvSpPr>
      <dsp:spPr>
        <a:xfrm>
          <a:off x="3616497" y="2377439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 was this model inaccurate?</a:t>
          </a:r>
          <a:endParaRPr lang="en-US" sz="4000" kern="1200" dirty="0"/>
        </a:p>
      </dsp:txBody>
      <dsp:txXfrm>
        <a:off x="3616497" y="2377439"/>
        <a:ext cx="4608576" cy="219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2FA389-9414-448C-95E3-C290DBE9EBBE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vYWUECNViAqDyM&amp;tbnid=-F7ao0BzWe46YM:&amp;ved=0CAUQjRw&amp;url=http://cruiserlinks.com/motorcycle-articles/using-nitrogen-in-motorcycle-tires/&amp;ei=2WFjUpe2A4vhigKwooGACQ&amp;psig=AFQjCNFhzCqAXVZ8q_yKwesTAYtuuApa0A&amp;ust=13823312037449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you know about nitrogen? (think about the article you read </a:t>
            </a:r>
            <a:r>
              <a:rPr lang="en-US" sz="3600" dirty="0" smtClean="0"/>
              <a:t>on Tuesday)</a:t>
            </a:r>
            <a:endParaRPr lang="en-US" sz="3600" dirty="0" smtClean="0"/>
          </a:p>
          <a:p>
            <a:r>
              <a:rPr lang="en-US" sz="3600" dirty="0" smtClean="0"/>
              <a:t>Essential Questions (Leave space):</a:t>
            </a:r>
          </a:p>
          <a:p>
            <a:pPr lvl="1"/>
            <a:r>
              <a:rPr lang="en-US" sz="3600" dirty="0" smtClean="0"/>
              <a:t>1. How does nitrogen flow through an ecosystem?</a:t>
            </a:r>
          </a:p>
          <a:p>
            <a:pPr lvl="1"/>
            <a:r>
              <a:rPr lang="en-US" sz="3600" dirty="0" smtClean="0"/>
              <a:t>2. How is nitrogen relevant to living organisms?</a:t>
            </a:r>
          </a:p>
          <a:p>
            <a:pPr lvl="1"/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5532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NITROGEN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Pretend that you are a nitrogen molecule.  Roll the die at your table and follow the instructions to continue traveling through the nitrogen cycle.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Document your travels and collect your passport stamps.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Model the nitrogen cycle: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</a:t>
            </a:r>
            <a:r>
              <a:rPr lang="en-US" sz="4000" dirty="0" smtClean="0"/>
              <a:t>a partner.</a:t>
            </a:r>
            <a:endParaRPr lang="en-US" sz="4000" dirty="0" smtClean="0"/>
          </a:p>
          <a:p>
            <a:r>
              <a:rPr lang="en-US" sz="4000" dirty="0" smtClean="0"/>
              <a:t>Compare the nitrogen pathways that each of you followed.  How are they similar? How are they different?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Compare and contrast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Evaluate the activity: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Look at your nitrogen passport paper.  Label parts of your travel involving </a:t>
            </a:r>
            <a:r>
              <a:rPr lang="en-US" sz="3200" dirty="0" err="1" smtClean="0"/>
              <a:t>abiotic</a:t>
            </a:r>
            <a:r>
              <a:rPr lang="en-US" sz="3200" dirty="0" smtClean="0"/>
              <a:t> factors and those involving biotic factors.</a:t>
            </a:r>
          </a:p>
          <a:p>
            <a:r>
              <a:rPr lang="en-US" sz="3200" dirty="0" smtClean="0"/>
              <a:t>What conclusions can you draw about nitrogen in the environment based on the reading you did yesterday and the activity today?</a:t>
            </a:r>
          </a:p>
          <a:p>
            <a:pPr lvl="2"/>
            <a:r>
              <a:rPr lang="en-US" sz="3200" dirty="0" smtClean="0"/>
              <a:t>(For example: Nitrogen is important in the environment as evidenced </a:t>
            </a:r>
            <a:r>
              <a:rPr lang="en-US" sz="3200" smtClean="0"/>
              <a:t>by ____________________________)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Draw Conclusions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Autofit/>
          </a:bodyPr>
          <a:lstStyle/>
          <a:p>
            <a:pPr lvl="1"/>
            <a:r>
              <a:rPr lang="en-US" sz="4800" dirty="0" smtClean="0"/>
              <a:t>1. How does nitrogen flow through an ecosystem?</a:t>
            </a:r>
          </a:p>
          <a:p>
            <a:pPr marL="365760" lvl="1" indent="0">
              <a:buNone/>
            </a:pPr>
            <a:endParaRPr lang="en-US" sz="4800" dirty="0" smtClean="0"/>
          </a:p>
          <a:p>
            <a:pPr lvl="1"/>
            <a:r>
              <a:rPr lang="en-US" sz="4800" dirty="0" smtClean="0"/>
              <a:t>2. How is nitrogen relevant to living organisms?</a:t>
            </a:r>
          </a:p>
          <a:p>
            <a:pPr lvl="1"/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5532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Essential Questions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2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one new fact that you learned about nitrogen today?  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Ticket out the door:</a:t>
            </a:r>
            <a:endParaRPr lang="en-US" sz="6600" b="1" dirty="0"/>
          </a:p>
        </p:txBody>
      </p:sp>
      <p:pic>
        <p:nvPicPr>
          <p:cNvPr id="1026" name="Picture 2" descr="http://www.cruiserlinks.com/wp-content/uploads/Nitroge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7338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1176</TotalTime>
  <Words>231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NITROGEN</vt:lpstr>
      <vt:lpstr>Model the nitrogen cycle:</vt:lpstr>
      <vt:lpstr>Compare and contrast:</vt:lpstr>
      <vt:lpstr>Evaluate the activity:</vt:lpstr>
      <vt:lpstr>Draw Conclusions</vt:lpstr>
      <vt:lpstr>Essential Questions</vt:lpstr>
      <vt:lpstr>Ticket out the door: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</dc:title>
  <dc:creator>Owner</dc:creator>
  <cp:lastModifiedBy>Robles, Sarah (srobles@psusd.us)</cp:lastModifiedBy>
  <cp:revision>24</cp:revision>
  <dcterms:created xsi:type="dcterms:W3CDTF">2013-10-20T04:07:24Z</dcterms:created>
  <dcterms:modified xsi:type="dcterms:W3CDTF">2016-10-20T17:11:41Z</dcterms:modified>
</cp:coreProperties>
</file>