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9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A675A-D9EC-4793-9494-71FDD4386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0A1A3-A8C0-473B-9A6D-E0FF2AC95799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82D16-9DDF-4EBC-A405-02289F2E8C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4PPZCLnV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44880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The Nervous System: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EQ: </a:t>
            </a:r>
            <a:r>
              <a:rPr lang="en-US" sz="3100" dirty="0" smtClean="0"/>
              <a:t>What is the structure and function of the nervous system? </a:t>
            </a:r>
            <a:endParaRPr lang="en-US" sz="3100" dirty="0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152400" y="1417638"/>
            <a:ext cx="8991600" cy="5440362"/>
            <a:chOff x="1735" y="6847"/>
            <a:chExt cx="11158" cy="5038"/>
          </a:xfrm>
        </p:grpSpPr>
        <p:cxnSp>
          <p:nvCxnSpPr>
            <p:cNvPr id="1028" name="_s1028"/>
            <p:cNvCxnSpPr>
              <a:cxnSpLocks noChangeShapeType="1"/>
              <a:stCxn id="11" idx="1"/>
              <a:endCxn id="9" idx="2"/>
            </p:cNvCxnSpPr>
            <p:nvPr/>
          </p:nvCxnSpPr>
          <p:spPr bwMode="auto">
            <a:xfrm rot="10800000">
              <a:off x="10375" y="9727"/>
              <a:ext cx="357" cy="179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0" idx="1"/>
              <a:endCxn id="9" idx="2"/>
            </p:cNvCxnSpPr>
            <p:nvPr/>
          </p:nvCxnSpPr>
          <p:spPr bwMode="auto">
            <a:xfrm rot="10800000">
              <a:off x="10375" y="9727"/>
              <a:ext cx="357" cy="72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>
              <a:off x="9566" y="8198"/>
              <a:ext cx="359" cy="1259"/>
            </a:xfrm>
            <a:prstGeom prst="bentConnector3">
              <a:avLst>
                <a:gd name="adj1" fmla="val 32875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8306" y="8198"/>
              <a:ext cx="359" cy="1260"/>
            </a:xfrm>
            <a:prstGeom prst="bentConnector3">
              <a:avLst>
                <a:gd name="adj1" fmla="val 32875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4526" y="8197"/>
              <a:ext cx="359" cy="1261"/>
            </a:xfrm>
            <a:prstGeom prst="bentConnector3">
              <a:avLst>
                <a:gd name="adj1" fmla="val 32875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3266" y="8198"/>
              <a:ext cx="359" cy="1259"/>
            </a:xfrm>
            <a:prstGeom prst="bentConnector3">
              <a:avLst>
                <a:gd name="adj1" fmla="val 32875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7675" y="6487"/>
              <a:ext cx="361" cy="2521"/>
            </a:xfrm>
            <a:prstGeom prst="bentConnector3">
              <a:avLst>
                <a:gd name="adj1" fmla="val 32727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5154" y="6488"/>
              <a:ext cx="361" cy="2520"/>
            </a:xfrm>
            <a:prstGeom prst="bentConnector3">
              <a:avLst>
                <a:gd name="adj1" fmla="val 32727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6"/>
            <p:cNvSpPr>
              <a:spLocks noChangeArrowheads="1"/>
            </p:cNvSpPr>
            <p:nvPr/>
          </p:nvSpPr>
          <p:spPr bwMode="auto">
            <a:xfrm>
              <a:off x="5514" y="6847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Nervous System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_s1037"/>
            <p:cNvSpPr>
              <a:spLocks noChangeArrowheads="1"/>
            </p:cNvSpPr>
            <p:nvPr/>
          </p:nvSpPr>
          <p:spPr bwMode="auto">
            <a:xfrm>
              <a:off x="2995" y="7927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Central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Nervous System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_s1038"/>
            <p:cNvSpPr>
              <a:spLocks noChangeArrowheads="1"/>
            </p:cNvSpPr>
            <p:nvPr/>
          </p:nvSpPr>
          <p:spPr bwMode="auto">
            <a:xfrm>
              <a:off x="8034" y="7927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Peripheral Nervous System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_s1039"/>
            <p:cNvSpPr>
              <a:spLocks noChangeArrowheads="1"/>
            </p:cNvSpPr>
            <p:nvPr/>
          </p:nvSpPr>
          <p:spPr bwMode="auto">
            <a:xfrm>
              <a:off x="1735" y="9007"/>
              <a:ext cx="2160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Brain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_s1040"/>
            <p:cNvSpPr>
              <a:spLocks noChangeArrowheads="1"/>
            </p:cNvSpPr>
            <p:nvPr/>
          </p:nvSpPr>
          <p:spPr bwMode="auto">
            <a:xfrm>
              <a:off x="4255" y="9007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Spinal Cord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_s1041"/>
            <p:cNvSpPr>
              <a:spLocks noChangeArrowheads="1"/>
            </p:cNvSpPr>
            <p:nvPr/>
          </p:nvSpPr>
          <p:spPr bwMode="auto">
            <a:xfrm>
              <a:off x="6775" y="9007"/>
              <a:ext cx="2159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Sensory Nerves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_s1042"/>
            <p:cNvSpPr>
              <a:spLocks noChangeArrowheads="1"/>
            </p:cNvSpPr>
            <p:nvPr/>
          </p:nvSpPr>
          <p:spPr bwMode="auto">
            <a:xfrm>
              <a:off x="9294" y="9007"/>
              <a:ext cx="2159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Motor Nerves</a:t>
              </a:r>
              <a:endPara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_s1043"/>
            <p:cNvSpPr>
              <a:spLocks noChangeArrowheads="1"/>
            </p:cNvSpPr>
            <p:nvPr/>
          </p:nvSpPr>
          <p:spPr bwMode="auto">
            <a:xfrm>
              <a:off x="10733" y="10087"/>
              <a:ext cx="2160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Autonomic Nervous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System</a:t>
              </a:r>
            </a:p>
          </p:txBody>
        </p:sp>
        <p:sp>
          <p:nvSpPr>
            <p:cNvPr id="11" name="_s1044"/>
            <p:cNvSpPr>
              <a:spLocks noChangeArrowheads="1"/>
            </p:cNvSpPr>
            <p:nvPr/>
          </p:nvSpPr>
          <p:spPr bwMode="auto">
            <a:xfrm>
              <a:off x="10733" y="11166"/>
              <a:ext cx="2160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Somatic Nervous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System</a:t>
              </a:r>
              <a:endPara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multiple_sclerosis_whites_vitamin_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89000"/>
            <a:ext cx="5105400" cy="50053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Problems with the Nervous System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b="1" u="sng"/>
              <a:t>Meningitis</a:t>
            </a:r>
            <a:r>
              <a:rPr lang="en-US" sz="2800"/>
              <a:t>- inflammation of the membrane surrounding the brain and spinal cord</a:t>
            </a:r>
          </a:p>
          <a:p>
            <a:pPr lvl="1"/>
            <a:r>
              <a:rPr lang="en-US" sz="2400" u="sng"/>
              <a:t>Causes:</a:t>
            </a:r>
            <a:r>
              <a:rPr lang="en-US" sz="2400"/>
              <a:t> bacterial or viral infection that gets into the brain</a:t>
            </a:r>
          </a:p>
          <a:p>
            <a:pPr lvl="1"/>
            <a:r>
              <a:rPr lang="en-US" sz="2400" u="sng"/>
              <a:t>Symptoms/Effects:</a:t>
            </a:r>
            <a:r>
              <a:rPr lang="en-US" sz="2400"/>
              <a:t> high fever, severe headache, nausea, sudden changes in behavior/ can result in deafness, paralysis, mental retardation</a:t>
            </a:r>
          </a:p>
          <a:p>
            <a:pPr lvl="1"/>
            <a:r>
              <a:rPr lang="en-US" sz="2400" u="sng"/>
              <a:t>Treatment:</a:t>
            </a:r>
            <a:r>
              <a:rPr lang="en-US" sz="2400"/>
              <a:t> depends on type- antiviral meds, antibiotics, other meds to treat symptoms, hospitalization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3" name="Picture 5" descr="Image 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5486400" cy="5486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2362201"/>
            <a:ext cx="4281714" cy="4495800"/>
          </a:xfrm>
          <a:prstGeom prst="rect">
            <a:avLst/>
          </a:prstGeom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1139825"/>
          </a:xfrm>
        </p:spPr>
        <p:txBody>
          <a:bodyPr/>
          <a:lstStyle/>
          <a:p>
            <a:r>
              <a:rPr lang="en-US" sz="4000" b="1"/>
              <a:t>Peripheral Nervous System (PNS):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 goal of the PNS is to connect the CNS to the limbs and organs.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534400" cy="941387"/>
          </a:xfrm>
        </p:spPr>
        <p:txBody>
          <a:bodyPr/>
          <a:lstStyle/>
          <a:p>
            <a:r>
              <a:rPr lang="en-US" sz="4000" b="1"/>
              <a:t>Peripheral Nervous System (PNS):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b="1" u="sng" dirty="0" smtClean="0"/>
              <a:t>Sensory </a:t>
            </a:r>
            <a:r>
              <a:rPr lang="en-US" b="1" u="sng" dirty="0"/>
              <a:t>Nerves</a:t>
            </a:r>
            <a:r>
              <a:rPr lang="en-US" b="1" dirty="0"/>
              <a:t> </a:t>
            </a:r>
            <a:r>
              <a:rPr lang="en-US" dirty="0"/>
              <a:t>= carry commands from sensory organs (such as skin) to the CNS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dirty="0"/>
          </a:p>
          <a:p>
            <a:pPr>
              <a:buFont typeface="Wingdings" pitchFamily="2" charset="2"/>
              <a:buNone/>
            </a:pPr>
            <a:endParaRPr lang="en-US" b="1" dirty="0"/>
          </a:p>
        </p:txBody>
      </p:sp>
      <p:pic>
        <p:nvPicPr>
          <p:cNvPr id="79876" name="Picture 4" descr="neu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39" y="2057400"/>
            <a:ext cx="9198186" cy="426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1139825"/>
          </a:xfrm>
        </p:spPr>
        <p:txBody>
          <a:bodyPr/>
          <a:lstStyle/>
          <a:p>
            <a:r>
              <a:rPr lang="en-US" sz="4000" b="1" dirty="0">
                <a:hlinkClick r:id="rId2"/>
              </a:rPr>
              <a:t>Peripheral Nervous System (PNS):</a:t>
            </a:r>
            <a:endParaRPr lang="en-US" sz="4000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effectLst/>
              </a:rPr>
              <a:t>Stimulus → Sensory Nerve → CNS → Motor Nerves 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b="1" dirty="0">
                <a:solidFill>
                  <a:srgbClr val="000000"/>
                </a:solidFill>
                <a:effectLst/>
                <a:cs typeface="Times New Roman" pitchFamily="18" charset="0"/>
              </a:rPr>
              <a:t>Response</a:t>
            </a: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rgbClr val="000000"/>
              </a:solidFill>
              <a:effectLst/>
            </a:endParaRPr>
          </a:p>
          <a:p>
            <a:r>
              <a:rPr lang="en-US" sz="2800" b="1" u="sng" dirty="0"/>
              <a:t>Motor Nerves</a:t>
            </a:r>
            <a:r>
              <a:rPr lang="en-US" sz="2800" b="1" dirty="0"/>
              <a:t> </a:t>
            </a:r>
            <a:r>
              <a:rPr lang="en-US" sz="2800" dirty="0"/>
              <a:t>= carry commands from CNS to muscles, other organs (such as glands)</a:t>
            </a:r>
          </a:p>
          <a:p>
            <a:pPr lvl="1"/>
            <a:r>
              <a:rPr lang="en-US" sz="2400" b="1" u="sng" dirty="0"/>
              <a:t>Autonomic Nervous System</a:t>
            </a:r>
            <a:r>
              <a:rPr lang="en-US" sz="2400" u="sng" dirty="0"/>
              <a:t>-</a:t>
            </a:r>
            <a:r>
              <a:rPr lang="en-US" sz="2400" dirty="0"/>
              <a:t> Not in our conscious control (Digestion, breathing)</a:t>
            </a:r>
          </a:p>
          <a:p>
            <a:pPr lvl="1"/>
            <a:r>
              <a:rPr lang="en-US" sz="2400" b="1" u="sng" dirty="0"/>
              <a:t>Somatic Nervous System</a:t>
            </a:r>
            <a:r>
              <a:rPr lang="en-US" sz="2400" dirty="0"/>
              <a:t> – In our conscious control (Walking)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LastSc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819400" y="2286000"/>
            <a:ext cx="6096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57200" y="2209800"/>
            <a:ext cx="990600" cy="533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4038600" y="3886200"/>
            <a:ext cx="9144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2514600" y="762000"/>
            <a:ext cx="914400" cy="4572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3962400" y="2286000"/>
            <a:ext cx="914400" cy="3810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6553200" y="5486400"/>
            <a:ext cx="1828800" cy="533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686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Central Nervous System (CNS)</a:t>
            </a:r>
            <a:endParaRPr lang="en-US" sz="2800" b="1" dirty="0"/>
          </a:p>
          <a:p>
            <a:pPr algn="ctr"/>
            <a:endParaRPr lang="en-US" sz="28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/>
              <a:t>Interprets information from your senses (peripheral nervous system).</a:t>
            </a:r>
            <a:endParaRPr lang="en-US" sz="2800" b="1" dirty="0"/>
          </a:p>
          <a:p>
            <a:pPr algn="ctr"/>
            <a:endParaRPr lang="en-US" sz="28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194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Problems with the Nervous System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Alzheimer’s</a:t>
            </a:r>
            <a:r>
              <a:rPr lang="en-US"/>
              <a:t>-Deterioration of memory, personality, ability to function</a:t>
            </a:r>
          </a:p>
          <a:p>
            <a:pPr lvl="1"/>
            <a:r>
              <a:rPr lang="en-US" u="sng"/>
              <a:t>Causes:</a:t>
            </a:r>
            <a:r>
              <a:rPr lang="en-US"/>
              <a:t> Genetic Mutations, Abnormal clumps and tangled bundles of fibers in brain</a:t>
            </a:r>
          </a:p>
          <a:p>
            <a:pPr lvl="1"/>
            <a:r>
              <a:rPr lang="en-US" u="sng"/>
              <a:t>Symptoms/Effects:</a:t>
            </a:r>
            <a:r>
              <a:rPr lang="en-US"/>
              <a:t> Forgetfulness, loss of concentration, poor judgment, confusion</a:t>
            </a:r>
          </a:p>
          <a:p>
            <a:pPr lvl="1"/>
            <a:r>
              <a:rPr lang="en-US" u="sng"/>
              <a:t>Treatment:</a:t>
            </a:r>
            <a:r>
              <a:rPr lang="en-US"/>
              <a:t> No cure or way to slow down.  Can take some meds if caught early enough to help with cognition.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alzheim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09663"/>
            <a:ext cx="7467600" cy="4735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Problems with the Nervous System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Multiple Sclerosis</a:t>
            </a:r>
            <a:r>
              <a:rPr lang="en-US"/>
              <a:t>- nerve signals are slowed down or blocked</a:t>
            </a:r>
          </a:p>
          <a:p>
            <a:pPr lvl="1">
              <a:lnSpc>
                <a:spcPct val="90000"/>
              </a:lnSpc>
            </a:pPr>
            <a:r>
              <a:rPr lang="en-US" u="sng"/>
              <a:t>Causes:</a:t>
            </a:r>
            <a:r>
              <a:rPr lang="en-US"/>
              <a:t> destruction of myelin sheath</a:t>
            </a:r>
          </a:p>
          <a:p>
            <a:pPr lvl="1">
              <a:lnSpc>
                <a:spcPct val="90000"/>
              </a:lnSpc>
            </a:pPr>
            <a:r>
              <a:rPr lang="en-US" u="sng"/>
              <a:t>Symptoms/Effects:</a:t>
            </a:r>
            <a:r>
              <a:rPr lang="en-US"/>
              <a:t> depends on which nerves are affected- weakness on one side of the body, slurred speech, blurred vision, confusion</a:t>
            </a:r>
          </a:p>
          <a:p>
            <a:pPr lvl="1">
              <a:lnSpc>
                <a:spcPct val="90000"/>
              </a:lnSpc>
            </a:pPr>
            <a:r>
              <a:rPr lang="en-US" u="sng"/>
              <a:t>Treatment:</a:t>
            </a:r>
            <a:r>
              <a:rPr lang="en-US"/>
              <a:t> sometimes the symptoms disappear, usually come back; use meds and therapy to ease symptoms</a:t>
            </a:r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335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Nervous System:  EQ: What is the structure and function of the nervous system? </vt:lpstr>
      <vt:lpstr>Peripheral Nervous System (PNS):</vt:lpstr>
      <vt:lpstr>Peripheral Nervous System (PNS):</vt:lpstr>
      <vt:lpstr>Peripheral Nervous System (PNS):</vt:lpstr>
      <vt:lpstr>PowerPoint Presentation</vt:lpstr>
      <vt:lpstr>PowerPoint Presentation</vt:lpstr>
      <vt:lpstr>Problems with the Nervous System</vt:lpstr>
      <vt:lpstr>PowerPoint Presentation</vt:lpstr>
      <vt:lpstr>Problems with the Nervous System</vt:lpstr>
      <vt:lpstr>PowerPoint Presentation</vt:lpstr>
      <vt:lpstr>Problems with the Nervous System</vt:lpstr>
      <vt:lpstr>PowerPoint Presentation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Nervous System:  Two Main Parts</dc:title>
  <dc:creator>Marcia Biata</dc:creator>
  <cp:lastModifiedBy>Robles, Sarah (srobles@psusd.us)</cp:lastModifiedBy>
  <cp:revision>8</cp:revision>
  <dcterms:created xsi:type="dcterms:W3CDTF">2011-03-03T16:02:56Z</dcterms:created>
  <dcterms:modified xsi:type="dcterms:W3CDTF">2015-09-08T16:00:34Z</dcterms:modified>
</cp:coreProperties>
</file>