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FF424-A98F-42DC-83B2-1A3FC67A669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B6ED-6F3E-4567-B315-DD83BF03F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61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D06F5-2F10-446C-96DC-041EC14F9CC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7A457-F7C7-41AE-B4DC-4F276DB0A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9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Deletion:</a:t>
            </a:r>
            <a:r>
              <a:rPr lang="en-US" baseline="0" dirty="0" smtClean="0"/>
              <a:t> Like a delete key on a computer</a:t>
            </a:r>
          </a:p>
          <a:p>
            <a:r>
              <a:rPr lang="en-US" baseline="0" dirty="0" smtClean="0"/>
              <a:t>Like a bad connection on a cell phone</a:t>
            </a:r>
          </a:p>
          <a:p>
            <a:r>
              <a:rPr lang="en-US" baseline="0" dirty="0" smtClean="0"/>
              <a:t>*Most deletions are lethal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457-F7C7-41AE-B4DC-4F276DB0A7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1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Deletion:</a:t>
            </a:r>
            <a:r>
              <a:rPr lang="en-US" baseline="0" dirty="0" smtClean="0"/>
              <a:t> Like a delete key on a computer</a:t>
            </a:r>
          </a:p>
          <a:p>
            <a:r>
              <a:rPr lang="en-US" baseline="0" dirty="0" smtClean="0"/>
              <a:t>Like a bad connection on a cell phone</a:t>
            </a:r>
          </a:p>
          <a:p>
            <a:r>
              <a:rPr lang="en-US" baseline="0" dirty="0" smtClean="0"/>
              <a:t>*Most deletions are lethal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7A457-F7C7-41AE-B4DC-4F276DB0A7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D19DE7-B5CD-4BE4-84FB-6395DFAFEA1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5AFAB3-8A82-441A-B0DE-361D0093B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_b80fHmuW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house-flies.net/fruit_fly.jpg&amp;imgrefurl=http://house-flies.net/fruit_fly.htm&amp;usg=__oYtL8TvCwjcwoB4uqX7GwqWE9iE=&amp;h=362&amp;w=500&amp;sz=102&amp;hl=en&amp;start=2&amp;zoom=1&amp;tbnid=djqextu61Zzn2M:&amp;tbnh=94&amp;tbnw=130&amp;ei=LF80T_rkE4KMigLL_cC5Cg&amp;prev=/search?q=fruit+fly&amp;um=1&amp;hl=en&amp;safe=strict&amp;sa=N&amp;gbv=2&amp;tbm=isch&amp;um=1&amp;itbs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cochise.uia.net/alistar/Evening_prose_sm.jpg&amp;imgrefurl=http://cochise.uia.net/alistar/eveningprimrose.html&amp;usg=__ULI0-xNUjtA1Ud4XSz1rIs7VGpY=&amp;h=339&amp;w=371&amp;sz=24&amp;hl=en&amp;start=6&amp;zoom=1&amp;tbnid=lQb9SvHd7-J3cM:&amp;tbnh=111&amp;tbnw=122&amp;ei=H2E0T4TdAamRiAL-5pm2Cg&amp;prev=/search?q=evening+primrose&amp;um=1&amp;hl=en&amp;safe=strict&amp;sa=N&amp;gbv=2&amp;tbm=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aggie-horticulture.tamu.edu/wildseed/flowers/EveningPrimrose.jpg&amp;imgrefurl=http://aggie-horticulture.tamu.edu/wildseed/eveningprimrose.html&amp;usg=__2ymlnDm-SDZmCGKM0TDg_hNcjqE=&amp;h=799&amp;w=800&amp;sz=463&amp;hl=en&amp;start=2&amp;zoom=1&amp;tbnid=OmuVwJy4bhxcDM:&amp;tbnh=143&amp;tbnw=143&amp;ei=H2E0T4TdAamRiAL-5pm2Cg&amp;prev=/search?q=evening+primrose&amp;um=1&amp;hl=en&amp;safe=strict&amp;sa=N&amp;gbv=2&amp;tbm=isch&amp;um=1&amp;itbs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fstlgoynl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Essential Question:</a:t>
            </a:r>
          </a:p>
          <a:p>
            <a:pPr marL="0" indent="0">
              <a:buNone/>
            </a:pPr>
            <a:r>
              <a:rPr lang="en-US" sz="4400" dirty="0" smtClean="0"/>
              <a:t>	</a:t>
            </a:r>
            <a:r>
              <a:rPr lang="en-US" sz="4400" i="1" dirty="0" smtClean="0"/>
              <a:t>What can happen if there are </a:t>
            </a:r>
          </a:p>
          <a:p>
            <a:pPr marL="0" indent="0">
              <a:buNone/>
            </a:pPr>
            <a:r>
              <a:rPr lang="en-US" sz="4400" i="1" dirty="0"/>
              <a:t>	</a:t>
            </a:r>
            <a:r>
              <a:rPr lang="en-US" sz="4400" i="1" dirty="0" smtClean="0"/>
              <a:t>mistakes in the DNA? </a:t>
            </a:r>
          </a:p>
        </p:txBody>
      </p:sp>
    </p:spTree>
    <p:extLst>
      <p:ext uri="{BB962C8B-B14F-4D97-AF65-F5344CB8AC3E}">
        <p14:creationId xmlns:p14="http://schemas.microsoft.com/office/powerpoint/2010/main" val="3195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3886200" cy="3352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Deletion: </a:t>
            </a:r>
            <a:r>
              <a:rPr lang="en-US" sz="3200" b="0" dirty="0" smtClean="0"/>
              <a:t>A piece of the chromosome breaks off.</a:t>
            </a:r>
          </a:p>
          <a:p>
            <a:pPr algn="l"/>
            <a:endParaRPr lang="en-US" sz="3200" b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Chromosomal Mutations</a:t>
            </a:r>
            <a:br>
              <a:rPr lang="en-US" b="1" dirty="0" smtClean="0"/>
            </a:br>
            <a:r>
              <a:rPr lang="en-US" sz="2400" b="1" dirty="0" smtClean="0"/>
              <a:t>(Changes in the structure of the chromosome)</a:t>
            </a:r>
            <a:endParaRPr lang="en-US" b="1" dirty="0"/>
          </a:p>
        </p:txBody>
      </p:sp>
      <p:pic>
        <p:nvPicPr>
          <p:cNvPr id="13314" name="Picture 2" descr="http://www.sdbonline.org/fly/vdevlhom/notc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819400"/>
            <a:ext cx="29337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piece of the chromosome breaks off and gets stuck in its homologue. 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(example: bar-eyed fly)</a:t>
            </a:r>
          </a:p>
          <a:p>
            <a:pPr>
              <a:buFontTx/>
              <a:buChar char="-"/>
            </a:pPr>
            <a:r>
              <a:rPr lang="en-US" dirty="0" smtClean="0"/>
              <a:t>Duplications of oncogenes </a:t>
            </a:r>
          </a:p>
          <a:p>
            <a:pPr>
              <a:buNone/>
            </a:pPr>
            <a:r>
              <a:rPr lang="en-US" dirty="0" smtClean="0"/>
              <a:t>	are a common cause of </a:t>
            </a:r>
          </a:p>
          <a:p>
            <a:pPr>
              <a:buNone/>
            </a:pPr>
            <a:r>
              <a:rPr lang="en-US" dirty="0" smtClean="0"/>
              <a:t>	many types of cancer  </a:t>
            </a:r>
            <a:r>
              <a:rPr lang="en-US" sz="2400" dirty="0" smtClean="0"/>
              <a:t>(In such cases the genetic duplication occurs in a somatic cell and affects only the genome of the cancer cells themselves, not the entire organism).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 descr="http://www.corbisimages.com/images/Corbis-42-26608753.jpg?size=67&amp;uid=5a1ef4fa-f69a-4016-bd8b-8412ea4de8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133600"/>
            <a:ext cx="2747490" cy="18288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ANd9GcRg-IE_stlBcpfxeAC-gF3T6PzBdmeH12_1zZ0vDT7868kKuc3M_tgahmM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581400"/>
            <a:ext cx="1238250" cy="89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Translocation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Piece of a chromosome breaks and ends up in a different (non-homologous) chromosome.</a:t>
            </a:r>
          </a:p>
          <a:p>
            <a:pPr>
              <a:buFontTx/>
              <a:buChar char="-"/>
            </a:pPr>
            <a:r>
              <a:rPr lang="en-US" dirty="0" smtClean="0"/>
              <a:t>Can affect in several ways</a:t>
            </a:r>
          </a:p>
          <a:p>
            <a:pPr>
              <a:buFontTx/>
              <a:buChar char="-"/>
            </a:pPr>
            <a:r>
              <a:rPr lang="en-US" dirty="0" smtClean="0"/>
              <a:t>Not usually harmful</a:t>
            </a:r>
          </a:p>
          <a:p>
            <a:pPr>
              <a:buFontTx/>
              <a:buChar char="-"/>
            </a:pPr>
            <a:r>
              <a:rPr lang="en-US" dirty="0" smtClean="0"/>
              <a:t>Example: Evening primrose (limited ability to reproduce)</a:t>
            </a:r>
            <a:endParaRPr lang="en-US" dirty="0"/>
          </a:p>
        </p:txBody>
      </p:sp>
      <p:pic>
        <p:nvPicPr>
          <p:cNvPr id="17410" name="Picture 2" descr="http://t1.gstatic.com/images?q=tbn:ANd9GcTA5-jfIUFcUt46EOAwSFIfoAzk84jFrV2nTUZ0_LQLYmTe8Q7d_qhm6r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343400"/>
            <a:ext cx="1162050" cy="105727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QjQyCVVsanrtLKNn6Wk9OZ7Nx6Kl82TBqFGGeVNOdAnjMhdSEUA_suk_sw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724400"/>
            <a:ext cx="1362075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Inversion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 of chromosome breaks off, turns around and gets stuck back in.</a:t>
            </a:r>
          </a:p>
          <a:p>
            <a:pPr>
              <a:buFontTx/>
              <a:buChar char="-"/>
            </a:pPr>
            <a:r>
              <a:rPr lang="en-US" dirty="0" smtClean="0"/>
              <a:t>Not usually harmful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Original	 	The fat cat ate the wee rat.</a:t>
            </a:r>
          </a:p>
          <a:p>
            <a:r>
              <a:rPr lang="en-US" smtClean="0"/>
              <a:t>Inversion</a:t>
            </a:r>
            <a:r>
              <a:rPr lang="en-US" dirty="0" smtClean="0"/>
              <a:t>		The fat </a:t>
            </a:r>
            <a:r>
              <a:rPr lang="en-US" b="1" dirty="0" smtClean="0"/>
              <a:t>tar </a:t>
            </a:r>
            <a:r>
              <a:rPr lang="en-US" b="1" dirty="0" err="1" smtClean="0"/>
              <a:t>eew</a:t>
            </a:r>
            <a:r>
              <a:rPr lang="en-US" b="1" dirty="0" smtClean="0"/>
              <a:t> </a:t>
            </a:r>
            <a:r>
              <a:rPr lang="en-US" b="1" dirty="0" err="1" smtClean="0"/>
              <a:t>eht</a:t>
            </a:r>
            <a:r>
              <a:rPr lang="en-US" b="1" dirty="0" smtClean="0"/>
              <a:t> eta tac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3657600" cy="36576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Frameshift</a:t>
            </a:r>
            <a:r>
              <a:rPr lang="en-US" sz="3200" dirty="0" smtClean="0"/>
              <a:t> mutation:</a:t>
            </a:r>
            <a:r>
              <a:rPr lang="en-US" sz="3200" b="0" dirty="0" smtClean="0"/>
              <a:t> </a:t>
            </a:r>
            <a:r>
              <a:rPr lang="en-US" sz="2800" b="0" dirty="0" smtClean="0"/>
              <a:t>Addition or </a:t>
            </a:r>
            <a:r>
              <a:rPr lang="en-US" sz="2800" b="0" dirty="0" err="1" smtClean="0"/>
              <a:t>subTraction</a:t>
            </a:r>
            <a:r>
              <a:rPr lang="en-US" sz="2800" b="0" dirty="0" smtClean="0"/>
              <a:t> of Nucleotides that changes </a:t>
            </a:r>
            <a:r>
              <a:rPr lang="en-US" sz="2800" b="0" dirty="0" err="1" smtClean="0"/>
              <a:t>codons</a:t>
            </a:r>
            <a:endParaRPr lang="en-US" sz="2800" b="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 Mutations</a:t>
            </a:r>
            <a:br>
              <a:rPr lang="en-US" b="1" dirty="0" smtClean="0"/>
            </a:br>
            <a:r>
              <a:rPr lang="en-US" sz="2400" b="1" dirty="0" smtClean="0"/>
              <a:t>(DNA errors in a single gene)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7338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Pat the bad cat</a:t>
            </a:r>
          </a:p>
          <a:p>
            <a:r>
              <a:rPr lang="en-US" sz="3600" i="1" dirty="0" err="1" smtClean="0"/>
              <a:t>Ptt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heb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adc</a:t>
            </a:r>
            <a:r>
              <a:rPr lang="en-US" sz="3600" i="1" dirty="0" smtClean="0"/>
              <a:t> at</a:t>
            </a:r>
            <a:endParaRPr lang="en-US" sz="3600" i="1" dirty="0"/>
          </a:p>
        </p:txBody>
      </p:sp>
      <p:pic>
        <p:nvPicPr>
          <p:cNvPr id="19458" name="Picture 2" descr="Unfortunately we are unable to provide accessible alternative text for this. If you require assistance to access this image, please contact help@nature.com or the auth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057400"/>
            <a:ext cx="1592155" cy="384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Point Mutation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Affects only one nucleotide. </a:t>
            </a:r>
          </a:p>
          <a:p>
            <a:pPr>
              <a:buFontTx/>
              <a:buChar char="-"/>
            </a:pPr>
            <a:r>
              <a:rPr lang="en-US" dirty="0" smtClean="0"/>
              <a:t>Less chance of harm but can cause sickle-cell anemia and can create a stop </a:t>
            </a:r>
            <a:r>
              <a:rPr lang="en-US" dirty="0" err="1" smtClean="0"/>
              <a:t>codon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Original		   	The fat cat ate the wee rat.</a:t>
            </a:r>
          </a:p>
          <a:p>
            <a:r>
              <a:rPr lang="en-US" dirty="0" smtClean="0"/>
              <a:t>Point Mutation 		The fat </a:t>
            </a:r>
            <a:r>
              <a:rPr lang="en-US" b="1" dirty="0" smtClean="0"/>
              <a:t>h</a:t>
            </a:r>
            <a:r>
              <a:rPr lang="en-US" dirty="0" smtClean="0"/>
              <a:t>at ate the wee rat.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1506" name="Picture 2" descr="http://www.chemistryexplained.com/images/chfa_03_img05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038600"/>
            <a:ext cx="325755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Mutation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Greatpacificmedia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Amoeba Sisters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24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1921</TotalTime>
  <Words>190</Words>
  <Application>Microsoft Office PowerPoint</Application>
  <PresentationFormat>On-screen Show (4:3)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Wingdings</vt:lpstr>
      <vt:lpstr>Wingdings 2</vt:lpstr>
      <vt:lpstr>Civic</vt:lpstr>
      <vt:lpstr>MUTATIONS</vt:lpstr>
      <vt:lpstr>Chromosomal Mutations (Changes in the structure of the chromosome)</vt:lpstr>
      <vt:lpstr>Duplication</vt:lpstr>
      <vt:lpstr>Translocation</vt:lpstr>
      <vt:lpstr>Inversion</vt:lpstr>
      <vt:lpstr>Gene Mutations (DNA errors in a single gene)</vt:lpstr>
      <vt:lpstr>Point Mutation</vt:lpstr>
      <vt:lpstr>Mutation Review</vt:lpstr>
    </vt:vector>
  </TitlesOfParts>
  <Company>Palm Springs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Chromosomal Mutations (Changes in the structure of the chromosome)</dc:title>
  <dc:creator>sarah robles</dc:creator>
  <cp:lastModifiedBy>Robles, Sarah (srobles@psusd.us)</cp:lastModifiedBy>
  <cp:revision>136</cp:revision>
  <dcterms:created xsi:type="dcterms:W3CDTF">2012-02-09T23:20:45Z</dcterms:created>
  <dcterms:modified xsi:type="dcterms:W3CDTF">2019-10-29T16:37:36Z</dcterms:modified>
</cp:coreProperties>
</file>