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68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4" r:id="rId20"/>
    <p:sldId id="281" r:id="rId21"/>
    <p:sldId id="286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216C-DD3F-41EB-A3A1-DA4FD5F4638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773BD-7F33-4DF4-9F02-87F2BDC39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Silver, diamond, uranium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73BD-7F33-4DF4-9F02-87F2BDC396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7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Nickel and Uranium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73BD-7F33-4DF4-9F02-87F2BDC396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5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Deposition from saturated</a:t>
            </a:r>
            <a:r>
              <a:rPr lang="en-US" baseline="0" dirty="0" smtClean="0"/>
              <a:t> solution like gold in stream beds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73BD-7F33-4DF4-9F02-87F2BDC396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4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BC28-CEE6-4D57-9118-DB50CFB52C3C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8873-9C94-4E40-9741-1946DC6B1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BC28-CEE6-4D57-9118-DB50CFB52C3C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8873-9C94-4E40-9741-1946DC6B1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BC28-CEE6-4D57-9118-DB50CFB52C3C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8873-9C94-4E40-9741-1946DC6B1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BC28-CEE6-4D57-9118-DB50CFB52C3C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8873-9C94-4E40-9741-1946DC6B1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BC28-CEE6-4D57-9118-DB50CFB52C3C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8873-9C94-4E40-9741-1946DC6B1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BC28-CEE6-4D57-9118-DB50CFB52C3C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8873-9C94-4E40-9741-1946DC6B1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BC28-CEE6-4D57-9118-DB50CFB52C3C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8873-9C94-4E40-9741-1946DC6B1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BC28-CEE6-4D57-9118-DB50CFB52C3C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8873-9C94-4E40-9741-1946DC6B1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BC28-CEE6-4D57-9118-DB50CFB52C3C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8873-9C94-4E40-9741-1946DC6B1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BC28-CEE6-4D57-9118-DB50CFB52C3C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8873-9C94-4E40-9741-1946DC6B1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BC28-CEE6-4D57-9118-DB50CFB52C3C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8873-9C94-4E40-9741-1946DC6B1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0BC28-CEE6-4D57-9118-DB50CFB52C3C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38873-9C94-4E40-9741-1946DC6B1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youtube.com/watch?v=v6F0TuV3JM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www.67pics.com/view.php?q=Pictures%20Centralia%20Pa&amp;url=http://farm3.static.flickr.com/2036/1505970514_ef2c051168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youtube.com/watch?v=h0n5NPMcd6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youtube.com/watch?v=Avv6tF6biI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76625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981199"/>
          </a:xfrm>
        </p:spPr>
        <p:txBody>
          <a:bodyPr/>
          <a:lstStyle/>
          <a:p>
            <a:r>
              <a:rPr lang="en-US" b="1" dirty="0" smtClean="0">
                <a:latin typeface="Georgia" panose="02040502050405020303" pitchFamily="18" charset="0"/>
              </a:rPr>
              <a:t>Mineral Resources</a:t>
            </a:r>
            <a:br>
              <a:rPr lang="en-US" b="1" dirty="0" smtClean="0">
                <a:latin typeface="Georgia" panose="02040502050405020303" pitchFamily="18" charset="0"/>
              </a:rPr>
            </a:br>
            <a:r>
              <a:rPr lang="en-US" b="1" dirty="0" smtClean="0">
                <a:latin typeface="Georgia" panose="02040502050405020303" pitchFamily="18" charset="0"/>
              </a:rPr>
              <a:t>and mining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886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Dredging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For things on the sea floor, like manganese nodules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32770" name="Picture 2" descr="http://huron.lre.usace.army.mil/OandM/gifs/dredg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19400"/>
            <a:ext cx="2409825" cy="1952625"/>
          </a:xfrm>
          <a:prstGeom prst="rect">
            <a:avLst/>
          </a:prstGeom>
          <a:noFill/>
        </p:spPr>
      </p:pic>
      <p:pic>
        <p:nvPicPr>
          <p:cNvPr id="32772" name="Picture 4" descr="http://erieshipnews.com/images/Erie07/121707/USCG/DSC_7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819400"/>
            <a:ext cx="5320251" cy="353377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138" y="4038600"/>
            <a:ext cx="17335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Open Pit Mining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Not much OVERBURDEN (unwanted surface rock)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23556" name="Picture 4" descr="http://pubs.usgs.gov/fs/2005/3023/images/fs2005-3023_fig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438400"/>
            <a:ext cx="5524500" cy="3686176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Area Strip Mining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Remove overburden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Expose ore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Remove ore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Replace overburden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31746" name="Picture 2" descr="http://t1.gstatic.com/images?q=tbn:7MpBWKOSp0-oTM:http://www.scdhec.gov/environment/lwm/images/surface_mining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0355" y="2438400"/>
            <a:ext cx="4091675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Contour strip mining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Same thing but works along contour lines, minimizing erosion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48112"/>
            <a:ext cx="578293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2762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Subsurface mining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19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Tunnel mining (coal mining)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Room and pillar mining 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Long-wall mining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latin typeface="Georgia" panose="02040502050405020303" pitchFamily="18" charset="0"/>
              </a:rPr>
              <a:t>Reduce disturbance at surface, but more dangerous to miners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48" y="2133600"/>
            <a:ext cx="31432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6511"/>
            <a:ext cx="39719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6" y="5334000"/>
            <a:ext cx="2390775" cy="159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Tunnel Mining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Georgia" panose="02040502050405020303" pitchFamily="18" charset="0"/>
                <a:hlinkClick r:id="rId2"/>
              </a:rPr>
              <a:t>Centralia, Pennsylvania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28674" name="Picture 2" descr="http://farm4.static.flickr.com/3026/2669409171_b1b237bb5e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743200"/>
            <a:ext cx="4762500" cy="3571875"/>
          </a:xfrm>
          <a:prstGeom prst="rect">
            <a:avLst/>
          </a:prstGeom>
          <a:noFill/>
        </p:spPr>
      </p:pic>
      <p:pic>
        <p:nvPicPr>
          <p:cNvPr id="28676" name="Picture 4" descr="http://www.xydexx.com/modernruins/img/centralia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648793"/>
            <a:ext cx="3810000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www.joystiq.com/media/2006/04/centraliapa_realsilenth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4048125" cy="2676525"/>
          </a:xfrm>
          <a:prstGeom prst="rect">
            <a:avLst/>
          </a:prstGeom>
          <a:noFill/>
        </p:spPr>
      </p:pic>
      <p:pic>
        <p:nvPicPr>
          <p:cNvPr id="33796" name="Picture 4" descr="http://qualityjunkyard.com/wp-content/uploads/2009/07/Underground-Fire-in-Centralia-Pennsylvani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828800"/>
            <a:ext cx="4762500" cy="3571875"/>
          </a:xfrm>
          <a:prstGeom prst="rect">
            <a:avLst/>
          </a:prstGeom>
          <a:noFill/>
        </p:spPr>
      </p:pic>
      <p:pic>
        <p:nvPicPr>
          <p:cNvPr id="33798" name="Picture 6" descr="Pictures Centralia P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076575"/>
            <a:ext cx="4762500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Long Wall Mining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Georgia" panose="02040502050405020303" pitchFamily="18" charset="0"/>
              </a:rPr>
              <a:t>Collapses mine as it progresses, on purpose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26626" name="Picture 2" descr="http://www.usmra.com/repository/category/mining/wallpaper/shearer-loader-for-longwall-mining-380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778877" cy="3048000"/>
          </a:xfrm>
          <a:prstGeom prst="rect">
            <a:avLst/>
          </a:prstGeom>
          <a:noFill/>
        </p:spPr>
      </p:pic>
      <p:pic>
        <p:nvPicPr>
          <p:cNvPr id="26628" name="Picture 4" descr="http://coal.infomine.com/commodities/Global/Assets/Images/LongWallMin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3429000"/>
            <a:ext cx="5286375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Mountain top removal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 descr="http://www.treehugger.com/mountaintop-removal-mining-vid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10712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  <a:hlinkClick r:id="rId2"/>
              </a:rPr>
              <a:t>Processing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4830763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Tailings piles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Waste water </a:t>
            </a:r>
            <a:r>
              <a:rPr lang="en-US" dirty="0" smtClean="0">
                <a:latin typeface="Georgia" panose="02040502050405020303" pitchFamily="18" charset="0"/>
              </a:rPr>
              <a:t>ponds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Acid Mine Drainage</a:t>
            </a:r>
            <a:endParaRPr lang="en-US" dirty="0" smtClean="0">
              <a:latin typeface="Georgia" panose="02040502050405020303" pitchFamily="18" charset="0"/>
            </a:endParaRPr>
          </a:p>
        </p:txBody>
      </p:sp>
      <p:pic>
        <p:nvPicPr>
          <p:cNvPr id="41986" name="Picture 2" descr="http://toxics.usgs.gov/photo_gallery/photos/hmcr/SamplingSeepage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1" y="1369242"/>
            <a:ext cx="3763654" cy="5018207"/>
          </a:xfrm>
          <a:prstGeom prst="rect">
            <a:avLst/>
          </a:prstGeom>
          <a:noFill/>
        </p:spPr>
      </p:pic>
      <p:pic>
        <p:nvPicPr>
          <p:cNvPr id="41988" name="Picture 4" descr="http://images.topix.com/gallery/up-3707RGJ03D2CM9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39" y="3124200"/>
            <a:ext cx="4621730" cy="3468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Mineral Resource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Georgia" panose="02040502050405020303" pitchFamily="18" charset="0"/>
              </a:rPr>
              <a:t>A concentration of naturally occurring material in or on the earth’s crust that can be extracted and processed into useful materials </a:t>
            </a:r>
            <a:r>
              <a:rPr lang="en-US" b="1" dirty="0" smtClean="0">
                <a:latin typeface="Georgia" panose="02040502050405020303" pitchFamily="18" charset="0"/>
              </a:rPr>
              <a:t>at an affordable cost.</a:t>
            </a:r>
            <a:endParaRPr lang="en-US" b="1" dirty="0">
              <a:latin typeface="Georgia" panose="02040502050405020303" pitchFamily="18" charset="0"/>
            </a:endParaRPr>
          </a:p>
        </p:txBody>
      </p:sp>
      <p:pic>
        <p:nvPicPr>
          <p:cNvPr id="6146" name="Picture 2" descr="http://www.pasty.com/copperrange/massco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50301"/>
            <a:ext cx="5181600" cy="3468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Humanitarian concerns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  <a:hlinkClick r:id="rId2"/>
              </a:rPr>
              <a:t>Diamonds</a:t>
            </a:r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Amazonian Gold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Amazonian Silver</a:t>
            </a:r>
          </a:p>
          <a:p>
            <a:endParaRPr lang="en-US" dirty="0"/>
          </a:p>
        </p:txBody>
      </p:sp>
      <p:pic>
        <p:nvPicPr>
          <p:cNvPr id="38914" name="Picture 2" descr="http://townipproject.wikispaces.com/file/view/diamondsprice.jpg/34019019/diamondspr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371600"/>
            <a:ext cx="3810000" cy="2857500"/>
          </a:xfrm>
          <a:prstGeom prst="rect">
            <a:avLst/>
          </a:prstGeom>
          <a:noFill/>
        </p:spPr>
      </p:pic>
      <p:pic>
        <p:nvPicPr>
          <p:cNvPr id="38916" name="Picture 4" descr="http://www.mesotheliomalungs.org/wp-content/uploads/2009/06/lungs-progressive-massive-fibro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733800"/>
            <a:ext cx="4800600" cy="259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Solutions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Reduce – energy demands, mineral demands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Reuse--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Recycle (uses less energy and produces less waste rock than processing new ore)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Buy recycled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Find alternatives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Be an informed consumer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bario-neal.com/bn/media/upload/2009/01/goldsmel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0" y="2324100"/>
            <a:ext cx="3238500" cy="4533900"/>
          </a:xfrm>
          <a:prstGeom prst="rect">
            <a:avLst/>
          </a:prstGeom>
          <a:noFill/>
        </p:spPr>
      </p:pic>
      <p:pic>
        <p:nvPicPr>
          <p:cNvPr id="44036" name="Picture 4" descr="http://blog.lib.umn.edu/vond0057/architecture/images/bigd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6507436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Types of mineral resources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462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Metallic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Nonmetallic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Energy</a:t>
            </a:r>
          </a:p>
          <a:p>
            <a:endParaRPr lang="en-US" dirty="0"/>
          </a:p>
          <a:p>
            <a:pPr algn="ctr">
              <a:buNone/>
            </a:pPr>
            <a:r>
              <a:rPr lang="en-US" b="1" dirty="0" smtClean="0">
                <a:latin typeface="Georgia" panose="02040502050405020303" pitchFamily="18" charset="0"/>
              </a:rPr>
              <a:t>Ore</a:t>
            </a:r>
            <a:r>
              <a:rPr lang="en-US" dirty="0" smtClean="0">
                <a:latin typeface="Georgia" panose="02040502050405020303" pitchFamily="18" charset="0"/>
              </a:rPr>
              <a:t> is rock containing enough of one or more </a:t>
            </a:r>
            <a:r>
              <a:rPr lang="en-US" u="sng" dirty="0" smtClean="0">
                <a:latin typeface="Georgia" panose="02040502050405020303" pitchFamily="18" charset="0"/>
              </a:rPr>
              <a:t>metallic</a:t>
            </a:r>
            <a:r>
              <a:rPr lang="en-US" dirty="0" smtClean="0">
                <a:latin typeface="Georgia" panose="02040502050405020303" pitchFamily="18" charset="0"/>
              </a:rPr>
              <a:t> minerals to be mined 	profitably. About 40 metals are extracted from ore.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19200"/>
            <a:ext cx="332927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799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8" y="5334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 panose="02040502050405020303" pitchFamily="18" charset="0"/>
              </a:rPr>
              <a:t>Identified resources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Known location</a:t>
            </a:r>
          </a:p>
        </p:txBody>
      </p:sp>
      <p:pic>
        <p:nvPicPr>
          <p:cNvPr id="2050" name="Picture 2" descr="http://www.phongpo.com/wp-content/uploads/2010/03/co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2954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k.water.usgs.gov/yukon/images/front/CharleyRiverAtYuk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202662"/>
            <a:ext cx="5257800" cy="33600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 panose="02040502050405020303" pitchFamily="18" charset="0"/>
              </a:rPr>
              <a:t>Undiscovered resources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Potential supplies of a nonrenewable resources assumed to exist on the basis of geologic knowledge but with location unknown</a:t>
            </a:r>
            <a:endParaRPr lang="en-US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Reserves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Identified resources from which a usable nonrenewable mineral can be extracted profitably at current prices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799"/>
            <a:ext cx="3505200" cy="27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3492"/>
            <a:ext cx="40957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Other resources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Identified or undiscovered resources not classified as reserves (usually too expensive or difficult to extract)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20482" name="Picture 2" descr="http://www.hal.state.mi.us/mhc/museum/explore/museums/hismus/prehist/mining/images/rang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352800"/>
            <a:ext cx="5419725" cy="281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Ore formation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Magma pockets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Hydrothermal deposits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Chemosynthesis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Underwater volcanoes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Deposition 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22530" name="Picture 2" descr="http://t2.gstatic.com/images?q=tbn:g5suy1APYa6d8M:http://www.daviddarling.info/images/banded_iron_formation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7048" y="1219200"/>
            <a:ext cx="3676452" cy="2743200"/>
          </a:xfrm>
          <a:prstGeom prst="rect">
            <a:avLst/>
          </a:prstGeom>
          <a:noFill/>
        </p:spPr>
      </p:pic>
      <p:pic>
        <p:nvPicPr>
          <p:cNvPr id="22532" name="Picture 4" descr="http://www.nrm.se/images/18.65f3db2d1167d34b545800015668/Nodulbild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167600"/>
            <a:ext cx="3352800" cy="2517967"/>
          </a:xfrm>
          <a:prstGeom prst="rect">
            <a:avLst/>
          </a:prstGeom>
          <a:noFill/>
        </p:spPr>
      </p:pic>
      <p:pic>
        <p:nvPicPr>
          <p:cNvPr id="22534" name="Picture 6" descr="http://www.cogito.org/Images/Source/1575/image.ax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962400"/>
            <a:ext cx="3200400" cy="292836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2800"/>
            <a:ext cx="2111375" cy="28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Mining (surface)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Open Pit Mining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Dredging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Area strip mining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Contour strip mining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3951921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47625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293</Words>
  <Application>Microsoft Office PowerPoint</Application>
  <PresentationFormat>On-screen Show (4:3)</PresentationFormat>
  <Paragraphs>73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Georgia</vt:lpstr>
      <vt:lpstr>Office Theme</vt:lpstr>
      <vt:lpstr>Mineral Resources and mining</vt:lpstr>
      <vt:lpstr>Mineral Resource</vt:lpstr>
      <vt:lpstr>Types of mineral resources</vt:lpstr>
      <vt:lpstr>Identified resources</vt:lpstr>
      <vt:lpstr>Undiscovered resources</vt:lpstr>
      <vt:lpstr>Reserves</vt:lpstr>
      <vt:lpstr>Other resources</vt:lpstr>
      <vt:lpstr>Ore formation</vt:lpstr>
      <vt:lpstr>Mining (surface)</vt:lpstr>
      <vt:lpstr>Dredging</vt:lpstr>
      <vt:lpstr>Open Pit Mining</vt:lpstr>
      <vt:lpstr>Area Strip Mining</vt:lpstr>
      <vt:lpstr>Contour strip mining</vt:lpstr>
      <vt:lpstr>Subsurface mining</vt:lpstr>
      <vt:lpstr>Tunnel Mining</vt:lpstr>
      <vt:lpstr>PowerPoint Presentation</vt:lpstr>
      <vt:lpstr>Long Wall Mining</vt:lpstr>
      <vt:lpstr>Mountain top removal</vt:lpstr>
      <vt:lpstr>Processing </vt:lpstr>
      <vt:lpstr>Humanitarian concerns</vt:lpstr>
      <vt:lpstr>Solutions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 Resources</dc:title>
  <dc:creator>andrew.milbauer</dc:creator>
  <cp:lastModifiedBy>Robles, Sarah (srobles@psusd.us)</cp:lastModifiedBy>
  <cp:revision>60</cp:revision>
  <dcterms:created xsi:type="dcterms:W3CDTF">2010-11-10T01:06:01Z</dcterms:created>
  <dcterms:modified xsi:type="dcterms:W3CDTF">2018-11-15T20:08:48Z</dcterms:modified>
</cp:coreProperties>
</file>