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sldIdLst>
    <p:sldId id="257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9" r:id="rId18"/>
    <p:sldId id="280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C0C0C0"/>
    <a:srgbClr val="FF3300"/>
    <a:srgbClr val="336699"/>
    <a:srgbClr val="333399"/>
    <a:srgbClr val="CC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852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11CD7-51C8-4FA4-BBD2-C0BB7EE3C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C13BD-A435-4782-9778-CF3701A7E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D6789-8264-443F-8E07-3BE9A3A2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7301E-38CD-4D32-842E-BE17CC47E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5B206-CBB2-4E17-97C3-7C54358F2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ACD26-8552-4CD3-BE28-9F2DCCA7C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004A5-04F8-4BCD-A845-A2F14B1EF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54516-F34F-4E99-9E80-F74C59DA5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1AFD2-BFA3-44B1-9BF9-2C65C994C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7175B-34F7-4CCB-830D-FDE534F24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477E0-D6BF-4D10-8BE2-F4887AA61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0C9B670A-BED5-4225-AAF9-EAC6C06E7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YL1xobrY1I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09600" y="76200"/>
            <a:ext cx="8001000" cy="1323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Keystone Species Concept in Ecology and Conservation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09600" y="1447800"/>
            <a:ext cx="8153400" cy="4768850"/>
            <a:chOff x="384" y="768"/>
            <a:chExt cx="5136" cy="3147"/>
          </a:xfrm>
        </p:grpSpPr>
        <p:sp>
          <p:nvSpPr>
            <p:cNvPr id="2053" name="Text Box 3"/>
            <p:cNvSpPr txBox="1">
              <a:spLocks noChangeArrowheads="1"/>
            </p:cNvSpPr>
            <p:nvPr/>
          </p:nvSpPr>
          <p:spPr bwMode="auto">
            <a:xfrm>
              <a:off x="384" y="768"/>
              <a:ext cx="5040" cy="71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dirty="0">
                  <a:latin typeface="Georgia" panose="02040502050405020303" pitchFamily="18" charset="0"/>
                </a:rPr>
                <a:t>Will the extinction of a single species cause the loss of many other species?</a:t>
              </a:r>
            </a:p>
          </p:txBody>
        </p:sp>
        <p:sp>
          <p:nvSpPr>
            <p:cNvPr id="2054" name="Text Box 9"/>
            <p:cNvSpPr txBox="1">
              <a:spLocks noChangeArrowheads="1"/>
            </p:cNvSpPr>
            <p:nvPr/>
          </p:nvSpPr>
          <p:spPr bwMode="auto">
            <a:xfrm>
              <a:off x="480" y="3552"/>
              <a:ext cx="5040" cy="3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3200" b="1" dirty="0">
                <a:latin typeface="Arial" charset="0"/>
              </a:endParaRPr>
            </a:p>
          </p:txBody>
        </p:sp>
      </p:grp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457200" y="2690813"/>
            <a:ext cx="8382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Can we identify a set of species that are so important in determining the ecological functioning of a community that they warrant special conservation efforts?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rgot-your-fortune-cookie-eastwood.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B006B"/>
            </a:gs>
            <a:gs pos="50000">
              <a:srgbClr val="990099"/>
            </a:gs>
            <a:gs pos="100000">
              <a:srgbClr val="6B006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4800" y="-12700"/>
            <a:ext cx="2500313" cy="3248025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158750" y="234950"/>
            <a:ext cx="139700" cy="1397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17525" y="125413"/>
            <a:ext cx="5847755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The </a:t>
            </a:r>
            <a:r>
              <a:rPr lang="en-US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i'iwi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 (</a:t>
            </a:r>
            <a:r>
              <a:rPr lang="en-US" sz="2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Vestiaria</a:t>
            </a:r>
            <a:r>
              <a:rPr lang="en-US" sz="28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coccinea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) is one</a:t>
            </a:r>
          </a:p>
          <a:p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of the Hawaiian honeycreepers</a:t>
            </a: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158750" y="1301750"/>
            <a:ext cx="139700" cy="1397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158750" y="2749550"/>
            <a:ext cx="139700" cy="1397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17525" y="1157288"/>
            <a:ext cx="5879815" cy="138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Records 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from the past century show</a:t>
            </a:r>
          </a:p>
          <a:p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that these birds fed primarily on </a:t>
            </a:r>
          </a:p>
          <a:p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Hawaiian </a:t>
            </a:r>
            <a:r>
              <a:rPr lang="en-US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lobelioids</a:t>
            </a:r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1272" name="Picture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925" y="4025900"/>
            <a:ext cx="4256088" cy="2843213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3" name="Picture 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2700" y="4025900"/>
            <a:ext cx="4254500" cy="2843213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441325" y="2605088"/>
            <a:ext cx="6222857" cy="138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Decurved</a:t>
            </a:r>
            <a: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bill specifically adapted for</a:t>
            </a:r>
          </a:p>
          <a:p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extracting nectar from a flower with a </a:t>
            </a:r>
          </a:p>
          <a:p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long fused corolla</a:t>
            </a:r>
          </a:p>
        </p:txBody>
      </p:sp>
    </p:spTree>
  </p:cSld>
  <p:clrMapOvr>
    <a:masterClrMapping/>
  </p:clrMapOvr>
  <p:transition spd="med">
    <p:fade thruBlk="1"/>
    <p:sndAc>
      <p:stSnd>
        <p:snd r:embed="rId2" name="Jungle 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  <p:bldP spid="12295" grpId="0" autoUpdateAnimBg="0"/>
      <p:bldP spid="1229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B006B"/>
            </a:gs>
            <a:gs pos="50000">
              <a:srgbClr val="990099"/>
            </a:gs>
            <a:gs pos="100000">
              <a:srgbClr val="6B006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158750" y="463550"/>
            <a:ext cx="139700" cy="1397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65125" y="304800"/>
            <a:ext cx="6125075" cy="138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25% of Hawaiian </a:t>
            </a:r>
            <a:r>
              <a:rPr lang="en-US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lobelioids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, once </a:t>
            </a:r>
          </a:p>
          <a:p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common in the understory, and </a:t>
            </a:r>
          </a:p>
          <a:p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found only in Hawaii, are now extinct</a:t>
            </a: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158750" y="1911350"/>
            <a:ext cx="139700" cy="1397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82550" y="2978150"/>
            <a:ext cx="139700" cy="1397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41325" y="1766888"/>
            <a:ext cx="5521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Most 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of the remaining species are</a:t>
            </a:r>
          </a:p>
          <a:p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threatened or endangered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90701" y="2631156"/>
            <a:ext cx="6591099" cy="22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Over 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the past 100 </a:t>
            </a:r>
            <a: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years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, over-grazing </a:t>
            </a:r>
            <a: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by </a:t>
            </a:r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non-native herbivores, such as feral </a:t>
            </a:r>
          </a:p>
          <a:p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pigs and goats, and competition from </a:t>
            </a:r>
          </a:p>
          <a:p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non-native plant species are the cause </a:t>
            </a:r>
          </a:p>
          <a:p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of the extinction of many </a:t>
            </a:r>
            <a:r>
              <a:rPr lang="en-US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lobelioids</a:t>
            </a:r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2296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0824" y="204203"/>
            <a:ext cx="2614613" cy="3913188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7" name="Picture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399" y="4923089"/>
            <a:ext cx="2906713" cy="1946024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8" name="Picture 1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45787"/>
            <a:ext cx="4029075" cy="1547813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  <p:sndAc>
      <p:stSnd>
        <p:snd r:embed="rId2" name="Jungle 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8" grpId="0" autoUpdateAnimBg="0"/>
      <p:bldP spid="1331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382000" cy="20621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CFFFF"/>
                </a:solidFill>
                <a:latin typeface="Arial" charset="0"/>
              </a:rPr>
              <a:t>4. </a:t>
            </a:r>
            <a:r>
              <a:rPr lang="en-US" sz="3200" b="1" u="sng" dirty="0">
                <a:solidFill>
                  <a:srgbClr val="CCFFFF"/>
                </a:solidFill>
                <a:latin typeface="Georgia" panose="02040502050405020303" pitchFamily="18" charset="0"/>
              </a:rPr>
              <a:t>Keystone modifier</a:t>
            </a:r>
            <a:r>
              <a:rPr lang="en-US" sz="3200" b="1" dirty="0">
                <a:solidFill>
                  <a:srgbClr val="CCFFFF"/>
                </a:solidFill>
                <a:latin typeface="Georgia" panose="02040502050405020303" pitchFamily="18" charset="0"/>
              </a:rPr>
              <a:t>- activities of one species greatly affect the habitat structure which</a:t>
            </a:r>
            <a:r>
              <a:rPr lang="en-US" sz="3200" b="1" dirty="0" smtClean="0">
                <a:solidFill>
                  <a:srgbClr val="CCFFFF"/>
                </a:solidFill>
                <a:latin typeface="Georgia" panose="02040502050405020303" pitchFamily="18" charset="0"/>
              </a:rPr>
              <a:t>, in </a:t>
            </a:r>
            <a:r>
              <a:rPr lang="en-US" sz="3200" b="1" dirty="0">
                <a:solidFill>
                  <a:srgbClr val="CCFFFF"/>
                </a:solidFill>
                <a:latin typeface="Georgia" panose="02040502050405020303" pitchFamily="18" charset="0"/>
              </a:rPr>
              <a:t>turn, </a:t>
            </a:r>
            <a:r>
              <a:rPr lang="en-US" sz="3200" b="1" dirty="0" smtClean="0">
                <a:solidFill>
                  <a:srgbClr val="CCFFFF"/>
                </a:solidFill>
                <a:latin typeface="Georgia" panose="02040502050405020303" pitchFamily="18" charset="0"/>
              </a:rPr>
              <a:t>affects </a:t>
            </a:r>
            <a:r>
              <a:rPr lang="en-US" sz="3200" b="1" dirty="0">
                <a:solidFill>
                  <a:srgbClr val="CCFFFF"/>
                </a:solidFill>
                <a:latin typeface="Georgia" panose="02040502050405020303" pitchFamily="18" charset="0"/>
              </a:rPr>
              <a:t>species </a:t>
            </a:r>
            <a:r>
              <a:rPr lang="en-US" sz="3200" b="1" dirty="0" smtClean="0">
                <a:solidFill>
                  <a:srgbClr val="CCFFFF"/>
                </a:solidFill>
                <a:latin typeface="Georgia" panose="02040502050405020303" pitchFamily="18" charset="0"/>
              </a:rPr>
              <a:t>composition</a:t>
            </a:r>
            <a:endParaRPr lang="en-US" sz="3200" b="1" dirty="0">
              <a:latin typeface="Georgia" panose="02040502050405020303" pitchFamily="18" charset="0"/>
            </a:endParaRPr>
          </a:p>
        </p:txBody>
      </p:sp>
      <p:pic>
        <p:nvPicPr>
          <p:cNvPr id="13315" name="Picture 4" descr="beaver-line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14503"/>
            <a:ext cx="76200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0772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Georgia" panose="02040502050405020303" pitchFamily="18" charset="0"/>
              </a:rPr>
              <a:t>Fruit Bats </a:t>
            </a:r>
            <a:r>
              <a:rPr lang="en-US" sz="3200" b="1" dirty="0" err="1">
                <a:latin typeface="Georgia" panose="02040502050405020303" pitchFamily="18" charset="0"/>
              </a:rPr>
              <a:t>a.k.a</a:t>
            </a:r>
            <a:r>
              <a:rPr lang="en-US" sz="3200" b="1" dirty="0">
                <a:latin typeface="Georgia" panose="02040502050405020303" pitchFamily="18" charset="0"/>
              </a:rPr>
              <a:t> Flying Foxes </a:t>
            </a:r>
          </a:p>
        </p:txBody>
      </p:sp>
      <p:pic>
        <p:nvPicPr>
          <p:cNvPr id="14339" name="Picture 3" descr="fruit-bat"/>
          <p:cNvPicPr>
            <a:picLocks noChangeAspect="1" noChangeArrowheads="1"/>
          </p:cNvPicPr>
          <p:nvPr/>
        </p:nvPicPr>
        <p:blipFill>
          <a:blip r:embed="rId2"/>
          <a:srcRect r="15555" b="6465"/>
          <a:stretch>
            <a:fillRect/>
          </a:stretch>
        </p:blipFill>
        <p:spPr bwMode="auto">
          <a:xfrm>
            <a:off x="5791200" y="1676400"/>
            <a:ext cx="2895600" cy="4800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28600" y="1249363"/>
            <a:ext cx="586740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Georgia" panose="02040502050405020303" pitchFamily="18" charset="0"/>
              </a:rPr>
              <a:t>Nearly 200 species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52400" y="4068763"/>
            <a:ext cx="5486400" cy="20621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Georgia" panose="02040502050405020303" pitchFamily="18" charset="0"/>
              </a:rPr>
              <a:t>Many species confined to islands in the South Pacific and Indian Oceans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utoUpdateAnimBg="0"/>
      <p:bldP spid="1536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dagascar-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381000"/>
            <a:ext cx="540543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8077200" cy="20621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Georgia" panose="02040502050405020303" pitchFamily="18" charset="0"/>
              </a:rPr>
              <a:t>Fruit Bats serve as valuable pollinators and seed dispersers, often the only ones for a particular plant species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8" y="4648200"/>
            <a:ext cx="3241025" cy="20772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855500"/>
            <a:ext cx="5715000" cy="4286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38" y="2507426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077200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Georgia" panose="02040502050405020303" pitchFamily="18" charset="0"/>
              </a:rPr>
              <a:t>In Samoa 80-100% of the seeds found on the forest floor were deposited by Flying Foxes 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304800" y="1828800"/>
            <a:ext cx="8458200" cy="20621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Georgia" panose="02040502050405020303" pitchFamily="18" charset="0"/>
              </a:rPr>
              <a:t>Many co-evolved features, such as night blooming flowers, prevent other pollinators from taking over in the absence of the flying foxes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304800" y="4191000"/>
            <a:ext cx="8382000" cy="20621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Georgia" panose="02040502050405020303" pitchFamily="18" charset="0"/>
              </a:rPr>
              <a:t>On the island of Guam, where two species of endemic Flying Foxes have gone extinct, certain plant species have stopped blooming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autoUpdateAnimBg="0"/>
      <p:bldP spid="1843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ruit-bat-polle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2894013" cy="6172200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733800" y="1919288"/>
            <a:ext cx="4953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Tahoma" pitchFamily="34" charset="0"/>
              </a:rPr>
              <a:t>Mexican Long-tongued bat </a:t>
            </a:r>
            <a:r>
              <a:rPr lang="en-US" sz="2000" i="1" dirty="0">
                <a:solidFill>
                  <a:srgbClr val="FFFF00"/>
                </a:solidFill>
                <a:latin typeface="Tahoma" pitchFamily="34" charset="0"/>
              </a:rPr>
              <a:t>(</a:t>
            </a:r>
            <a:r>
              <a:rPr lang="en-US" sz="2000" i="1" dirty="0" err="1">
                <a:solidFill>
                  <a:srgbClr val="FFFF00"/>
                </a:solidFill>
                <a:latin typeface="Tahoma" pitchFamily="34" charset="0"/>
              </a:rPr>
              <a:t>Cheoronycteris</a:t>
            </a:r>
            <a:r>
              <a:rPr lang="en-US" sz="2000" i="1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Tahoma" pitchFamily="34" charset="0"/>
              </a:rPr>
              <a:t>mexicana</a:t>
            </a:r>
            <a:r>
              <a:rPr lang="en-US" sz="2000" i="1" dirty="0">
                <a:solidFill>
                  <a:srgbClr val="FFFF00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733800" y="3351213"/>
            <a:ext cx="51054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solidFill>
                  <a:srgbClr val="FFFF00"/>
                </a:solidFill>
                <a:latin typeface="Tahoma" pitchFamily="34" charset="0"/>
              </a:rPr>
              <a:t>Roosting in a cave, note that the entire head and part of the wing are covered with pollen.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at-pollinating1"/>
          <p:cNvPicPr>
            <a:picLocks noChangeAspect="1" noChangeArrowheads="1"/>
          </p:cNvPicPr>
          <p:nvPr/>
        </p:nvPicPr>
        <p:blipFill>
          <a:blip r:embed="rId2"/>
          <a:srcRect t="4050"/>
          <a:stretch>
            <a:fillRect/>
          </a:stretch>
        </p:blipFill>
        <p:spPr bwMode="auto">
          <a:xfrm>
            <a:off x="762000" y="914400"/>
            <a:ext cx="76962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bat pollinatin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14400"/>
            <a:ext cx="7772400" cy="55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baat-polinating3"/>
          <p:cNvPicPr>
            <a:picLocks noChangeAspect="1" noChangeArrowheads="1"/>
          </p:cNvPicPr>
          <p:nvPr/>
        </p:nvPicPr>
        <p:blipFill>
          <a:blip r:embed="rId4"/>
          <a:srcRect l="7542"/>
          <a:stretch>
            <a:fillRect/>
          </a:stretch>
        </p:blipFill>
        <p:spPr bwMode="auto">
          <a:xfrm>
            <a:off x="685800" y="762000"/>
            <a:ext cx="77724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04800" y="76200"/>
            <a:ext cx="8077200" cy="423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Georgia" panose="02040502050405020303" pitchFamily="18" charset="0"/>
              </a:rPr>
              <a:t>Many of the plants pollinated by bats are of significant economic value both to local and international markets including;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latin typeface="Arial" charset="0"/>
              </a:rPr>
              <a:t>	ebony	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latin typeface="Arial" charset="0"/>
              </a:rPr>
              <a:t>	mahogany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latin typeface="Arial" charset="0"/>
              </a:rPr>
              <a:t>	many medicinal species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4648200"/>
            <a:ext cx="9144000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Georgia" panose="02040502050405020303" pitchFamily="18" charset="0"/>
              </a:rPr>
              <a:t>Flying Foxes are also critical to forest regeneration after man-caused disturbances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99"/>
            </a:gs>
            <a:gs pos="100000">
              <a:srgbClr val="182F4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685800" y="0"/>
            <a:ext cx="8001000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CCFFFF"/>
                </a:solidFill>
                <a:latin typeface="Georgia" panose="02040502050405020303" pitchFamily="18" charset="0"/>
              </a:rPr>
              <a:t>Keystone Species = limited number of species whose loss would precipitate </a:t>
            </a:r>
            <a:r>
              <a:rPr lang="en-US" sz="3200" b="1">
                <a:solidFill>
                  <a:srgbClr val="CCFFFF"/>
                </a:solidFill>
                <a:latin typeface="Georgia" panose="02040502050405020303" pitchFamily="18" charset="0"/>
              </a:rPr>
              <a:t>many </a:t>
            </a:r>
            <a:r>
              <a:rPr lang="en-US" sz="3200" b="1" smtClean="0">
                <a:solidFill>
                  <a:srgbClr val="CCFFFF"/>
                </a:solidFill>
                <a:latin typeface="Georgia" panose="02040502050405020303" pitchFamily="18" charset="0"/>
              </a:rPr>
              <a:t>further </a:t>
            </a:r>
            <a:r>
              <a:rPr lang="en-US" sz="3200" b="1" dirty="0">
                <a:solidFill>
                  <a:srgbClr val="CCFFFF"/>
                </a:solidFill>
                <a:latin typeface="Georgia" panose="02040502050405020303" pitchFamily="18" charset="0"/>
              </a:rPr>
              <a:t>extinctions</a:t>
            </a:r>
            <a:endParaRPr lang="en-US" sz="3200" b="1" dirty="0">
              <a:latin typeface="Georgia" panose="02040502050405020303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00200" y="1616075"/>
            <a:ext cx="6248400" cy="4937125"/>
            <a:chOff x="1008" y="1018"/>
            <a:chExt cx="3936" cy="3110"/>
          </a:xfrm>
        </p:grpSpPr>
        <p:pic>
          <p:nvPicPr>
            <p:cNvPr id="3077" name="Picture 5" descr="Young-snow-leopard-ok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8" y="1018"/>
              <a:ext cx="3936" cy="2774"/>
            </a:xfrm>
            <a:prstGeom prst="rect">
              <a:avLst/>
            </a:prstGeom>
            <a:noFill/>
            <a:ln w="76200" cmpd="tri">
              <a:solidFill>
                <a:srgbClr val="CCFFFF"/>
              </a:solidFill>
              <a:miter lim="800000"/>
              <a:headEnd/>
              <a:tailEnd/>
            </a:ln>
          </p:spPr>
        </p:pic>
        <p:sp>
          <p:nvSpPr>
            <p:cNvPr id="3078" name="Text Box 4"/>
            <p:cNvSpPr txBox="1">
              <a:spLocks noChangeArrowheads="1"/>
            </p:cNvSpPr>
            <p:nvPr/>
          </p:nvSpPr>
          <p:spPr bwMode="auto">
            <a:xfrm>
              <a:off x="1056" y="3840"/>
              <a:ext cx="379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FFFF00"/>
                  </a:solidFill>
                </a:rPr>
                <a:t>Snow Leopard</a:t>
              </a:r>
              <a:endParaRPr lang="en-US" sz="2400" b="1"/>
            </a:p>
          </p:txBody>
        </p:sp>
      </p:grp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5562600" y="1603375"/>
            <a:ext cx="2286000" cy="2282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charset="0"/>
              </a:rPr>
              <a:t>This is known as an extinction cascade or extinction vortex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707" y="2740563"/>
            <a:ext cx="3531383" cy="2363819"/>
          </a:xfrm>
          <a:prstGeom prst="rect">
            <a:avLst/>
          </a:prstGeom>
        </p:spPr>
      </p:pic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077200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Georgia" panose="02040502050405020303" pitchFamily="18" charset="0"/>
              </a:rPr>
              <a:t>Flying Fox declines are due primarily to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295400" y="990600"/>
            <a:ext cx="6553200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>
                <a:latin typeface="Georgia" panose="02040502050405020303" pitchFamily="18" charset="0"/>
              </a:rPr>
              <a:t>Hunting</a:t>
            </a:r>
            <a:r>
              <a:rPr lang="en-US" sz="3200" b="1" dirty="0">
                <a:latin typeface="Georgia" panose="02040502050405020303" pitchFamily="18" charset="0"/>
              </a:rPr>
              <a:t>- since they are colonial, thousands can be “harvested” in a single night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52400" y="3200400"/>
            <a:ext cx="4800600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>
                <a:latin typeface="Georgia" panose="02040502050405020303" pitchFamily="18" charset="0"/>
              </a:rPr>
              <a:t>Habitat </a:t>
            </a:r>
            <a:r>
              <a:rPr lang="en-US" sz="3200" b="1" u="sng" dirty="0" smtClean="0">
                <a:latin typeface="Georgia" panose="02040502050405020303" pitchFamily="18" charset="0"/>
              </a:rPr>
              <a:t>destruction</a:t>
            </a:r>
            <a:r>
              <a:rPr lang="en-US" sz="3200" b="1" dirty="0" smtClean="0">
                <a:latin typeface="Georgia" panose="02040502050405020303" pitchFamily="18" charset="0"/>
              </a:rPr>
              <a:t>- </a:t>
            </a:r>
            <a:r>
              <a:rPr lang="en-US" sz="3200" b="1" dirty="0">
                <a:latin typeface="Georgia" panose="02040502050405020303" pitchFamily="18" charset="0"/>
              </a:rPr>
              <a:t>due to farming and fuel-wood collection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81000" y="4602163"/>
            <a:ext cx="8077200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 dirty="0" smtClean="0">
              <a:latin typeface="Georgia" panose="02040502050405020303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 smtClean="0">
                <a:latin typeface="Georgia" panose="02040502050405020303" pitchFamily="18" charset="0"/>
              </a:rPr>
              <a:t>The </a:t>
            </a:r>
            <a:r>
              <a:rPr lang="en-US" sz="3200" b="1" dirty="0">
                <a:latin typeface="Georgia" panose="02040502050405020303" pitchFamily="18" charset="0"/>
              </a:rPr>
              <a:t>decline of Flying Fox species will undoubtedly lead to massive extinction cascades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autoUpdateAnimBg="0"/>
      <p:bldP spid="22532" grpId="0" autoUpdateAnimBg="0"/>
      <p:bldP spid="2253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839200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1"/>
                </a:solidFill>
                <a:latin typeface="Georgia" panose="02040502050405020303" pitchFamily="18" charset="0"/>
              </a:rPr>
              <a:t>Summary-</a:t>
            </a:r>
            <a:r>
              <a:rPr lang="en-US" sz="3200" b="1" dirty="0">
                <a:solidFill>
                  <a:srgbClr val="CCFFFF"/>
                </a:solidFill>
                <a:latin typeface="Georgia" panose="02040502050405020303" pitchFamily="18" charset="0"/>
              </a:rPr>
              <a:t> Important implications for the identification of keystone species</a:t>
            </a:r>
            <a:endParaRPr lang="en-US" sz="3200" b="1" dirty="0">
              <a:solidFill>
                <a:srgbClr val="FF3300"/>
              </a:solidFill>
              <a:latin typeface="Georgia" panose="02040502050405020303" pitchFamily="18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8610600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CFFFF"/>
                </a:solidFill>
                <a:latin typeface="Georgia" panose="02040502050405020303" pitchFamily="18" charset="0"/>
              </a:rPr>
              <a:t>1. The elimination of a keystone species from a community will precipitate the loss of many other species</a:t>
            </a:r>
            <a:endParaRPr lang="en-US" sz="3200" b="1" dirty="0">
              <a:solidFill>
                <a:srgbClr val="FF3300"/>
              </a:solidFill>
              <a:latin typeface="Georgia" panose="02040502050405020303" pitchFamily="18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28600" y="2971800"/>
            <a:ext cx="8686800" cy="20621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CFFFF"/>
                </a:solidFill>
                <a:latin typeface="Arial" charset="0"/>
              </a:rPr>
              <a:t>2. </a:t>
            </a:r>
            <a:r>
              <a:rPr lang="en-US" sz="3200" b="1" dirty="0">
                <a:solidFill>
                  <a:srgbClr val="CCFFFF"/>
                </a:solidFill>
                <a:latin typeface="Georgia" panose="02040502050405020303" pitchFamily="18" charset="0"/>
              </a:rPr>
              <a:t>In order to protect a species of interest, it may be important to protect the keystone species on which it depends</a:t>
            </a:r>
            <a:endParaRPr lang="en-US" sz="3200" b="1" dirty="0">
              <a:solidFill>
                <a:srgbClr val="FF3300"/>
              </a:solidFill>
              <a:latin typeface="Georgia" panose="02040502050405020303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97809" y="5033903"/>
            <a:ext cx="8991600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CFFFF"/>
                </a:solidFill>
                <a:latin typeface="Georgia" panose="02040502050405020303" pitchFamily="18" charset="0"/>
              </a:rPr>
              <a:t>3. If the keystone species in a community can be identified, </a:t>
            </a:r>
            <a:r>
              <a:rPr lang="en-US" sz="3200" b="1" dirty="0" smtClean="0">
                <a:solidFill>
                  <a:srgbClr val="CCFFFF"/>
                </a:solidFill>
                <a:latin typeface="Georgia" panose="02040502050405020303" pitchFamily="18" charset="0"/>
              </a:rPr>
              <a:t>they </a:t>
            </a:r>
            <a:r>
              <a:rPr lang="en-US" sz="3200" b="1" dirty="0">
                <a:solidFill>
                  <a:srgbClr val="CCFFFF"/>
                </a:solidFill>
                <a:latin typeface="Georgia" panose="02040502050405020303" pitchFamily="18" charset="0"/>
              </a:rPr>
              <a:t>should be carefully protected, and even enhanced</a:t>
            </a:r>
            <a:endParaRPr lang="en-US" sz="3200" b="1" dirty="0">
              <a:solidFill>
                <a:srgbClr val="FF33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56" grpId="0" autoUpdateAnimBg="0"/>
      <p:bldP spid="2355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57200"/>
            <a:ext cx="6697663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270000" y="508000"/>
            <a:ext cx="6527800" cy="4851400"/>
          </a:xfrm>
          <a:prstGeom prst="rect">
            <a:avLst/>
          </a:prstGeom>
          <a:noFill/>
          <a:ln w="1016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2"/>
          <a:srcRect l="13989" t="7080" r="15399" b="13300"/>
          <a:stretch>
            <a:fillRect/>
          </a:stretch>
        </p:blipFill>
        <p:spPr bwMode="auto">
          <a:xfrm>
            <a:off x="1289050" y="968375"/>
            <a:ext cx="6594475" cy="4183063"/>
          </a:xfrm>
          <a:prstGeom prst="rect">
            <a:avLst/>
          </a:prstGeom>
          <a:noFill/>
          <a:ln w="1016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244600" y="939800"/>
            <a:ext cx="1930400" cy="42164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454400" y="939800"/>
            <a:ext cx="1955800" cy="42164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451600" y="965200"/>
            <a:ext cx="1422400" cy="4165600"/>
          </a:xfrm>
          <a:prstGeom prst="rect">
            <a:avLst/>
          </a:prstGeom>
          <a:noFill/>
          <a:ln w="101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486400" y="1447800"/>
            <a:ext cx="914400" cy="3429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600200" y="152400"/>
            <a:ext cx="1235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Natural</a:t>
            </a:r>
          </a:p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  State</a:t>
            </a:r>
            <a:endParaRPr lang="en-US" sz="2400" b="1">
              <a:latin typeface="Arial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641725" y="136525"/>
            <a:ext cx="157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Sea Stars</a:t>
            </a:r>
          </a:p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Removed</a:t>
            </a:r>
            <a:endParaRPr lang="en-US" sz="2400" b="1">
              <a:latin typeface="Arial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6553200" y="381000"/>
            <a:ext cx="1116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Result</a:t>
            </a:r>
            <a:endParaRPr lang="en-US" sz="2400" b="1">
              <a:latin typeface="Arial" charset="0"/>
            </a:endParaRP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914400" y="3657600"/>
            <a:ext cx="7467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60325" y="1660525"/>
            <a:ext cx="1311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Middle</a:t>
            </a:r>
          </a:p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inter-tidal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60325" y="3794125"/>
            <a:ext cx="10810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Lower</a:t>
            </a:r>
          </a:p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inter-</a:t>
            </a:r>
          </a:p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tidal</a:t>
            </a:r>
            <a:endParaRPr lang="en-US" sz="2400" b="1">
              <a:latin typeface="Arial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3200400" y="0"/>
            <a:ext cx="5257800" cy="5410200"/>
          </a:xfrm>
          <a:prstGeom prst="rect">
            <a:avLst/>
          </a:prstGeom>
          <a:solidFill>
            <a:srgbClr val="3333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143000" y="5257800"/>
            <a:ext cx="19812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Scene One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/>
          <p:cNvPicPr>
            <a:picLocks noChangeArrowheads="1"/>
          </p:cNvPicPr>
          <p:nvPr/>
        </p:nvPicPr>
        <p:blipFill>
          <a:blip r:embed="rId2"/>
          <a:srcRect l="13989" t="7080" r="15399" b="13300"/>
          <a:stretch>
            <a:fillRect/>
          </a:stretch>
        </p:blipFill>
        <p:spPr bwMode="auto">
          <a:xfrm>
            <a:off x="1289050" y="968375"/>
            <a:ext cx="6594475" cy="4183063"/>
          </a:xfrm>
          <a:prstGeom prst="rect">
            <a:avLst/>
          </a:prstGeom>
          <a:noFill/>
          <a:ln w="1016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3" name="Rectangle 11"/>
          <p:cNvSpPr>
            <a:spLocks noChangeArrowheads="1"/>
          </p:cNvSpPr>
          <p:nvPr/>
        </p:nvSpPr>
        <p:spPr bwMode="auto">
          <a:xfrm>
            <a:off x="1244600" y="939800"/>
            <a:ext cx="1930400" cy="42164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3454400" y="939800"/>
            <a:ext cx="1955800" cy="42164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6451600" y="965200"/>
            <a:ext cx="1422400" cy="4165600"/>
          </a:xfrm>
          <a:prstGeom prst="rect">
            <a:avLst/>
          </a:prstGeom>
          <a:noFill/>
          <a:ln w="101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5486400" y="1447800"/>
            <a:ext cx="914400" cy="3429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600200" y="152400"/>
            <a:ext cx="1235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Natural</a:t>
            </a:r>
          </a:p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  State</a:t>
            </a:r>
            <a:endParaRPr lang="en-US" sz="2400" b="1">
              <a:latin typeface="Arial" charset="0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3641725" y="136525"/>
            <a:ext cx="157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Sea Stars</a:t>
            </a:r>
          </a:p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Removed</a:t>
            </a:r>
            <a:endParaRPr lang="en-US" sz="2400" b="1">
              <a:latin typeface="Arial" charset="0"/>
            </a:endParaRPr>
          </a:p>
        </p:txBody>
      </p:sp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6553200" y="381000"/>
            <a:ext cx="1116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Result</a:t>
            </a:r>
            <a:endParaRPr lang="en-US" sz="2400" b="1">
              <a:latin typeface="Arial" charset="0"/>
            </a:endParaRPr>
          </a:p>
        </p:txBody>
      </p:sp>
      <p:sp>
        <p:nvSpPr>
          <p:cNvPr id="5130" name="Line 4"/>
          <p:cNvSpPr>
            <a:spLocks noChangeShapeType="1"/>
          </p:cNvSpPr>
          <p:nvPr/>
        </p:nvSpPr>
        <p:spPr bwMode="auto">
          <a:xfrm>
            <a:off x="914400" y="3657600"/>
            <a:ext cx="7467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Rectangle 3"/>
          <p:cNvSpPr>
            <a:spLocks noChangeArrowheads="1"/>
          </p:cNvSpPr>
          <p:nvPr/>
        </p:nvSpPr>
        <p:spPr bwMode="auto">
          <a:xfrm>
            <a:off x="60325" y="1660525"/>
            <a:ext cx="1311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Middle</a:t>
            </a:r>
          </a:p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inter-tidal</a:t>
            </a:r>
          </a:p>
        </p:txBody>
      </p:sp>
      <p:sp>
        <p:nvSpPr>
          <p:cNvPr id="5132" name="Rectangle 2"/>
          <p:cNvSpPr>
            <a:spLocks noChangeArrowheads="1"/>
          </p:cNvSpPr>
          <p:nvPr/>
        </p:nvSpPr>
        <p:spPr bwMode="auto">
          <a:xfrm>
            <a:off x="60325" y="3794125"/>
            <a:ext cx="10810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Lower</a:t>
            </a:r>
          </a:p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inter-</a:t>
            </a:r>
          </a:p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tidal</a:t>
            </a:r>
            <a:endParaRPr lang="en-US" sz="2400" b="1">
              <a:latin typeface="Arial" charset="0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5410200" y="0"/>
            <a:ext cx="3429000" cy="5715000"/>
          </a:xfrm>
          <a:prstGeom prst="rect">
            <a:avLst/>
          </a:prstGeom>
          <a:solidFill>
            <a:srgbClr val="3333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5134" name="Text Box 0"/>
          <p:cNvSpPr txBox="1">
            <a:spLocks noChangeArrowheads="1"/>
          </p:cNvSpPr>
          <p:nvPr/>
        </p:nvSpPr>
        <p:spPr bwMode="auto">
          <a:xfrm>
            <a:off x="3429000" y="5257800"/>
            <a:ext cx="19812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Scene Two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/>
          <p:cNvPicPr>
            <a:picLocks noChangeArrowheads="1"/>
          </p:cNvPicPr>
          <p:nvPr/>
        </p:nvPicPr>
        <p:blipFill>
          <a:blip r:embed="rId2"/>
          <a:srcRect l="13989" t="7080" r="15399" b="13300"/>
          <a:stretch>
            <a:fillRect/>
          </a:stretch>
        </p:blipFill>
        <p:spPr bwMode="auto">
          <a:xfrm>
            <a:off x="1289050" y="968375"/>
            <a:ext cx="6594475" cy="4183063"/>
          </a:xfrm>
          <a:prstGeom prst="rect">
            <a:avLst/>
          </a:prstGeom>
          <a:noFill/>
          <a:ln w="1016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1244600" y="939800"/>
            <a:ext cx="1930400" cy="42164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3454400" y="939800"/>
            <a:ext cx="1955800" cy="42164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6451600" y="965200"/>
            <a:ext cx="1422400" cy="4165600"/>
          </a:xfrm>
          <a:prstGeom prst="rect">
            <a:avLst/>
          </a:prstGeom>
          <a:noFill/>
          <a:ln w="101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5486400" y="1447800"/>
            <a:ext cx="914400" cy="3429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1600200" y="152400"/>
            <a:ext cx="1235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Natural</a:t>
            </a:r>
          </a:p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  State</a:t>
            </a:r>
            <a:endParaRPr lang="en-US" sz="2400" b="1">
              <a:latin typeface="Arial" charset="0"/>
            </a:endParaRP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3641725" y="136525"/>
            <a:ext cx="157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Sea Stars</a:t>
            </a:r>
          </a:p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Removed</a:t>
            </a:r>
            <a:endParaRPr lang="en-US" sz="2400" b="1">
              <a:latin typeface="Arial" charset="0"/>
            </a:endParaRPr>
          </a:p>
        </p:txBody>
      </p:sp>
      <p:sp>
        <p:nvSpPr>
          <p:cNvPr id="6153" name="Rectangle 4"/>
          <p:cNvSpPr>
            <a:spLocks noChangeArrowheads="1"/>
          </p:cNvSpPr>
          <p:nvPr/>
        </p:nvSpPr>
        <p:spPr bwMode="auto">
          <a:xfrm>
            <a:off x="6553200" y="381000"/>
            <a:ext cx="1116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Result</a:t>
            </a:r>
            <a:endParaRPr lang="en-US" sz="2400" b="1">
              <a:latin typeface="Arial" charset="0"/>
            </a:endParaRPr>
          </a:p>
        </p:txBody>
      </p:sp>
      <p:sp>
        <p:nvSpPr>
          <p:cNvPr id="6154" name="Line 3"/>
          <p:cNvSpPr>
            <a:spLocks noChangeShapeType="1"/>
          </p:cNvSpPr>
          <p:nvPr/>
        </p:nvSpPr>
        <p:spPr bwMode="auto">
          <a:xfrm>
            <a:off x="914400" y="3657600"/>
            <a:ext cx="7467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Rectangle 2"/>
          <p:cNvSpPr>
            <a:spLocks noChangeArrowheads="1"/>
          </p:cNvSpPr>
          <p:nvPr/>
        </p:nvSpPr>
        <p:spPr bwMode="auto">
          <a:xfrm>
            <a:off x="60325" y="1660525"/>
            <a:ext cx="1311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Middle</a:t>
            </a:r>
          </a:p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inter-tidal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60325" y="3794125"/>
            <a:ext cx="10810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Lower</a:t>
            </a:r>
          </a:p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inter-</a:t>
            </a:r>
          </a:p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tidal</a:t>
            </a:r>
            <a:endParaRPr lang="en-US" sz="2400" b="1">
              <a:latin typeface="Arial" charset="0"/>
            </a:endParaRPr>
          </a:p>
        </p:txBody>
      </p:sp>
      <p:sp>
        <p:nvSpPr>
          <p:cNvPr id="6157" name="Text Box 0"/>
          <p:cNvSpPr txBox="1">
            <a:spLocks noChangeArrowheads="1"/>
          </p:cNvSpPr>
          <p:nvPr/>
        </p:nvSpPr>
        <p:spPr bwMode="auto">
          <a:xfrm>
            <a:off x="6172200" y="5257800"/>
            <a:ext cx="2286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Scene Three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609600" y="175051"/>
            <a:ext cx="80010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Georgia" panose="02040502050405020303" pitchFamily="18" charset="0"/>
              </a:rPr>
              <a:t>Four types of Keystone Species 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52400" y="838200"/>
            <a:ext cx="8458200" cy="18158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Georgia" panose="02040502050405020303" pitchFamily="18" charset="0"/>
              </a:rPr>
              <a:t>1. </a:t>
            </a:r>
            <a:r>
              <a:rPr lang="en-US" sz="2800" b="1" u="sng" dirty="0">
                <a:latin typeface="Georgia" panose="02040502050405020303" pitchFamily="18" charset="0"/>
              </a:rPr>
              <a:t>Predator</a:t>
            </a:r>
            <a:r>
              <a:rPr lang="en-US" sz="2800" b="1" dirty="0">
                <a:latin typeface="Georgia" panose="02040502050405020303" pitchFamily="18" charset="0"/>
              </a:rPr>
              <a:t>-  considered keystone if they control the density of ecologically significant prey species, or on overall community composition</a:t>
            </a:r>
          </a:p>
        </p:txBody>
      </p:sp>
      <p:pic>
        <p:nvPicPr>
          <p:cNvPr id="7172" name="Picture 4" descr="sea-ot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8450" y="2286000"/>
            <a:ext cx="592455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0"/>
          <p:cNvSpPr txBox="1">
            <a:spLocks noChangeArrowheads="1"/>
          </p:cNvSpPr>
          <p:nvPr/>
        </p:nvSpPr>
        <p:spPr bwMode="auto">
          <a:xfrm>
            <a:off x="304800" y="3459163"/>
            <a:ext cx="236220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>
                <a:latin typeface="Arial" charset="0"/>
              </a:rPr>
              <a:t>Sea Otter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elp-grea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2286000" cy="58674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195" name="Picture 3" descr="sea-urchin-red-excellent"/>
          <p:cNvPicPr>
            <a:picLocks noChangeAspect="1" noChangeArrowheads="1"/>
          </p:cNvPicPr>
          <p:nvPr/>
        </p:nvPicPr>
        <p:blipFill>
          <a:blip r:embed="rId4"/>
          <a:srcRect l="3404" t="4706" r="2979" b="8235"/>
          <a:stretch>
            <a:fillRect/>
          </a:stretch>
        </p:blipFill>
        <p:spPr bwMode="auto">
          <a:xfrm>
            <a:off x="4267200" y="3276600"/>
            <a:ext cx="4191000" cy="28194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514600" y="228600"/>
            <a:ext cx="6629400" cy="25545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Georgia" panose="02040502050405020303" pitchFamily="18" charset="0"/>
              </a:rPr>
              <a:t>Sea Otters are one component of a very interesting ecosystem, which includes kelp beds, shellfish and sea urchins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-76200" y="6019800"/>
            <a:ext cx="23622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Kelp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191000" y="6096000"/>
            <a:ext cx="42672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Red Sea Urchin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0772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Arial" charset="0"/>
              </a:rPr>
              <a:t>2. </a:t>
            </a:r>
            <a:r>
              <a:rPr lang="en-US" sz="3200" b="1" u="sng" dirty="0">
                <a:latin typeface="Georgia" panose="02040502050405020303" pitchFamily="18" charset="0"/>
              </a:rPr>
              <a:t>Keystone Prey </a:t>
            </a:r>
          </a:p>
        </p:txBody>
      </p:sp>
      <p:pic>
        <p:nvPicPr>
          <p:cNvPr id="9219" name="Picture 5" descr="lynx-hare-gre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14600"/>
            <a:ext cx="7772400" cy="36258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685800" y="1143000"/>
            <a:ext cx="7543800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Georgia" panose="02040502050405020303" pitchFamily="18" charset="0"/>
              </a:rPr>
              <a:t>Lynx, Arctic Hare, Snowshoe Hare System on Newfoundland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839200" cy="20621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Arial" charset="0"/>
              </a:rPr>
              <a:t>3. </a:t>
            </a:r>
            <a:r>
              <a:rPr lang="en-US" sz="3200" b="1" u="sng" dirty="0">
                <a:latin typeface="Georgia" panose="02040502050405020303" pitchFamily="18" charset="0"/>
              </a:rPr>
              <a:t>Keystone Plant</a:t>
            </a:r>
            <a:r>
              <a:rPr lang="en-US" sz="3200" b="1" dirty="0">
                <a:latin typeface="Georgia" panose="02040502050405020303" pitchFamily="18" charset="0"/>
              </a:rPr>
              <a:t>- species of plants upon which certain animals are dependent, may also be referred to as a keystone mutualist </a:t>
            </a:r>
          </a:p>
        </p:txBody>
      </p:sp>
      <p:pic>
        <p:nvPicPr>
          <p:cNvPr id="10243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5334000" cy="4038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715000" y="2682875"/>
            <a:ext cx="3352800" cy="2041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Lobelia plants native to the Hawaiian Islands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615</Words>
  <Application>Microsoft Office PowerPoint</Application>
  <PresentationFormat>On-screen Show (4:3)</PresentationFormat>
  <Paragraphs>91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Georgia</vt:lpstr>
      <vt:lpstr>Tahoma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West Virginia Professional</dc:creator>
  <cp:lastModifiedBy>Robles, Sarah (srobles@psusd.us)</cp:lastModifiedBy>
  <cp:revision>24</cp:revision>
  <dcterms:created xsi:type="dcterms:W3CDTF">1997-07-29T15:47:40Z</dcterms:created>
  <dcterms:modified xsi:type="dcterms:W3CDTF">2018-04-30T22:58:52Z</dcterms:modified>
</cp:coreProperties>
</file>