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42406376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39275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59722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144528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055132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539095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a:off x="0" y="0"/>
            <a:ext cx="9144000" cy="35183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10" name="Shape 10"/>
          <p:cNvCxnSpPr/>
          <p:nvPr/>
        </p:nvCxnSpPr>
        <p:spPr>
          <a:xfrm>
            <a:off x="0" y="3496604"/>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11" name="Shape 11"/>
          <p:cNvSpPr txBox="1">
            <a:spLocks noGrp="1"/>
          </p:cNvSpPr>
          <p:nvPr>
            <p:ph type="ctrTitle"/>
          </p:nvPr>
        </p:nvSpPr>
        <p:spPr>
          <a:xfrm>
            <a:off x="685800" y="1867781"/>
            <a:ext cx="7772400" cy="1648800"/>
          </a:xfrm>
          <a:prstGeom prst="rect">
            <a:avLst/>
          </a:prstGeom>
        </p:spPr>
        <p:txBody>
          <a:bodyPr lIns="91425" tIns="91425" rIns="91425" bIns="91425" anchor="b"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a:endParaRPr/>
          </a:p>
        </p:txBody>
      </p:sp>
      <p:sp>
        <p:nvSpPr>
          <p:cNvPr id="12" name="Shape 12"/>
          <p:cNvSpPr txBox="1">
            <a:spLocks noGrp="1"/>
          </p:cNvSpPr>
          <p:nvPr>
            <p:ph type="subTitle" idx="1"/>
          </p:nvPr>
        </p:nvSpPr>
        <p:spPr>
          <a:xfrm>
            <a:off x="685800" y="3627026"/>
            <a:ext cx="7772400" cy="774300"/>
          </a:xfrm>
          <a:prstGeom prst="rect">
            <a:avLst/>
          </a:prstGeom>
        </p:spPr>
        <p:txBody>
          <a:bodyPr lIns="91425" tIns="91425" rIns="91425" bIns="91425" anchor="t" anchorCtr="0"/>
          <a:lstStyle>
            <a:lvl1pPr>
              <a:spcBef>
                <a:spcPts val="0"/>
              </a:spcBef>
              <a:buClr>
                <a:schemeClr val="dk2"/>
              </a:buClr>
              <a:buNone/>
              <a:defRPr>
                <a:solidFill>
                  <a:schemeClr val="dk2"/>
                </a:solidFill>
              </a:defRPr>
            </a:lvl1pPr>
            <a:lvl2pPr>
              <a:spcBef>
                <a:spcPts val="0"/>
              </a:spcBef>
              <a:buClr>
                <a:schemeClr val="dk2"/>
              </a:buClr>
              <a:buSzPct val="100000"/>
              <a:buNone/>
              <a:defRPr sz="3000">
                <a:solidFill>
                  <a:schemeClr val="dk2"/>
                </a:solidFill>
              </a:defRPr>
            </a:lvl2pPr>
            <a:lvl3pPr>
              <a:spcBef>
                <a:spcPts val="0"/>
              </a:spcBef>
              <a:buClr>
                <a:schemeClr val="dk2"/>
              </a:buClr>
              <a:buSzPct val="100000"/>
              <a:buNone/>
              <a:defRPr sz="3000">
                <a:solidFill>
                  <a:schemeClr val="dk2"/>
                </a:solidFill>
              </a:defRPr>
            </a:lvl3pPr>
            <a:lvl4pPr>
              <a:spcBef>
                <a:spcPts val="0"/>
              </a:spcBef>
              <a:buClr>
                <a:schemeClr val="dk2"/>
              </a:buClr>
              <a:buSzPct val="100000"/>
              <a:buNone/>
              <a:defRPr sz="3000">
                <a:solidFill>
                  <a:schemeClr val="dk2"/>
                </a:solidFill>
              </a:defRPr>
            </a:lvl4pPr>
            <a:lvl5pPr>
              <a:spcBef>
                <a:spcPts val="0"/>
              </a:spcBef>
              <a:buClr>
                <a:schemeClr val="dk2"/>
              </a:buClr>
              <a:buSzPct val="100000"/>
              <a:buNone/>
              <a:defRPr sz="3000">
                <a:solidFill>
                  <a:schemeClr val="dk2"/>
                </a:solidFill>
              </a:defRPr>
            </a:lvl5pPr>
            <a:lvl6pPr>
              <a:spcBef>
                <a:spcPts val="0"/>
              </a:spcBef>
              <a:buClr>
                <a:schemeClr val="dk2"/>
              </a:buClr>
              <a:buSzPct val="100000"/>
              <a:buNone/>
              <a:defRPr sz="3000">
                <a:solidFill>
                  <a:schemeClr val="dk2"/>
                </a:solidFill>
              </a:defRPr>
            </a:lvl6pPr>
            <a:lvl7pPr>
              <a:spcBef>
                <a:spcPts val="0"/>
              </a:spcBef>
              <a:buClr>
                <a:schemeClr val="dk2"/>
              </a:buClr>
              <a:buSzPct val="100000"/>
              <a:buNone/>
              <a:defRPr sz="3000">
                <a:solidFill>
                  <a:schemeClr val="dk2"/>
                </a:solidFill>
              </a:defRPr>
            </a:lvl7pPr>
            <a:lvl8pPr>
              <a:spcBef>
                <a:spcPts val="0"/>
              </a:spcBef>
              <a:buClr>
                <a:schemeClr val="dk2"/>
              </a:buClr>
              <a:buSzPct val="100000"/>
              <a:buNone/>
              <a:defRPr sz="3000">
                <a:solidFill>
                  <a:schemeClr val="dk2"/>
                </a:solidFill>
              </a:defRPr>
            </a:lvl8pPr>
            <a:lvl9pPr>
              <a:spcBef>
                <a:spcPts val="0"/>
              </a:spcBef>
              <a:buClr>
                <a:schemeClr val="dk2"/>
              </a:buClr>
              <a:buSzPct val="100000"/>
              <a:buNone/>
              <a:defRPr sz="3000">
                <a:solidFill>
                  <a:schemeClr val="dk2"/>
                </a:solidFill>
              </a:defRPr>
            </a:lvl9pPr>
          </a:lstStyle>
          <a:p>
            <a:endParaRPr/>
          </a:p>
        </p:txBody>
      </p:sp>
      <p:sp>
        <p:nvSpPr>
          <p:cNvPr id="13" name="Shape 1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4"/>
        <p:cNvGrpSpPr/>
        <p:nvPr/>
      </p:nvGrpSpPr>
      <p:grpSpPr>
        <a:xfrm>
          <a:off x="0" y="0"/>
          <a:ext cx="0" cy="0"/>
          <a:chOff x="0" y="0"/>
          <a:chExt cx="0" cy="0"/>
        </a:xfrm>
      </p:grpSpPr>
      <p:sp>
        <p:nvSpPr>
          <p:cNvPr id="15" name="Shape 15"/>
          <p:cNvSpPr/>
          <p:nvPr/>
        </p:nvSpPr>
        <p:spPr>
          <a:xfrm>
            <a:off x="0" y="0"/>
            <a:ext cx="9144000" cy="1149900"/>
          </a:xfrm>
          <a:prstGeom prst="rect">
            <a:avLst/>
          </a:prstGeom>
          <a:solidFill>
            <a:srgbClr val="2388DB"/>
          </a:solidFill>
          <a:ln>
            <a:noFill/>
          </a:ln>
        </p:spPr>
        <p:txBody>
          <a:bodyPr lIns="91425" tIns="45700" rIns="91425" bIns="45700" anchor="ctr" anchorCtr="0">
            <a:noAutofit/>
          </a:bodyPr>
          <a:lstStyle/>
          <a:p>
            <a:pPr>
              <a:spcBef>
                <a:spcPts val="0"/>
              </a:spcBef>
              <a:buNone/>
            </a:pPr>
            <a:endParaRPr/>
          </a:p>
        </p:txBody>
      </p:sp>
      <p:cxnSp>
        <p:nvCxnSpPr>
          <p:cNvPr id="16" name="Shape 16"/>
          <p:cNvCxnSpPr/>
          <p:nvPr/>
        </p:nvCxnSpPr>
        <p:spPr>
          <a:xfrm>
            <a:off x="0" y="1127875"/>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p:nvPr/>
        </p:nvSpPr>
        <p:spPr>
          <a:xfrm>
            <a:off x="0" y="0"/>
            <a:ext cx="9144000" cy="11499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22" name="Shape 22"/>
          <p:cNvCxnSpPr/>
          <p:nvPr/>
        </p:nvCxnSpPr>
        <p:spPr>
          <a:xfrm>
            <a:off x="0" y="1127875"/>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23" name="Shape 2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4" name="Shape 24"/>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5" name="Shape 25"/>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p:nvPr/>
        </p:nvSpPr>
        <p:spPr>
          <a:xfrm>
            <a:off x="0" y="0"/>
            <a:ext cx="9144000" cy="1149900"/>
          </a:xfrm>
          <a:prstGeom prst="rect">
            <a:avLst/>
          </a:prstGeom>
          <a:solidFill>
            <a:srgbClr val="2388DB"/>
          </a:solidFill>
          <a:ln>
            <a:noFill/>
          </a:ln>
        </p:spPr>
        <p:txBody>
          <a:bodyPr lIns="91425" tIns="45700" rIns="91425" bIns="45700" anchor="ctr" anchorCtr="0">
            <a:noAutofit/>
          </a:bodyPr>
          <a:lstStyle/>
          <a:p>
            <a:pPr>
              <a:spcBef>
                <a:spcPts val="0"/>
              </a:spcBef>
              <a:buNone/>
            </a:pPr>
            <a:endParaRPr/>
          </a:p>
        </p:txBody>
      </p:sp>
      <p:cxnSp>
        <p:nvCxnSpPr>
          <p:cNvPr id="29" name="Shape 29"/>
          <p:cNvCxnSpPr/>
          <p:nvPr/>
        </p:nvCxnSpPr>
        <p:spPr>
          <a:xfrm>
            <a:off x="0" y="1127875"/>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30" name="Shape 30"/>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1" name="Shape 3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2"/>
        <p:cNvGrpSpPr/>
        <p:nvPr/>
      </p:nvGrpSpPr>
      <p:grpSpPr>
        <a:xfrm>
          <a:off x="0" y="0"/>
          <a:ext cx="0" cy="0"/>
          <a:chOff x="0" y="0"/>
          <a:chExt cx="0" cy="0"/>
        </a:xfrm>
      </p:grpSpPr>
      <p:sp>
        <p:nvSpPr>
          <p:cNvPr id="33" name="Shape 33"/>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spcBef>
                <a:spcPts val="0"/>
              </a:spcBef>
              <a:buClr>
                <a:schemeClr val="dk2"/>
              </a:buClr>
              <a:buSzPct val="100000"/>
              <a:buNone/>
              <a:defRPr sz="1800">
                <a:solidFill>
                  <a:schemeClr val="dk2"/>
                </a:solidFill>
              </a:defRPr>
            </a:lvl1pPr>
          </a:lstStyle>
          <a:p>
            <a:endParaRPr/>
          </a:p>
        </p:txBody>
      </p:sp>
      <p:sp>
        <p:nvSpPr>
          <p:cNvPr id="34" name="Shape 34"/>
          <p:cNvSpPr/>
          <p:nvPr/>
        </p:nvSpPr>
        <p:spPr>
          <a:xfrm>
            <a:off x="4274" y="0"/>
            <a:ext cx="9144000" cy="4406399"/>
          </a:xfrm>
          <a:prstGeom prst="rect">
            <a:avLst/>
          </a:prstGeom>
          <a:solidFill>
            <a:srgbClr val="2388DB"/>
          </a:solidFill>
          <a:ln>
            <a:noFill/>
          </a:ln>
        </p:spPr>
        <p:txBody>
          <a:bodyPr lIns="91425" tIns="45700" rIns="91425" bIns="45700" anchor="ctr" anchorCtr="0">
            <a:noAutofit/>
          </a:bodyPr>
          <a:lstStyle/>
          <a:p>
            <a:pPr>
              <a:spcBef>
                <a:spcPts val="0"/>
              </a:spcBef>
              <a:buNone/>
            </a:pPr>
            <a:endParaRPr/>
          </a:p>
        </p:txBody>
      </p:sp>
      <p:cxnSp>
        <p:nvCxnSpPr>
          <p:cNvPr id="35" name="Shape 35"/>
          <p:cNvCxnSpPr/>
          <p:nvPr/>
        </p:nvCxnSpPr>
        <p:spPr>
          <a:xfrm>
            <a:off x="0" y="4384371"/>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36" name="Shape 3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bg>
      <p:bgPr>
        <a:solidFill>
          <a:schemeClr val="dk2"/>
        </a:solidFill>
        <a:effectLst/>
      </p:bgPr>
    </p:bg>
    <p:spTree>
      <p:nvGrpSpPr>
        <p:cNvPr id="1" name="Shape 37"/>
        <p:cNvGrpSpPr/>
        <p:nvPr/>
      </p:nvGrpSpPr>
      <p:grpSpPr>
        <a:xfrm>
          <a:off x="0" y="0"/>
          <a:ext cx="0" cy="0"/>
          <a:chOff x="0" y="0"/>
          <a:chExt cx="0" cy="0"/>
        </a:xfrm>
      </p:grpSpPr>
      <p:sp>
        <p:nvSpPr>
          <p:cNvPr id="38" name="Shape 3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solidFill>
                  <a:schemeClr val="lt1"/>
                </a:solidFill>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lt1"/>
              </a:buClr>
              <a:buSzPct val="100000"/>
              <a:buNone/>
              <a:defRPr sz="3600" b="1">
                <a:solidFill>
                  <a:schemeClr val="lt1"/>
                </a:solidFill>
              </a:defRPr>
            </a:lvl1pPr>
            <a:lvl2pPr>
              <a:spcBef>
                <a:spcPts val="0"/>
              </a:spcBef>
              <a:buClr>
                <a:schemeClr val="lt1"/>
              </a:buClr>
              <a:buSzPct val="100000"/>
              <a:buNone/>
              <a:defRPr sz="3600" b="1">
                <a:solidFill>
                  <a:schemeClr val="lt1"/>
                </a:solidFill>
              </a:defRPr>
            </a:lvl2pPr>
            <a:lvl3pPr>
              <a:spcBef>
                <a:spcPts val="0"/>
              </a:spcBef>
              <a:buClr>
                <a:schemeClr val="lt1"/>
              </a:buClr>
              <a:buSzPct val="100000"/>
              <a:buNone/>
              <a:defRPr sz="3600" b="1">
                <a:solidFill>
                  <a:schemeClr val="lt1"/>
                </a:solidFill>
              </a:defRPr>
            </a:lvl3pPr>
            <a:lvl4pPr>
              <a:spcBef>
                <a:spcPts val="0"/>
              </a:spcBef>
              <a:buClr>
                <a:schemeClr val="lt1"/>
              </a:buClr>
              <a:buSzPct val="100000"/>
              <a:buNone/>
              <a:defRPr sz="3600" b="1">
                <a:solidFill>
                  <a:schemeClr val="lt1"/>
                </a:solidFill>
              </a:defRPr>
            </a:lvl4pPr>
            <a:lvl5pPr>
              <a:spcBef>
                <a:spcPts val="0"/>
              </a:spcBef>
              <a:buClr>
                <a:schemeClr val="lt1"/>
              </a:buClr>
              <a:buSzPct val="100000"/>
              <a:buNone/>
              <a:defRPr sz="3600" b="1">
                <a:solidFill>
                  <a:schemeClr val="lt1"/>
                </a:solidFill>
              </a:defRPr>
            </a:lvl5pPr>
            <a:lvl6pPr>
              <a:spcBef>
                <a:spcPts val="0"/>
              </a:spcBef>
              <a:buClr>
                <a:schemeClr val="lt1"/>
              </a:buClr>
              <a:buSzPct val="100000"/>
              <a:buNone/>
              <a:defRPr sz="3600" b="1">
                <a:solidFill>
                  <a:schemeClr val="lt1"/>
                </a:solidFill>
              </a:defRPr>
            </a:lvl6pPr>
            <a:lvl7pPr>
              <a:spcBef>
                <a:spcPts val="0"/>
              </a:spcBef>
              <a:buClr>
                <a:schemeClr val="lt1"/>
              </a:buClr>
              <a:buSzPct val="100000"/>
              <a:buNone/>
              <a:defRPr sz="3600" b="1">
                <a:solidFill>
                  <a:schemeClr val="lt1"/>
                </a:solidFill>
              </a:defRPr>
            </a:lvl7pPr>
            <a:lvl8pPr>
              <a:spcBef>
                <a:spcPts val="0"/>
              </a:spcBef>
              <a:buClr>
                <a:schemeClr val="lt1"/>
              </a:buClr>
              <a:buSzPct val="100000"/>
              <a:buNone/>
              <a:defRPr sz="3600" b="1">
                <a:solidFill>
                  <a:schemeClr val="lt1"/>
                </a:solidFill>
              </a:defRPr>
            </a:lvl8pPr>
            <a:lvl9pPr>
              <a:spcBef>
                <a:spcPts val="0"/>
              </a:spcBef>
              <a:buClr>
                <a:schemeClr val="lt1"/>
              </a:buClr>
              <a:buSzPct val="100000"/>
              <a:buNone/>
              <a:defRPr sz="3600" b="1">
                <a:solidFill>
                  <a:schemeClr val="l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2"/>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ctrTitle"/>
          </p:nvPr>
        </p:nvSpPr>
        <p:spPr>
          <a:xfrm>
            <a:off x="685800" y="1867781"/>
            <a:ext cx="7772400" cy="1648800"/>
          </a:xfrm>
          <a:prstGeom prst="rect">
            <a:avLst/>
          </a:prstGeom>
        </p:spPr>
        <p:txBody>
          <a:bodyPr lIns="91425" tIns="91425" rIns="91425" bIns="91425" anchor="b" anchorCtr="0">
            <a:noAutofit/>
          </a:bodyPr>
          <a:lstStyle/>
          <a:p>
            <a:pPr>
              <a:spcBef>
                <a:spcPts val="0"/>
              </a:spcBef>
              <a:buNone/>
            </a:pPr>
            <a:r>
              <a:rPr lang="en" sz="4800"/>
              <a:t>How to Avoid Plagiarism</a:t>
            </a:r>
          </a:p>
        </p:txBody>
      </p:sp>
      <p:sp>
        <p:nvSpPr>
          <p:cNvPr id="41" name="Shape 41"/>
          <p:cNvSpPr txBox="1">
            <a:spLocks noGrp="1"/>
          </p:cNvSpPr>
          <p:nvPr>
            <p:ph type="subTitle" idx="1"/>
          </p:nvPr>
        </p:nvSpPr>
        <p:spPr>
          <a:xfrm>
            <a:off x="685800" y="3627026"/>
            <a:ext cx="7772400" cy="7743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A good sentence:</a:t>
            </a:r>
          </a:p>
        </p:txBody>
      </p:sp>
      <p:sp>
        <p:nvSpPr>
          <p:cNvPr id="47" name="Shape 47"/>
          <p:cNvSpPr txBox="1">
            <a:spLocks noGrp="1"/>
          </p:cNvSpPr>
          <p:nvPr>
            <p:ph type="body" idx="1"/>
          </p:nvPr>
        </p:nvSpPr>
        <p:spPr>
          <a:xfrm>
            <a:off x="133564" y="1063378"/>
            <a:ext cx="8887146" cy="3892021"/>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sz="1800" b="1" dirty="0"/>
              <a:t>From Article</a:t>
            </a:r>
            <a:r>
              <a:rPr lang="en" sz="1800" dirty="0"/>
              <a:t>: While ecologists involved in management or policy often are advised to learn to deal with uncertainty, there are a number of components of global environmental change of which we are certain-certain that they are going on, and certain that they are human caused.</a:t>
            </a:r>
          </a:p>
          <a:p>
            <a:pPr lvl="0" rtl="0">
              <a:spcBef>
                <a:spcPts val="0"/>
              </a:spcBef>
              <a:buNone/>
            </a:pPr>
            <a:endParaRPr lang="en" sz="1800" b="1" dirty="0" smtClean="0"/>
          </a:p>
          <a:p>
            <a:pPr lvl="0" rtl="0">
              <a:spcBef>
                <a:spcPts val="0"/>
              </a:spcBef>
              <a:buNone/>
            </a:pPr>
            <a:r>
              <a:rPr lang="en" sz="1800" b="1" dirty="0" smtClean="0"/>
              <a:t>Option </a:t>
            </a:r>
            <a:r>
              <a:rPr lang="en" sz="1800" b="1" dirty="0"/>
              <a:t>1 (Direct Quote)</a:t>
            </a:r>
            <a:r>
              <a:rPr lang="en" sz="1800" dirty="0"/>
              <a:t>: “While ecologists involved in management or policy often are advised to learn to deal with uncertainty, there are a number of components of global environmental change of which we are certain-certain that they are going on, and certain that they are human caused” (Vitousak, 1994). </a:t>
            </a:r>
            <a:r>
              <a:rPr lang="en" sz="1800" b="1" i="1" dirty="0"/>
              <a:t>[Use sparingly and make sure that they are important].</a:t>
            </a:r>
          </a:p>
          <a:p>
            <a:pPr lvl="0" rtl="0">
              <a:spcBef>
                <a:spcPts val="0"/>
              </a:spcBef>
              <a:buClr>
                <a:schemeClr val="dk1"/>
              </a:buClr>
              <a:buSzPct val="61111"/>
              <a:buFont typeface="Arial"/>
              <a:buNone/>
            </a:pPr>
            <a:endParaRPr lang="en" sz="1800" b="1" dirty="0" smtClean="0"/>
          </a:p>
          <a:p>
            <a:pPr lvl="0" rtl="0">
              <a:spcBef>
                <a:spcPts val="0"/>
              </a:spcBef>
              <a:buClr>
                <a:schemeClr val="dk1"/>
              </a:buClr>
              <a:buSzPct val="61111"/>
              <a:buFont typeface="Arial"/>
              <a:buNone/>
            </a:pPr>
            <a:r>
              <a:rPr lang="en" sz="1800" b="1" dirty="0" smtClean="0"/>
              <a:t>Option </a:t>
            </a:r>
            <a:r>
              <a:rPr lang="en" sz="1800" b="1" dirty="0"/>
              <a:t>2 (Paraphrase)</a:t>
            </a:r>
            <a:r>
              <a:rPr lang="en" sz="1800" dirty="0"/>
              <a:t>: While there are unknowns in ecology, scientists are sure that some aspects of global changes in the environment are caused by human activities (Vitousak,1994).</a:t>
            </a:r>
          </a:p>
          <a:p>
            <a:pPr lvl="0" rtl="0">
              <a:spcBef>
                <a:spcPts val="0"/>
              </a:spcBef>
              <a:buClr>
                <a:schemeClr val="dk1"/>
              </a:buClr>
              <a:buFont typeface="Arial"/>
              <a:buNone/>
            </a:pPr>
            <a:endParaRPr sz="1800" dirty="0"/>
          </a:p>
          <a:p>
            <a:pPr>
              <a:spcBef>
                <a:spcPts val="0"/>
              </a:spcBef>
              <a:buNone/>
            </a:pPr>
            <a:endParaRPr sz="1400" dirty="0"/>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A Good Paragraph</a:t>
            </a:r>
          </a:p>
        </p:txBody>
      </p:sp>
      <p:sp>
        <p:nvSpPr>
          <p:cNvPr id="53" name="Shape 53"/>
          <p:cNvSpPr txBox="1">
            <a:spLocks noGrp="1"/>
          </p:cNvSpPr>
          <p:nvPr>
            <p:ph type="body" idx="1"/>
          </p:nvPr>
        </p:nvSpPr>
        <p:spPr>
          <a:xfrm>
            <a:off x="773900" y="1200150"/>
            <a:ext cx="7502700" cy="3725699"/>
          </a:xfrm>
          <a:prstGeom prst="rect">
            <a:avLst/>
          </a:prstGeom>
        </p:spPr>
        <p:txBody>
          <a:bodyPr lIns="91425" tIns="91425" rIns="91425" bIns="91425" anchor="t" anchorCtr="0">
            <a:noAutofit/>
          </a:bodyPr>
          <a:lstStyle/>
          <a:p>
            <a:pPr lvl="0" rtl="0">
              <a:spcBef>
                <a:spcPts val="0"/>
              </a:spcBef>
              <a:buNone/>
            </a:pPr>
            <a:r>
              <a:rPr lang="en" sz="2000" b="1" i="1" dirty="0" smtClean="0">
                <a:solidFill>
                  <a:srgbClr val="181818"/>
                </a:solidFill>
              </a:rPr>
              <a:t>Option 1 (Direct Quote) - Indent </a:t>
            </a:r>
            <a:r>
              <a:rPr lang="en" sz="2000" b="1" i="1" dirty="0">
                <a:solidFill>
                  <a:srgbClr val="181818"/>
                </a:solidFill>
              </a:rPr>
              <a:t>both margins</a:t>
            </a:r>
            <a:r>
              <a:rPr lang="en" sz="2000" dirty="0">
                <a:solidFill>
                  <a:srgbClr val="181818"/>
                </a:solidFill>
              </a:rPr>
              <a:t>: “Thus, from the war of nature, from famine and death, the most exalted object which we are capable of conceiving, namely, the production of the higher animals, directly follows. There is grandeur in this view of life, with its several powers, having been originally breathed into a few forms or into one; and that, whilst this planet has gone cycling on according to the fixed law of gravity, from so simple a beginning endless forms most beautiful and most wonderful have been, and are being, evolved (Darwin, 1859).”</a:t>
            </a:r>
          </a:p>
          <a:p>
            <a:pPr lvl="0" algn="ctr" rtl="0">
              <a:spcBef>
                <a:spcPts val="0"/>
              </a:spcBef>
              <a:buClr>
                <a:schemeClr val="dk1"/>
              </a:buClr>
              <a:buSzPct val="61111"/>
              <a:buFont typeface="Arial"/>
              <a:buNone/>
            </a:pPr>
            <a:r>
              <a:rPr lang="en" sz="1800" dirty="0">
                <a:solidFill>
                  <a:srgbClr val="181818"/>
                </a:solidFill>
              </a:rPr>
              <a:t>[</a:t>
            </a:r>
            <a:r>
              <a:rPr lang="en" sz="1800" b="1" dirty="0">
                <a:solidFill>
                  <a:srgbClr val="181818"/>
                </a:solidFill>
              </a:rPr>
              <a:t>Warning</a:t>
            </a:r>
            <a:r>
              <a:rPr lang="en" sz="1800" dirty="0">
                <a:solidFill>
                  <a:srgbClr val="181818"/>
                </a:solidFill>
              </a:rPr>
              <a:t>:</a:t>
            </a:r>
            <a:r>
              <a:rPr lang="en" sz="1800" i="1" dirty="0">
                <a:solidFill>
                  <a:srgbClr val="181818"/>
                </a:solidFill>
              </a:rPr>
              <a:t> Be sure that if you quote an entire paragraph that it is worthy. Otherwise, your teacher will assume you are trying to take up space].</a:t>
            </a:r>
          </a:p>
          <a:p>
            <a:pPr indent="457200">
              <a:spcBef>
                <a:spcPts val="0"/>
              </a:spcBef>
              <a:buNone/>
            </a:pPr>
            <a:endParaRPr sz="1800" dirty="0"/>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Paraphrased Paragraph</a:t>
            </a:r>
          </a:p>
        </p:txBody>
      </p:sp>
      <p:sp>
        <p:nvSpPr>
          <p:cNvPr id="59" name="Shape 5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b="1" dirty="0" smtClean="0"/>
              <a:t>Option 2 (Paraphrase in your own words). </a:t>
            </a:r>
            <a:r>
              <a:rPr lang="en" i="1" dirty="0" smtClean="0"/>
              <a:t>For example</a:t>
            </a:r>
            <a:r>
              <a:rPr lang="en" dirty="0" smtClean="0"/>
              <a:t>: Darwin </a:t>
            </a:r>
            <a:r>
              <a:rPr lang="en" dirty="0"/>
              <a:t>described our evolution as an impressive (grandeur: use a thesaurus) process starting from one or more simple organisms and having endured a long struggle in nature to become organisms to admire (wonder) (Darwin,1859).</a:t>
            </a:r>
          </a:p>
        </p:txBody>
      </p:sp>
      <p:cxnSp>
        <p:nvCxnSpPr>
          <p:cNvPr id="60" name="Shape 60"/>
          <p:cNvCxnSpPr/>
          <p:nvPr/>
        </p:nvCxnSpPr>
        <p:spPr>
          <a:xfrm rot="10800000" flipH="1">
            <a:off x="3723411" y="2468641"/>
            <a:ext cx="1427699" cy="19799"/>
          </a:xfrm>
          <a:prstGeom prst="straightConnector1">
            <a:avLst/>
          </a:prstGeom>
          <a:noFill/>
          <a:ln w="19050" cap="flat" cmpd="sng">
            <a:solidFill>
              <a:schemeClr val="dk2"/>
            </a:solidFill>
            <a:prstDash val="solid"/>
            <a:round/>
            <a:headEnd type="none" w="lg" len="lg"/>
            <a:tailEnd type="none" w="lg" len="lg"/>
          </a:ln>
        </p:spPr>
      </p:cxnSp>
      <p:cxnSp>
        <p:nvCxnSpPr>
          <p:cNvPr id="61" name="Shape 61"/>
          <p:cNvCxnSpPr/>
          <p:nvPr/>
        </p:nvCxnSpPr>
        <p:spPr>
          <a:xfrm rot="10800000" flipH="1">
            <a:off x="655725" y="4288894"/>
            <a:ext cx="1211099" cy="9899"/>
          </a:xfrm>
          <a:prstGeom prst="straightConnector1">
            <a:avLst/>
          </a:prstGeom>
          <a:noFill/>
          <a:ln w="19050" cap="flat" cmpd="sng">
            <a:solidFill>
              <a:schemeClr val="dk2"/>
            </a:solidFill>
            <a:prstDash val="solid"/>
            <a:round/>
            <a:headEnd type="none" w="lg" len="lg"/>
            <a:tailEnd type="none" w="lg" len="lg"/>
          </a:ln>
        </p:spPr>
      </p:cxn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Works Cited</a:t>
            </a:r>
          </a:p>
        </p:txBody>
      </p:sp>
      <p:sp>
        <p:nvSpPr>
          <p:cNvPr id="67" name="Shape 6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0" indent="0" rtl="0">
              <a:spcBef>
                <a:spcPts val="0"/>
              </a:spcBef>
              <a:buNone/>
            </a:pPr>
            <a:r>
              <a:rPr lang="en" sz="2400"/>
              <a:t>Darwin, C. (1859). On the Origin of the Species by Means </a:t>
            </a:r>
          </a:p>
          <a:p>
            <a:pPr marL="457200" indent="0" rtl="0">
              <a:spcBef>
                <a:spcPts val="0"/>
              </a:spcBef>
              <a:buNone/>
            </a:pPr>
            <a:r>
              <a:rPr lang="en" sz="2400"/>
              <a:t>of Natural Selection, or the Preservation of Races in the Struggle for Life. London: John Murray, Albemarle Street.</a:t>
            </a:r>
          </a:p>
          <a:p>
            <a:pPr marL="0" indent="0" rtl="0">
              <a:spcBef>
                <a:spcPts val="0"/>
              </a:spcBef>
              <a:buNone/>
            </a:pPr>
            <a:r>
              <a:rPr lang="en" sz="2400"/>
              <a:t>Vitousek, P. (1994). Beyond Global Warming: Ecology and </a:t>
            </a:r>
          </a:p>
          <a:p>
            <a:pPr marL="457200" indent="0">
              <a:spcBef>
                <a:spcPts val="0"/>
              </a:spcBef>
              <a:buNone/>
            </a:pPr>
            <a:r>
              <a:rPr lang="en" sz="2400"/>
              <a:t>Global Change. Ecology, 75. Retrieved from http://dx.doi.org/10.2307/1941591.</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biz">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430</Words>
  <Application>Microsoft Office PowerPoint</Application>
  <PresentationFormat>On-screen Show (16:9)</PresentationFormat>
  <Paragraphs>17</Paragraphs>
  <Slides>5</Slides>
  <Notes>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Arial</vt:lpstr>
      <vt:lpstr>biz</vt:lpstr>
      <vt:lpstr>How to Avoid Plagiarism</vt:lpstr>
      <vt:lpstr>A good sentence:</vt:lpstr>
      <vt:lpstr>A Good Paragraph</vt:lpstr>
      <vt:lpstr>Paraphrased Paragraph</vt:lpstr>
      <vt:lpstr>Works Cited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Avoid Plagiarism</dc:title>
  <dc:creator>MattGeo</dc:creator>
  <cp:lastModifiedBy>MattGeo</cp:lastModifiedBy>
  <cp:revision>2</cp:revision>
  <dcterms:modified xsi:type="dcterms:W3CDTF">2015-07-08T00:46:57Z</dcterms:modified>
</cp:coreProperties>
</file>