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76" r:id="rId7"/>
    <p:sldId id="261" r:id="rId8"/>
    <p:sldId id="262" r:id="rId9"/>
    <p:sldId id="272" r:id="rId10"/>
    <p:sldId id="263" r:id="rId11"/>
    <p:sldId id="275" r:id="rId12"/>
    <p:sldId id="264" r:id="rId13"/>
    <p:sldId id="274" r:id="rId14"/>
    <p:sldId id="265" r:id="rId15"/>
    <p:sldId id="277" r:id="rId16"/>
    <p:sldId id="266" r:id="rId17"/>
    <p:sldId id="268" r:id="rId18"/>
    <p:sldId id="267" r:id="rId19"/>
    <p:sldId id="269" r:id="rId20"/>
    <p:sldId id="270" r:id="rId21"/>
    <p:sldId id="271" r:id="rId22"/>
    <p:sldId id="2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9" autoAdjust="0"/>
    <p:restoredTop sz="94660"/>
  </p:normalViewPr>
  <p:slideViewPr>
    <p:cSldViewPr>
      <p:cViewPr varScale="1">
        <p:scale>
          <a:sx n="107" d="100"/>
          <a:sy n="107" d="100"/>
        </p:scale>
        <p:origin x="-10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3FFCB-588E-4CB1-8077-390EBBAD5016}" type="datetimeFigureOut">
              <a:rPr lang="en-US" smtClean="0"/>
              <a:t>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93053-1FE6-405F-93DF-F80D3E5C6BAA}" type="slidenum">
              <a:rPr lang="en-US" smtClean="0"/>
              <a:t>‹#›</a:t>
            </a:fld>
            <a:endParaRPr lang="en-US"/>
          </a:p>
        </p:txBody>
      </p:sp>
    </p:spTree>
    <p:extLst>
      <p:ext uri="{BB962C8B-B14F-4D97-AF65-F5344CB8AC3E}">
        <p14:creationId xmlns:p14="http://schemas.microsoft.com/office/powerpoint/2010/main" val="330015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93053-1FE6-405F-93DF-F80D3E5C6BAA}"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26BC2D-6C27-4DA7-ABF7-5BE0BD6220E0}"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989584-9392-4E51-9E6B-2452FC7029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C2B604-A9D9-48F1-95AC-FB26FF68D018}"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D47313-AFCF-4808-9B30-F0BDC72187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EAF3D-0076-477B-AA69-6B65C4D774BB}"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0D713-D937-4F94-BDF7-1E1954385E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688B1A-5B3C-4736-8CC9-2FBF1456D982}"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C796B3-406A-44B5-8D64-E568F12580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4F4EED-09F8-4230-BB1B-5593C87470DB}"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29022-692B-499D-B6BF-13A44B6555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88FDE-DB9E-4A9C-AD36-36AFA4827625}"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B3162B-CDEC-4BCC-AEEF-E5E4920EB2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3AC09C-DAFE-45ED-AA47-733721D7A30C}" type="datetimeFigureOut">
              <a:rPr lang="en-US"/>
              <a:pPr>
                <a:defRPr/>
              </a:pPr>
              <a:t>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491A58-3B77-4C3A-80F8-C9B0E1D5C1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EF6F24-5EF2-417C-8789-6916F4BF47E7}" type="datetimeFigureOut">
              <a:rPr lang="en-US"/>
              <a:pPr>
                <a:defRPr/>
              </a:pPr>
              <a:t>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5D783B-BD93-4E38-A27B-4E8DE38D15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3A3798-22F4-42E2-9AEA-DF18B79D2527}" type="datetimeFigureOut">
              <a:rPr lang="en-US"/>
              <a:pPr>
                <a:defRPr/>
              </a:pPr>
              <a:t>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5C3E1-5096-44F5-B65C-81617676C2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343FD1-9315-47A9-AC63-1BF5AD53B7C1}"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CF070C-6234-4926-8CF9-C179939D31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5C9F12-BD54-4E2E-BF52-8D6155E14913}"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3E2255-D74C-4988-A6AE-A089B5DC6E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0E42FF-744D-42D2-B29E-5A5B80D0C783}" type="datetimeFigureOut">
              <a:rPr lang="en-US"/>
              <a:pPr>
                <a:defRPr/>
              </a:pPr>
              <a:t>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E740E4-000A-4473-B80B-D6F430A97E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atalysts.asf" TargetMode="Externa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hyperlink" Target="YouTube%20%20%20%20%20%20%20%20-%20Such%20Great%20Enzymes%20(HQ).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Rates_of_Chemical_Reactions.asf" TargetMode="Externa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hyperlink" Target="Enzymes/Lodge_McCammon_Songs__Enzymes_.mp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Lodge_McCammon_Songs__Enzymes_.mp3"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Traits_of_Chemical_Reactions.asf" TargetMode="Externa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YouTube%20%20%20%20%20%20%20%20-%20Enzyme%20Animation.mp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berlinwallpaper.com/PrissPrints/images/Stickups/Superman_figure.jpg"/>
          <p:cNvPicPr>
            <a:picLocks noChangeAspect="1" noChangeArrowheads="1"/>
          </p:cNvPicPr>
          <p:nvPr/>
        </p:nvPicPr>
        <p:blipFill>
          <a:blip r:embed="rId2"/>
          <a:srcRect/>
          <a:stretch>
            <a:fillRect/>
          </a:stretch>
        </p:blipFill>
        <p:spPr bwMode="auto">
          <a:xfrm>
            <a:off x="1828800" y="1066800"/>
            <a:ext cx="3076575" cy="5095875"/>
          </a:xfrm>
          <a:prstGeom prst="rect">
            <a:avLst/>
          </a:prstGeom>
          <a:noFill/>
        </p:spPr>
      </p:pic>
      <p:sp>
        <p:nvSpPr>
          <p:cNvPr id="13313" name="Title 1"/>
          <p:cNvSpPr>
            <a:spLocks noGrp="1"/>
          </p:cNvSpPr>
          <p:nvPr>
            <p:ph type="ctrTitle"/>
          </p:nvPr>
        </p:nvSpPr>
        <p:spPr>
          <a:xfrm>
            <a:off x="3124200" y="2130425"/>
            <a:ext cx="5334000" cy="1470025"/>
          </a:xfrm>
        </p:spPr>
        <p:txBody>
          <a:bodyPr/>
          <a:lstStyle/>
          <a:p>
            <a:pPr eaLnBrk="1" hangingPunct="1"/>
            <a:r>
              <a:rPr lang="en-US" sz="6600" b="1" dirty="0" smtClean="0"/>
              <a:t>Enzymes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Activation Energy</a:t>
            </a:r>
          </a:p>
        </p:txBody>
      </p:sp>
      <p:sp>
        <p:nvSpPr>
          <p:cNvPr id="23554" name="Content Placeholder 2"/>
          <p:cNvSpPr>
            <a:spLocks noGrp="1"/>
          </p:cNvSpPr>
          <p:nvPr>
            <p:ph idx="1"/>
          </p:nvPr>
        </p:nvSpPr>
        <p:spPr/>
        <p:txBody>
          <a:bodyPr/>
          <a:lstStyle/>
          <a:p>
            <a:pPr eaLnBrk="1" hangingPunct="1"/>
            <a:r>
              <a:rPr lang="en-US" smtClean="0">
                <a:solidFill>
                  <a:srgbClr val="FF0000"/>
                </a:solidFill>
              </a:rPr>
              <a:t>Activation Energy </a:t>
            </a:r>
            <a:r>
              <a:rPr lang="en-US" smtClean="0"/>
              <a:t>is the minimum amount of energy needed for reactants to form products in a chemical reaction</a:t>
            </a:r>
          </a:p>
          <a:p>
            <a:pPr eaLnBrk="1" hangingPunct="1"/>
            <a:r>
              <a:rPr lang="en-US" smtClean="0"/>
              <a:t>Lighting a candle wick provides activation energy for the chemical reaction of the substances in the candle and oxygen</a:t>
            </a:r>
          </a:p>
        </p:txBody>
      </p:sp>
      <p:pic>
        <p:nvPicPr>
          <p:cNvPr id="4" name="Picture 3"/>
          <p:cNvPicPr>
            <a:picLocks noChangeAspect="1"/>
          </p:cNvPicPr>
          <p:nvPr/>
        </p:nvPicPr>
        <p:blipFill>
          <a:blip r:embed="rId2"/>
          <a:srcRect/>
          <a:stretch>
            <a:fillRect/>
          </a:stretch>
        </p:blipFill>
        <p:spPr bwMode="auto">
          <a:xfrm>
            <a:off x="6572250" y="3257550"/>
            <a:ext cx="2571750"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pPr eaLnBrk="1" hangingPunct="1"/>
            <a:r>
              <a:rPr lang="en-US" smtClean="0"/>
              <a:t>Activation Energy</a:t>
            </a:r>
          </a:p>
        </p:txBody>
      </p:sp>
      <p:pic>
        <p:nvPicPr>
          <p:cNvPr id="7" name="Content Placeholder 6"/>
          <p:cNvPicPr>
            <a:picLocks noGrp="1" noChangeAspect="1"/>
          </p:cNvPicPr>
          <p:nvPr>
            <p:ph sz="half" idx="1"/>
          </p:nvPr>
        </p:nvPicPr>
        <p:blipFill>
          <a:blip r:embed="rId2"/>
          <a:srcRect/>
          <a:stretch>
            <a:fillRect/>
          </a:stretch>
        </p:blipFill>
        <p:spPr>
          <a:xfrm>
            <a:off x="457200" y="1884363"/>
            <a:ext cx="4038600" cy="3957637"/>
          </a:xfrm>
        </p:spPr>
      </p:pic>
      <p:pic>
        <p:nvPicPr>
          <p:cNvPr id="8" name="Content Placeholder 7"/>
          <p:cNvPicPr>
            <a:picLocks noGrp="1" noChangeAspect="1"/>
          </p:cNvPicPr>
          <p:nvPr>
            <p:ph sz="half" idx="2"/>
          </p:nvPr>
        </p:nvPicPr>
        <p:blipFill>
          <a:blip r:embed="rId3"/>
          <a:srcRect/>
          <a:stretch>
            <a:fillRect/>
          </a:stretch>
        </p:blipFill>
        <p:spPr>
          <a:xfrm>
            <a:off x="4832350" y="2027238"/>
            <a:ext cx="3670300" cy="36703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Catalysts</a:t>
            </a:r>
          </a:p>
        </p:txBody>
      </p:sp>
      <p:sp>
        <p:nvSpPr>
          <p:cNvPr id="25602" name="Content Placeholder 2"/>
          <p:cNvSpPr>
            <a:spLocks noGrp="1"/>
          </p:cNvSpPr>
          <p:nvPr>
            <p:ph idx="1"/>
          </p:nvPr>
        </p:nvSpPr>
        <p:spPr/>
        <p:txBody>
          <a:bodyPr/>
          <a:lstStyle/>
          <a:p>
            <a:pPr eaLnBrk="1" hangingPunct="1"/>
            <a:r>
              <a:rPr lang="en-US" smtClean="0"/>
              <a:t>All living things are chemical factories driven by chemical reactions</a:t>
            </a:r>
          </a:p>
          <a:p>
            <a:pPr eaLnBrk="1" hangingPunct="1"/>
            <a:r>
              <a:rPr lang="en-US" smtClean="0"/>
              <a:t>A </a:t>
            </a:r>
            <a:r>
              <a:rPr lang="en-US" smtClean="0">
                <a:solidFill>
                  <a:srgbClr val="FF0000"/>
                </a:solidFill>
              </a:rPr>
              <a:t>catalyst</a:t>
            </a:r>
            <a:r>
              <a:rPr lang="en-US" smtClean="0"/>
              <a:t> is a substance that lowers the activation energy needed to start the reaction</a:t>
            </a:r>
          </a:p>
          <a:p>
            <a:pPr eaLnBrk="1" hangingPunct="1"/>
            <a:r>
              <a:rPr lang="en-US" smtClean="0"/>
              <a:t>A catalyst does not increase how much product is made and it does not get used up in the reaction</a:t>
            </a:r>
          </a:p>
        </p:txBody>
      </p:sp>
      <p:pic>
        <p:nvPicPr>
          <p:cNvPr id="5" name="Picture 4"/>
          <p:cNvPicPr>
            <a:picLocks noChangeAspect="1"/>
          </p:cNvPicPr>
          <p:nvPr/>
        </p:nvPicPr>
        <p:blipFill>
          <a:blip r:embed="rId2"/>
          <a:srcRect/>
          <a:stretch>
            <a:fillRect/>
          </a:stretch>
        </p:blipFill>
        <p:spPr bwMode="auto">
          <a:xfrm>
            <a:off x="1066800" y="2514600"/>
            <a:ext cx="4445000" cy="3340100"/>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2686050" y="1909763"/>
            <a:ext cx="3771900"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hlinkClick r:id="rId3" action="ppaction://hlinkfile"/>
              </a:rPr>
              <a:t>Catalysts</a:t>
            </a:r>
            <a:endParaRPr lang="en-US" dirty="0" smtClean="0"/>
          </a:p>
        </p:txBody>
      </p:sp>
      <p:pic>
        <p:nvPicPr>
          <p:cNvPr id="5" name="Shape">
            <a:hlinkClick r:id="" action="ppaction://media"/>
          </p:cNvPr>
          <p:cNvPicPr>
            <a:picLocks noGrp="1" noChangeAspect="1"/>
          </p:cNvPicPr>
          <p:nvPr>
            <p:ph idx="1"/>
            <a:videoFile r:link="rId1"/>
          </p:nvPr>
        </p:nvPicPr>
        <p:blipFill>
          <a:blip r:embed="rId4"/>
          <a:srcRect/>
          <a:stretch>
            <a:fillRect/>
          </a:stretch>
        </p:blipFill>
        <p:spPr>
          <a:xfrm>
            <a:off x="1254125" y="1600200"/>
            <a:ext cx="6637338"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Enzymes</a:t>
            </a:r>
          </a:p>
        </p:txBody>
      </p:sp>
      <p:sp>
        <p:nvSpPr>
          <p:cNvPr id="27650" name="Content Placeholder 2"/>
          <p:cNvSpPr>
            <a:spLocks noGrp="1"/>
          </p:cNvSpPr>
          <p:nvPr>
            <p:ph idx="1"/>
          </p:nvPr>
        </p:nvSpPr>
        <p:spPr/>
        <p:txBody>
          <a:bodyPr/>
          <a:lstStyle/>
          <a:p>
            <a:pPr eaLnBrk="1" hangingPunct="1"/>
            <a:r>
              <a:rPr lang="en-US" dirty="0" smtClean="0"/>
              <a:t>Special proteins called </a:t>
            </a:r>
            <a:r>
              <a:rPr lang="en-US" dirty="0" smtClean="0">
                <a:solidFill>
                  <a:srgbClr val="FF0000"/>
                </a:solidFill>
                <a:hlinkClick r:id="rId2" action="ppaction://hlinkfile"/>
              </a:rPr>
              <a:t>enzymes</a:t>
            </a:r>
            <a:r>
              <a:rPr lang="en-US" dirty="0" smtClean="0"/>
              <a:t> are biological catalysts that speed up the rate of chemical reactions in biological processes.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hlinkClick r:id="rId3" action="ppaction://hlinkfile"/>
              </a:rPr>
              <a:t>Rates of Chemical Reactions</a:t>
            </a:r>
            <a:endParaRPr lang="en-US" dirty="0" smtClean="0"/>
          </a:p>
        </p:txBody>
      </p:sp>
      <p:pic>
        <p:nvPicPr>
          <p:cNvPr id="4" name="Shape">
            <a:hlinkClick r:id="" action="ppaction://media"/>
          </p:cNvPr>
          <p:cNvPicPr>
            <a:picLocks noGrp="1" noChangeAspect="1"/>
          </p:cNvPicPr>
          <p:nvPr>
            <p:ph idx="1"/>
            <a:videoFile r:link="rId1"/>
          </p:nvPr>
        </p:nvPicPr>
        <p:blipFill>
          <a:blip r:embed="rId4"/>
          <a:srcRect/>
          <a:stretch>
            <a:fillRect/>
          </a:stretch>
        </p:blipFill>
        <p:spPr>
          <a:xfrm>
            <a:off x="1254125" y="1600200"/>
            <a:ext cx="6637338"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Substrates </a:t>
            </a:r>
          </a:p>
        </p:txBody>
      </p:sp>
      <p:sp>
        <p:nvSpPr>
          <p:cNvPr id="29698" name="Content Placeholder 2"/>
          <p:cNvSpPr>
            <a:spLocks noGrp="1"/>
          </p:cNvSpPr>
          <p:nvPr>
            <p:ph idx="1"/>
          </p:nvPr>
        </p:nvSpPr>
        <p:spPr/>
        <p:txBody>
          <a:bodyPr/>
          <a:lstStyle/>
          <a:p>
            <a:pPr eaLnBrk="1" hangingPunct="1"/>
            <a:r>
              <a:rPr lang="en-US" smtClean="0"/>
              <a:t>The reactants that bind to the enzyme are called </a:t>
            </a:r>
            <a:r>
              <a:rPr lang="en-US" smtClean="0">
                <a:solidFill>
                  <a:srgbClr val="FF0000"/>
                </a:solidFill>
              </a:rPr>
              <a:t>substrates</a:t>
            </a:r>
            <a:r>
              <a:rPr lang="en-US" smtClean="0"/>
              <a:t>.</a:t>
            </a:r>
          </a:p>
          <a:p>
            <a:pPr eaLnBrk="1" hangingPunct="1"/>
            <a:r>
              <a:rPr lang="en-US" smtClean="0"/>
              <a:t>The specific location where the substrate binds on an enzymes is called the </a:t>
            </a:r>
            <a:r>
              <a:rPr lang="en-US" smtClean="0">
                <a:solidFill>
                  <a:srgbClr val="FF0000"/>
                </a:solidFill>
              </a:rPr>
              <a:t>active site</a:t>
            </a:r>
          </a:p>
          <a:p>
            <a:pPr eaLnBrk="1" hangingPunct="1"/>
            <a:r>
              <a:rPr lang="en-US" smtClean="0"/>
              <a:t>Once the substrates bind to the active site, the active site changes shape and forms the </a:t>
            </a:r>
            <a:r>
              <a:rPr lang="en-US" smtClean="0">
                <a:solidFill>
                  <a:srgbClr val="FF0000"/>
                </a:solidFill>
              </a:rPr>
              <a:t>enzyme-substrate complex</a:t>
            </a:r>
            <a:r>
              <a:rPr lang="en-US" smtClean="0"/>
              <a:t>.</a:t>
            </a:r>
          </a:p>
        </p:txBody>
      </p:sp>
      <p:pic>
        <p:nvPicPr>
          <p:cNvPr id="29699" name="Picture 3"/>
          <p:cNvPicPr>
            <a:picLocks noChangeAspect="1"/>
          </p:cNvPicPr>
          <p:nvPr/>
        </p:nvPicPr>
        <p:blipFill>
          <a:blip r:embed="rId2"/>
          <a:srcRect/>
          <a:stretch>
            <a:fillRect/>
          </a:stretch>
        </p:blipFill>
        <p:spPr bwMode="auto">
          <a:xfrm>
            <a:off x="4551363" y="5181600"/>
            <a:ext cx="42862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Show me what you know</a:t>
            </a:r>
          </a:p>
        </p:txBody>
      </p:sp>
      <p:sp>
        <p:nvSpPr>
          <p:cNvPr id="30722" name="Content Placeholder 2"/>
          <p:cNvSpPr>
            <a:spLocks noGrp="1"/>
          </p:cNvSpPr>
          <p:nvPr>
            <p:ph idx="1"/>
          </p:nvPr>
        </p:nvSpPr>
        <p:spPr/>
        <p:txBody>
          <a:bodyPr/>
          <a:lstStyle/>
          <a:p>
            <a:pPr eaLnBrk="1" hangingPunct="1"/>
            <a:r>
              <a:rPr lang="en-US" smtClean="0"/>
              <a:t>Create a bridge map showing an analogy of how enzymes work and a lock and key</a:t>
            </a:r>
          </a:p>
          <a:p>
            <a:pPr eaLnBrk="1" hangingPunct="1"/>
            <a:r>
              <a:rPr lang="en-US" smtClean="0"/>
              <a:t>Relating Factor - Specificity</a:t>
            </a:r>
          </a:p>
        </p:txBody>
      </p:sp>
      <p:cxnSp>
        <p:nvCxnSpPr>
          <p:cNvPr id="5" name="Straight Connector 4"/>
          <p:cNvCxnSpPr/>
          <p:nvPr/>
        </p:nvCxnSpPr>
        <p:spPr>
          <a:xfrm>
            <a:off x="1219200" y="46482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0" y="46482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429000" y="4495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81400" y="4495800"/>
            <a:ext cx="228600"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Shape">
            <a:hlinkClick r:id="" action="ppaction://media"/>
          </p:cNvPr>
          <p:cNvPicPr>
            <a:picLocks noRot="1" noChangeAspect="1"/>
          </p:cNvPicPr>
          <p:nvPr>
            <a:videoFile r:link="rId1"/>
          </p:nvPr>
        </p:nvPicPr>
        <p:blipFill>
          <a:blip r:embed="rId3" cstate="print"/>
          <a:srcRect/>
          <a:stretch>
            <a:fillRect/>
          </a:stretch>
        </p:blipFill>
        <p:spPr bwMode="auto">
          <a:xfrm>
            <a:off x="7162800" y="5334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268" fill="hold"/>
                                        <p:tgtEl>
                                          <p:spTgt spid="14"/>
                                        </p:tgtEl>
                                      </p:cBhvr>
                                    </p:cmd>
                                  </p:childTnLst>
                                </p:cTn>
                              </p:par>
                            </p:childTnLst>
                          </p:cTn>
                        </p:par>
                      </p:childTnLst>
                    </p:cTn>
                  </p:par>
                </p:childTnLst>
              </p:cTn>
              <p:nextCondLst>
                <p:cond evt="onClick" delay="0">
                  <p:tgtEl>
                    <p:spTgt spid="14"/>
                  </p:tgtEl>
                </p:cond>
              </p:nextCondLst>
            </p:seq>
            <p:video>
              <p:cMediaNode vol="80000" showWhenStopped="0">
                <p:cTn id="7" repeatCount="indefinite" fill="hold" display="0">
                  <p:stCondLst>
                    <p:cond delay="indefinite"/>
                  </p:stCondLst>
                  <p:endCondLst>
                    <p:cond evt="onStopAudio" delay="0">
                      <p:tgtEl>
                        <p:sldTgt/>
                      </p:tgtEl>
                    </p:cond>
                  </p:endCondLst>
                </p:cTn>
                <p:tgtEl>
                  <p:spTgt spid="1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Factors</a:t>
            </a:r>
          </a:p>
        </p:txBody>
      </p:sp>
      <p:sp>
        <p:nvSpPr>
          <p:cNvPr id="31746" name="Content Placeholder 2"/>
          <p:cNvSpPr>
            <a:spLocks noGrp="1"/>
          </p:cNvSpPr>
          <p:nvPr>
            <p:ph idx="1"/>
          </p:nvPr>
        </p:nvSpPr>
        <p:spPr/>
        <p:txBody>
          <a:bodyPr/>
          <a:lstStyle/>
          <a:p>
            <a:pPr eaLnBrk="1" hangingPunct="1"/>
            <a:r>
              <a:rPr lang="en-US" smtClean="0"/>
              <a:t>Factors such as pH, temperature and other substances affect enzyme activity.</a:t>
            </a:r>
          </a:p>
          <a:p>
            <a:pPr eaLnBrk="1" hangingPunct="1"/>
            <a:r>
              <a:rPr lang="en-US" smtClean="0"/>
              <a:t>Example, enzymes in human cells are most active at 37°C.  However, enzymes in other organisms, such as bacteria can be active at other temperatures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Enzymes and Biological Process</a:t>
            </a:r>
          </a:p>
        </p:txBody>
      </p:sp>
      <p:sp>
        <p:nvSpPr>
          <p:cNvPr id="32770" name="TextBox 3"/>
          <p:cNvSpPr txBox="1">
            <a:spLocks noChangeArrowheads="1"/>
          </p:cNvSpPr>
          <p:nvPr/>
        </p:nvSpPr>
        <p:spPr bwMode="auto">
          <a:xfrm>
            <a:off x="1143000" y="1828800"/>
            <a:ext cx="7162800" cy="1200150"/>
          </a:xfrm>
          <a:prstGeom prst="rect">
            <a:avLst/>
          </a:prstGeom>
          <a:noFill/>
          <a:ln w="9525">
            <a:noFill/>
            <a:miter lim="800000"/>
            <a:headEnd/>
            <a:tailEnd/>
          </a:ln>
        </p:spPr>
        <p:txBody>
          <a:bodyPr>
            <a:spAutoFit/>
          </a:bodyPr>
          <a:lstStyle/>
          <a:p>
            <a:r>
              <a:rPr lang="en-US" sz="2400">
                <a:latin typeface="Calibri" pitchFamily="34" charset="0"/>
              </a:rPr>
              <a:t>When a person is bitten by a poisonous snake, enzymes in the venom break down membranes of that persons red blood cells.</a:t>
            </a:r>
          </a:p>
        </p:txBody>
      </p:sp>
      <p:sp>
        <p:nvSpPr>
          <p:cNvPr id="32771" name="TextBox 4"/>
          <p:cNvSpPr txBox="1">
            <a:spLocks noChangeArrowheads="1"/>
          </p:cNvSpPr>
          <p:nvPr/>
        </p:nvSpPr>
        <p:spPr bwMode="auto">
          <a:xfrm>
            <a:off x="1128713" y="3525838"/>
            <a:ext cx="7315200" cy="954087"/>
          </a:xfrm>
          <a:prstGeom prst="rect">
            <a:avLst/>
          </a:prstGeom>
          <a:noFill/>
          <a:ln w="9525">
            <a:noFill/>
            <a:miter lim="800000"/>
            <a:headEnd/>
            <a:tailEnd/>
          </a:ln>
        </p:spPr>
        <p:txBody>
          <a:bodyPr>
            <a:spAutoFit/>
          </a:bodyPr>
          <a:lstStyle/>
          <a:p>
            <a:r>
              <a:rPr lang="en-US" sz="2800">
                <a:latin typeface="Calibri" pitchFamily="34" charset="0"/>
              </a:rPr>
              <a:t>Hard green apples ripen due to the action of enzymes</a:t>
            </a:r>
          </a:p>
        </p:txBody>
      </p:sp>
      <p:sp>
        <p:nvSpPr>
          <p:cNvPr id="32772" name="TextBox 5"/>
          <p:cNvSpPr txBox="1">
            <a:spLocks noChangeArrowheads="1"/>
          </p:cNvSpPr>
          <p:nvPr/>
        </p:nvSpPr>
        <p:spPr bwMode="auto">
          <a:xfrm>
            <a:off x="1060450" y="5410200"/>
            <a:ext cx="6400800" cy="954088"/>
          </a:xfrm>
          <a:prstGeom prst="rect">
            <a:avLst/>
          </a:prstGeom>
          <a:noFill/>
          <a:ln w="9525">
            <a:noFill/>
            <a:miter lim="800000"/>
            <a:headEnd/>
            <a:tailEnd/>
          </a:ln>
        </p:spPr>
        <p:txBody>
          <a:bodyPr>
            <a:spAutoFit/>
          </a:bodyPr>
          <a:lstStyle/>
          <a:p>
            <a:r>
              <a:rPr lang="en-US" sz="2800">
                <a:latin typeface="Calibri" pitchFamily="34" charset="0"/>
              </a:rPr>
              <a:t>Photosynthesis and Cellular Respiration provide energy with the help of enzymes</a:t>
            </a:r>
          </a:p>
        </p:txBody>
      </p:sp>
      <p:pic>
        <p:nvPicPr>
          <p:cNvPr id="7" name="Picture 6"/>
          <p:cNvPicPr>
            <a:picLocks noChangeAspect="1"/>
          </p:cNvPicPr>
          <p:nvPr/>
        </p:nvPicPr>
        <p:blipFill>
          <a:blip r:embed="rId2"/>
          <a:srcRect/>
          <a:stretch>
            <a:fillRect/>
          </a:stretch>
        </p:blipFill>
        <p:spPr bwMode="auto">
          <a:xfrm>
            <a:off x="2133600" y="2936875"/>
            <a:ext cx="3810000" cy="3086100"/>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4038600" y="2524125"/>
            <a:ext cx="3810000" cy="2562225"/>
          </a:xfrm>
          <a:prstGeom prst="rect">
            <a:avLst/>
          </a:prstGeom>
          <a:noFill/>
          <a:ln w="9525">
            <a:noFill/>
            <a:miter lim="800000"/>
            <a:headEnd/>
            <a:tailEnd/>
          </a:ln>
        </p:spPr>
      </p:pic>
      <p:pic>
        <p:nvPicPr>
          <p:cNvPr id="12" name="Picture 11"/>
          <p:cNvPicPr>
            <a:picLocks noChangeAspect="1"/>
          </p:cNvPicPr>
          <p:nvPr/>
        </p:nvPicPr>
        <p:blipFill>
          <a:blip r:embed="rId4"/>
          <a:srcRect/>
          <a:stretch>
            <a:fillRect/>
          </a:stretch>
        </p:blipFill>
        <p:spPr bwMode="auto">
          <a:xfrm>
            <a:off x="258763" y="509588"/>
            <a:ext cx="5121275" cy="3840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hlinkClick r:id="rId2" action="ppaction://hlinkfile"/>
              </a:rPr>
              <a:t>California Science Standard</a:t>
            </a:r>
            <a:endParaRPr lang="en-US" smtClean="0"/>
          </a:p>
        </p:txBody>
      </p:sp>
      <p:sp>
        <p:nvSpPr>
          <p:cNvPr id="14338" name="Content Placeholder 2"/>
          <p:cNvSpPr>
            <a:spLocks noGrp="1"/>
          </p:cNvSpPr>
          <p:nvPr>
            <p:ph idx="1"/>
          </p:nvPr>
        </p:nvSpPr>
        <p:spPr/>
        <p:txBody>
          <a:bodyPr/>
          <a:lstStyle/>
          <a:p>
            <a:pPr eaLnBrk="1" hangingPunct="1"/>
            <a:r>
              <a:rPr lang="en-US" smtClean="0"/>
              <a:t>1 b. Students know enzymes are proteins that catalyze biochemical reactions without altering the reaction equilibrium and the activities of enzymes depend on the temperature, ionic conditions, and the pH of the surroundings.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pPr eaLnBrk="1" hangingPunct="1"/>
            <a:r>
              <a:rPr lang="en-US" smtClean="0"/>
              <a:t>Worker Bees</a:t>
            </a:r>
          </a:p>
        </p:txBody>
      </p:sp>
      <p:pic>
        <p:nvPicPr>
          <p:cNvPr id="33794" name="Content Placeholder 5"/>
          <p:cNvPicPr>
            <a:picLocks noGrp="1" noChangeAspect="1"/>
          </p:cNvPicPr>
          <p:nvPr>
            <p:ph idx="1"/>
          </p:nvPr>
        </p:nvPicPr>
        <p:blipFill>
          <a:blip r:embed="rId2"/>
          <a:srcRect/>
          <a:stretch>
            <a:fillRect/>
          </a:stretch>
        </p:blipFill>
        <p:spPr>
          <a:xfrm>
            <a:off x="3844925" y="1665288"/>
            <a:ext cx="4572000" cy="3067050"/>
          </a:xfrm>
        </p:spPr>
      </p:pic>
      <p:sp>
        <p:nvSpPr>
          <p:cNvPr id="33795" name="Text Placeholder 4"/>
          <p:cNvSpPr>
            <a:spLocks noGrp="1"/>
          </p:cNvSpPr>
          <p:nvPr>
            <p:ph type="body" sz="half" idx="2"/>
          </p:nvPr>
        </p:nvSpPr>
        <p:spPr/>
        <p:txBody>
          <a:bodyPr/>
          <a:lstStyle/>
          <a:p>
            <a:pPr eaLnBrk="1" hangingPunct="1"/>
            <a:r>
              <a:rPr lang="en-US" smtClean="0"/>
              <a:t>Just as worker bees are important for the survival of the beehive, enzymes are the chemical worker bees of the cell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p:txBody>
          <a:bodyPr/>
          <a:lstStyle/>
          <a:p>
            <a:pPr eaLnBrk="1" hangingPunct="1"/>
            <a:endParaRPr lang="en-US" smtClean="0"/>
          </a:p>
        </p:txBody>
      </p:sp>
      <p:sp>
        <p:nvSpPr>
          <p:cNvPr id="34818" name="TextBox 5"/>
          <p:cNvSpPr txBox="1">
            <a:spLocks noChangeArrowheads="1"/>
          </p:cNvSpPr>
          <p:nvPr/>
        </p:nvSpPr>
        <p:spPr bwMode="auto">
          <a:xfrm>
            <a:off x="1295400" y="2362200"/>
            <a:ext cx="6705600" cy="823913"/>
          </a:xfrm>
          <a:prstGeom prst="rect">
            <a:avLst/>
          </a:prstGeom>
          <a:noFill/>
          <a:ln w="9525">
            <a:noFill/>
            <a:miter lim="800000"/>
            <a:headEnd/>
            <a:tailEnd/>
          </a:ln>
        </p:spPr>
        <p:txBody>
          <a:bodyPr>
            <a:spAutoFit/>
          </a:bodyPr>
          <a:lstStyle/>
          <a:p>
            <a:r>
              <a:rPr lang="en-US" sz="4800" dirty="0">
                <a:latin typeface="Calibri" pitchFamily="34" charset="0"/>
                <a:hlinkClick r:id="rId2" action="ppaction://hlinkfile"/>
              </a:rPr>
              <a:t>An Enzyme Music Video </a:t>
            </a:r>
            <a:endParaRPr lang="en-US" sz="48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2133600"/>
          </a:xfrm>
        </p:spPr>
        <p:txBody>
          <a:bodyPr/>
          <a:lstStyle/>
          <a:p>
            <a:r>
              <a:rPr lang="en-US" b="1" dirty="0" smtClean="0"/>
              <a:t>Test Review Warm-up #1</a:t>
            </a:r>
            <a:r>
              <a:rPr lang="en-US" dirty="0" smtClean="0"/>
              <a:t/>
            </a:r>
            <a:br>
              <a:rPr lang="en-US" dirty="0" smtClean="0"/>
            </a:br>
            <a:r>
              <a:rPr lang="en-US" sz="3600" dirty="0" smtClean="0"/>
              <a:t>(Add to the end of your Enzyme PowerPoint on p. 36)</a:t>
            </a:r>
            <a:endParaRPr lang="en-US" sz="3600" dirty="0"/>
          </a:p>
        </p:txBody>
      </p:sp>
      <p:pic>
        <p:nvPicPr>
          <p:cNvPr id="3" name="Picture 2"/>
          <p:cNvPicPr>
            <a:picLocks noChangeAspect="1" noChangeArrowheads="1"/>
          </p:cNvPicPr>
          <p:nvPr/>
        </p:nvPicPr>
        <p:blipFill>
          <a:blip r:embed="rId3"/>
          <a:srcRect/>
          <a:stretch>
            <a:fillRect/>
          </a:stretch>
        </p:blipFill>
        <p:spPr>
          <a:xfrm>
            <a:off x="-1" y="2285999"/>
            <a:ext cx="5173134" cy="4297680"/>
          </a:xfrm>
          <a:prstGeom prst="rect">
            <a:avLst/>
          </a:prstGeom>
          <a:noFill/>
        </p:spPr>
      </p:pic>
      <p:pic>
        <p:nvPicPr>
          <p:cNvPr id="4" name="Picture 3"/>
          <p:cNvPicPr>
            <a:picLocks noChangeAspect="1" noChangeArrowheads="1"/>
          </p:cNvPicPr>
          <p:nvPr/>
        </p:nvPicPr>
        <p:blipFill>
          <a:blip r:embed="rId4"/>
          <a:srcRect/>
          <a:stretch>
            <a:fillRect/>
          </a:stretch>
        </p:blipFill>
        <p:spPr>
          <a:xfrm>
            <a:off x="4718050" y="2514600"/>
            <a:ext cx="4798854" cy="33832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Learning Objectives</a:t>
            </a:r>
          </a:p>
        </p:txBody>
      </p:sp>
      <p:sp>
        <p:nvSpPr>
          <p:cNvPr id="15362" name="Content Placeholder 2"/>
          <p:cNvSpPr>
            <a:spLocks noGrp="1"/>
          </p:cNvSpPr>
          <p:nvPr>
            <p:ph idx="1"/>
          </p:nvPr>
        </p:nvSpPr>
        <p:spPr/>
        <p:txBody>
          <a:bodyPr/>
          <a:lstStyle/>
          <a:p>
            <a:pPr eaLnBrk="1" hangingPunct="1"/>
            <a:r>
              <a:rPr lang="en-US" smtClean="0"/>
              <a:t>Students will know that enzymes increase the speed of chemical reactions by lowering the activation energy</a:t>
            </a:r>
          </a:p>
          <a:p>
            <a:pPr eaLnBrk="1" hangingPunct="1"/>
            <a:r>
              <a:rPr lang="en-US" smtClean="0"/>
              <a:t>Students will be able to identify the substrate, active site and enzyme when given a diagram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Language Objectives</a:t>
            </a:r>
          </a:p>
        </p:txBody>
      </p:sp>
      <p:sp>
        <p:nvSpPr>
          <p:cNvPr id="16386" name="Content Placeholder 2"/>
          <p:cNvSpPr>
            <a:spLocks noGrp="1"/>
          </p:cNvSpPr>
          <p:nvPr>
            <p:ph idx="1"/>
          </p:nvPr>
        </p:nvSpPr>
        <p:spPr/>
        <p:txBody>
          <a:bodyPr/>
          <a:lstStyle/>
          <a:p>
            <a:pPr eaLnBrk="1" hangingPunct="1"/>
            <a:r>
              <a:rPr lang="en-US" smtClean="0"/>
              <a:t>Students will ask and answer questions by using phrases or simple sentences.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Chemical Reactions</a:t>
            </a:r>
          </a:p>
        </p:txBody>
      </p:sp>
      <p:sp>
        <p:nvSpPr>
          <p:cNvPr id="18434" name="Content Placeholder 2"/>
          <p:cNvSpPr>
            <a:spLocks noGrp="1"/>
          </p:cNvSpPr>
          <p:nvPr>
            <p:ph idx="1"/>
          </p:nvPr>
        </p:nvSpPr>
        <p:spPr/>
        <p:txBody>
          <a:bodyPr/>
          <a:lstStyle/>
          <a:p>
            <a:pPr eaLnBrk="1" hangingPunct="1"/>
            <a:r>
              <a:rPr lang="en-US" smtClean="0"/>
              <a:t>A </a:t>
            </a:r>
            <a:r>
              <a:rPr lang="en-US" smtClean="0">
                <a:solidFill>
                  <a:srgbClr val="FF0000"/>
                </a:solidFill>
              </a:rPr>
              <a:t>chemical reaction </a:t>
            </a:r>
            <a:r>
              <a:rPr lang="en-US" smtClean="0"/>
              <a:t>is the process by which atoms or groups of atoms in substances are reorganized into different substances</a:t>
            </a:r>
          </a:p>
          <a:p>
            <a:pPr eaLnBrk="1" hangingPunct="1"/>
            <a:r>
              <a:rPr lang="en-US" smtClean="0"/>
              <a:t>Chemical bonds are broken or formed</a:t>
            </a:r>
          </a:p>
        </p:txBody>
      </p:sp>
      <p:pic>
        <p:nvPicPr>
          <p:cNvPr id="18435" name="Picture 4"/>
          <p:cNvPicPr>
            <a:picLocks noChangeAspect="1"/>
          </p:cNvPicPr>
          <p:nvPr/>
        </p:nvPicPr>
        <p:blipFill>
          <a:blip r:embed="rId2"/>
          <a:srcRect/>
          <a:stretch>
            <a:fillRect/>
          </a:stretch>
        </p:blipFill>
        <p:spPr bwMode="auto">
          <a:xfrm>
            <a:off x="762000" y="3886200"/>
            <a:ext cx="76200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hlinkClick r:id="rId3" action="ppaction://hlinkfile"/>
              </a:rPr>
              <a:t>Traits of Chemical Reactions</a:t>
            </a:r>
            <a:endParaRPr lang="en-US" dirty="0" smtClean="0"/>
          </a:p>
        </p:txBody>
      </p:sp>
      <p:pic>
        <p:nvPicPr>
          <p:cNvPr id="6" name="Shape">
            <a:hlinkClick r:id="" action="ppaction://media"/>
          </p:cNvPr>
          <p:cNvPicPr>
            <a:picLocks noGrp="1" noChangeAspect="1"/>
          </p:cNvPicPr>
          <p:nvPr>
            <p:ph idx="1"/>
            <a:videoFile r:link="rId1"/>
          </p:nvPr>
        </p:nvPicPr>
        <p:blipFill>
          <a:blip r:embed="rId4"/>
          <a:srcRect/>
          <a:stretch>
            <a:fillRect/>
          </a:stretch>
        </p:blipFill>
        <p:spPr>
          <a:xfrm>
            <a:off x="1254125" y="1600200"/>
            <a:ext cx="6637338"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Physical or Chemical</a:t>
            </a:r>
          </a:p>
        </p:txBody>
      </p:sp>
      <p:sp>
        <p:nvSpPr>
          <p:cNvPr id="20482" name="Content Placeholder 2"/>
          <p:cNvSpPr>
            <a:spLocks noGrp="1"/>
          </p:cNvSpPr>
          <p:nvPr>
            <p:ph idx="1"/>
          </p:nvPr>
        </p:nvSpPr>
        <p:spPr/>
        <p:txBody>
          <a:bodyPr/>
          <a:lstStyle/>
          <a:p>
            <a:pPr eaLnBrk="1" hangingPunct="1"/>
            <a:r>
              <a:rPr lang="en-US" smtClean="0"/>
              <a:t>Physical changes occur when a substances appearance is changed, but not its composition – Example water boiling</a:t>
            </a:r>
          </a:p>
          <a:p>
            <a:pPr eaLnBrk="1" hangingPunct="1"/>
            <a:r>
              <a:rPr lang="en-US" smtClean="0"/>
              <a:t>Chemical change – changes the chemical composition – Example a rusting car</a:t>
            </a:r>
          </a:p>
          <a:p>
            <a:pPr eaLnBrk="1" hangingPunct="1"/>
            <a:r>
              <a:rPr lang="en-US" smtClean="0"/>
              <a:t>Take one minute and list at least three physical and three chemical changes</a:t>
            </a:r>
          </a:p>
        </p:txBody>
      </p:sp>
      <p:pic>
        <p:nvPicPr>
          <p:cNvPr id="4" name="Picture 3"/>
          <p:cNvPicPr>
            <a:picLocks noChangeAspect="1"/>
          </p:cNvPicPr>
          <p:nvPr/>
        </p:nvPicPr>
        <p:blipFill>
          <a:blip r:embed="rId2"/>
          <a:srcRect/>
          <a:stretch>
            <a:fillRect/>
          </a:stretch>
        </p:blipFill>
        <p:spPr bwMode="auto">
          <a:xfrm>
            <a:off x="2209800" y="1981200"/>
            <a:ext cx="4391025" cy="2819400"/>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762000" y="2971800"/>
            <a:ext cx="26162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Chemical Equations</a:t>
            </a:r>
          </a:p>
        </p:txBody>
      </p:sp>
      <p:sp>
        <p:nvSpPr>
          <p:cNvPr id="21506" name="TextBox 3"/>
          <p:cNvSpPr txBox="1">
            <a:spLocks noChangeArrowheads="1"/>
          </p:cNvSpPr>
          <p:nvPr/>
        </p:nvSpPr>
        <p:spPr bwMode="auto">
          <a:xfrm>
            <a:off x="1981200" y="1833563"/>
            <a:ext cx="4495800" cy="369887"/>
          </a:xfrm>
          <a:prstGeom prst="rect">
            <a:avLst/>
          </a:prstGeom>
          <a:noFill/>
          <a:ln w="9525">
            <a:noFill/>
            <a:miter lim="800000"/>
            <a:headEnd/>
            <a:tailEnd/>
          </a:ln>
        </p:spPr>
        <p:txBody>
          <a:bodyPr>
            <a:spAutoFit/>
          </a:bodyPr>
          <a:lstStyle/>
          <a:p>
            <a:r>
              <a:rPr lang="en-US">
                <a:latin typeface="Calibri" pitchFamily="34" charset="0"/>
              </a:rPr>
              <a:t>Reactants                                          Products</a:t>
            </a:r>
          </a:p>
        </p:txBody>
      </p:sp>
      <p:cxnSp>
        <p:nvCxnSpPr>
          <p:cNvPr id="8" name="Straight Arrow Connector 7"/>
          <p:cNvCxnSpPr/>
          <p:nvPr/>
        </p:nvCxnSpPr>
        <p:spPr>
          <a:xfrm>
            <a:off x="3200400" y="2017713"/>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08" name="TextBox 8"/>
          <p:cNvSpPr txBox="1">
            <a:spLocks noChangeArrowheads="1"/>
          </p:cNvSpPr>
          <p:nvPr/>
        </p:nvSpPr>
        <p:spPr bwMode="auto">
          <a:xfrm>
            <a:off x="1219200" y="2819400"/>
            <a:ext cx="6172200" cy="923925"/>
          </a:xfrm>
          <a:prstGeom prst="rect">
            <a:avLst/>
          </a:prstGeom>
          <a:noFill/>
          <a:ln w="9525">
            <a:noFill/>
            <a:miter lim="800000"/>
            <a:headEnd/>
            <a:tailEnd/>
          </a:ln>
        </p:spPr>
        <p:txBody>
          <a:bodyPr>
            <a:spAutoFit/>
          </a:bodyPr>
          <a:lstStyle/>
          <a:p>
            <a:r>
              <a:rPr lang="en-US">
                <a:latin typeface="Calibri" pitchFamily="34" charset="0"/>
              </a:rPr>
              <a:t>In chemical reactions, matter cannot be created or destroyed.  This is called the CONSERVATION OF MASS.  All chemical equations must show balance of mass.</a:t>
            </a:r>
          </a:p>
        </p:txBody>
      </p:sp>
      <p:sp>
        <p:nvSpPr>
          <p:cNvPr id="10" name="TextBox 9"/>
          <p:cNvSpPr txBox="1">
            <a:spLocks noChangeArrowheads="1"/>
          </p:cNvSpPr>
          <p:nvPr/>
        </p:nvSpPr>
        <p:spPr bwMode="auto">
          <a:xfrm>
            <a:off x="1143000" y="4419600"/>
            <a:ext cx="6705600" cy="369888"/>
          </a:xfrm>
          <a:prstGeom prst="rect">
            <a:avLst/>
          </a:prstGeom>
          <a:noFill/>
          <a:ln w="9525">
            <a:noFill/>
            <a:miter lim="800000"/>
            <a:headEnd/>
            <a:tailEnd/>
          </a:ln>
        </p:spPr>
        <p:txBody>
          <a:bodyPr>
            <a:spAutoFit/>
          </a:bodyPr>
          <a:lstStyle/>
          <a:p>
            <a:r>
              <a:rPr lang="en-US">
                <a:latin typeface="Calibri" pitchFamily="34" charset="0"/>
              </a:rPr>
              <a:t>6CO</a:t>
            </a:r>
            <a:r>
              <a:rPr lang="en-US" baseline="-25000">
                <a:latin typeface="Calibri" pitchFamily="34" charset="0"/>
              </a:rPr>
              <a:t>2 </a:t>
            </a:r>
            <a:r>
              <a:rPr lang="en-US">
                <a:latin typeface="Calibri" pitchFamily="34" charset="0"/>
              </a:rPr>
              <a:t>+6H</a:t>
            </a:r>
            <a:r>
              <a:rPr lang="en-US" baseline="-25000">
                <a:latin typeface="Calibri" pitchFamily="34" charset="0"/>
              </a:rPr>
              <a:t>2</a:t>
            </a:r>
            <a:r>
              <a:rPr lang="en-US">
                <a:latin typeface="Calibri" pitchFamily="34" charset="0"/>
              </a:rPr>
              <a:t>O                      </a:t>
            </a:r>
            <a:r>
              <a:rPr lang="en-US" baseline="30000">
                <a:latin typeface="Calibri" pitchFamily="34" charset="0"/>
              </a:rPr>
              <a:t>Light Energy                            </a:t>
            </a:r>
            <a:r>
              <a:rPr lang="en-US">
                <a:latin typeface="Calibri" pitchFamily="34" charset="0"/>
              </a:rPr>
              <a:t>C</a:t>
            </a:r>
            <a:r>
              <a:rPr lang="en-US" baseline="-25000">
                <a:latin typeface="Calibri" pitchFamily="34" charset="0"/>
              </a:rPr>
              <a:t>6</a:t>
            </a:r>
            <a:r>
              <a:rPr lang="en-US">
                <a:latin typeface="Calibri" pitchFamily="34" charset="0"/>
              </a:rPr>
              <a:t>H</a:t>
            </a:r>
            <a:r>
              <a:rPr lang="en-US" baseline="-25000">
                <a:latin typeface="Calibri" pitchFamily="34" charset="0"/>
              </a:rPr>
              <a:t>12</a:t>
            </a:r>
            <a:r>
              <a:rPr lang="en-US">
                <a:latin typeface="Calibri" pitchFamily="34" charset="0"/>
              </a:rPr>
              <a:t>O</a:t>
            </a:r>
            <a:r>
              <a:rPr lang="en-US" baseline="-25000">
                <a:latin typeface="Calibri" pitchFamily="34" charset="0"/>
              </a:rPr>
              <a:t>6</a:t>
            </a:r>
            <a:r>
              <a:rPr lang="en-US">
                <a:latin typeface="Calibri" pitchFamily="34" charset="0"/>
              </a:rPr>
              <a:t>+6O</a:t>
            </a:r>
            <a:r>
              <a:rPr lang="en-US" baseline="-25000">
                <a:latin typeface="Calibri" pitchFamily="34" charset="0"/>
              </a:rPr>
              <a:t>2</a:t>
            </a:r>
          </a:p>
        </p:txBody>
      </p:sp>
      <p:cxnSp>
        <p:nvCxnSpPr>
          <p:cNvPr id="12" name="Straight Arrow Connector 11"/>
          <p:cNvCxnSpPr/>
          <p:nvPr/>
        </p:nvCxnSpPr>
        <p:spPr>
          <a:xfrm>
            <a:off x="3009900" y="4779963"/>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990600" y="5257800"/>
            <a:ext cx="7315200" cy="646113"/>
          </a:xfrm>
          <a:prstGeom prst="rect">
            <a:avLst/>
          </a:prstGeom>
          <a:noFill/>
          <a:ln w="9525">
            <a:noFill/>
            <a:miter lim="800000"/>
            <a:headEnd/>
            <a:tailEnd/>
          </a:ln>
        </p:spPr>
        <p:txBody>
          <a:bodyPr>
            <a:spAutoFit/>
          </a:bodyPr>
          <a:lstStyle/>
          <a:p>
            <a:r>
              <a:rPr lang="en-US">
                <a:latin typeface="Calibri" pitchFamily="34" charset="0"/>
              </a:rPr>
              <a:t>This is the chemical equation for photosynthesis.  Take two minutes and write the chemical equation for cellular respiration.  Are they balanced?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1371600" y="2286000"/>
            <a:ext cx="6629400" cy="1016000"/>
          </a:xfrm>
          <a:prstGeom prst="rect">
            <a:avLst/>
          </a:prstGeom>
          <a:noFill/>
          <a:ln w="9525">
            <a:noFill/>
            <a:miter lim="800000"/>
            <a:headEnd/>
            <a:tailEnd/>
          </a:ln>
        </p:spPr>
        <p:txBody>
          <a:bodyPr>
            <a:spAutoFit/>
          </a:bodyPr>
          <a:lstStyle/>
          <a:p>
            <a:r>
              <a:rPr lang="en-US" sz="6000" dirty="0">
                <a:latin typeface="Calibri" pitchFamily="34" charset="0"/>
                <a:hlinkClick r:id="rId2" action="ppaction://hlinkfile"/>
              </a:rPr>
              <a:t>How Enzymes Work</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3181</TotalTime>
  <Words>543</Words>
  <Application>Microsoft Office PowerPoint</Application>
  <PresentationFormat>On-screen Show (4:3)</PresentationFormat>
  <Paragraphs>53</Paragraphs>
  <Slides>22</Slides>
  <Notes>1</Notes>
  <HiddenSlides>0</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Enzymes</vt:lpstr>
      <vt:lpstr>California Science Standard</vt:lpstr>
      <vt:lpstr>Learning Objectives</vt:lpstr>
      <vt:lpstr>Language Objectives</vt:lpstr>
      <vt:lpstr>Chemical Reactions</vt:lpstr>
      <vt:lpstr>Traits of Chemical Reactions</vt:lpstr>
      <vt:lpstr>Physical or Chemical</vt:lpstr>
      <vt:lpstr>Chemical Equations</vt:lpstr>
      <vt:lpstr>PowerPoint Presentation</vt:lpstr>
      <vt:lpstr>Activation Energy</vt:lpstr>
      <vt:lpstr>Activation Energy</vt:lpstr>
      <vt:lpstr>Catalysts</vt:lpstr>
      <vt:lpstr>Catalysts</vt:lpstr>
      <vt:lpstr>Enzymes</vt:lpstr>
      <vt:lpstr>Rates of Chemical Reactions</vt:lpstr>
      <vt:lpstr>Substrates </vt:lpstr>
      <vt:lpstr>Show me what you know</vt:lpstr>
      <vt:lpstr>Factors</vt:lpstr>
      <vt:lpstr>Enzymes and Biological Process</vt:lpstr>
      <vt:lpstr>Worker Bees</vt:lpstr>
      <vt:lpstr>PowerPoint Presentation</vt:lpstr>
      <vt:lpstr>Test Review Warm-up #1 (Add to the end of your Enzyme PowerPoint on p. 36)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creator>Jessica</dc:creator>
  <cp:lastModifiedBy>Robles, Sarah (srobles@psusd.us)</cp:lastModifiedBy>
  <cp:revision>179</cp:revision>
  <dcterms:created xsi:type="dcterms:W3CDTF">2010-11-22T12:47:07Z</dcterms:created>
  <dcterms:modified xsi:type="dcterms:W3CDTF">2014-01-06T17:02:36Z</dcterms:modified>
</cp:coreProperties>
</file>