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57" r:id="rId3"/>
    <p:sldId id="258" r:id="rId4"/>
    <p:sldId id="261" r:id="rId5"/>
    <p:sldId id="256" r:id="rId6"/>
    <p:sldId id="260" r:id="rId7"/>
    <p:sldId id="264" r:id="rId8"/>
    <p:sldId id="262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D2FB6-B60C-43D1-B989-CE12167C2B3C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09F57-6220-40BC-8E36-E81FA7D27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25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Iran" TargetMode="External"/><Relationship Id="rId13" Type="http://schemas.openxmlformats.org/officeDocument/2006/relationships/hyperlink" Target="https://en.wikipedia.org/wiki/Qatar" TargetMode="External"/><Relationship Id="rId18" Type="http://schemas.openxmlformats.org/officeDocument/2006/relationships/hyperlink" Target="https://en.wikipedia.org/wiki/Indonesia" TargetMode="External"/><Relationship Id="rId3" Type="http://schemas.openxmlformats.org/officeDocument/2006/relationships/hyperlink" Target="https://en.wikipedia.org/wiki/Algeria" TargetMode="External"/><Relationship Id="rId7" Type="http://schemas.openxmlformats.org/officeDocument/2006/relationships/hyperlink" Target="https://en.wikipedia.org/wiki/Gabon" TargetMode="External"/><Relationship Id="rId12" Type="http://schemas.openxmlformats.org/officeDocument/2006/relationships/hyperlink" Target="https://en.wikipedia.org/wiki/Nigeria" TargetMode="External"/><Relationship Id="rId17" Type="http://schemas.openxmlformats.org/officeDocument/2006/relationships/hyperlink" Target="https://en.wikipedia.org/wiki/Venezuela" TargetMode="External"/><Relationship Id="rId2" Type="http://schemas.openxmlformats.org/officeDocument/2006/relationships/slide" Target="../slides/slide10.xml"/><Relationship Id="rId16" Type="http://schemas.openxmlformats.org/officeDocument/2006/relationships/hyperlink" Target="https://en.wikipedia.org/wiki/United_Arab_Emirates" TargetMode="External"/><Relationship Id="rId20" Type="http://schemas.openxmlformats.org/officeDocument/2006/relationships/hyperlink" Target="https://en.wikipedia.org/wiki/Persian_Gulf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Equatorial_Guinea" TargetMode="External"/><Relationship Id="rId11" Type="http://schemas.openxmlformats.org/officeDocument/2006/relationships/hyperlink" Target="https://en.wikipedia.org/wiki/Libya" TargetMode="External"/><Relationship Id="rId5" Type="http://schemas.openxmlformats.org/officeDocument/2006/relationships/hyperlink" Target="https://en.wikipedia.org/wiki/Ecuador" TargetMode="External"/><Relationship Id="rId15" Type="http://schemas.openxmlformats.org/officeDocument/2006/relationships/hyperlink" Target="https://en.wikipedia.org/wiki/De_facto" TargetMode="External"/><Relationship Id="rId10" Type="http://schemas.openxmlformats.org/officeDocument/2006/relationships/hyperlink" Target="https://en.wikipedia.org/wiki/Kuwait" TargetMode="External"/><Relationship Id="rId19" Type="http://schemas.openxmlformats.org/officeDocument/2006/relationships/hyperlink" Target="https://en.wikipedia.org/wiki/Middle_East" TargetMode="External"/><Relationship Id="rId4" Type="http://schemas.openxmlformats.org/officeDocument/2006/relationships/hyperlink" Target="https://en.wikipedia.org/wiki/Angola" TargetMode="External"/><Relationship Id="rId9" Type="http://schemas.openxmlformats.org/officeDocument/2006/relationships/hyperlink" Target="https://en.wikipedia.org/wiki/Iraq" TargetMode="External"/><Relationship Id="rId14" Type="http://schemas.openxmlformats.org/officeDocument/2006/relationships/hyperlink" Target="https://en.wikipedia.org/wiki/Saudi_Arabia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Organization of the Petroleum Exporting Countries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As of May 2017, OPEC's members are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Algeria"/>
              </a:rPr>
              <a:t>Algeria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Angola"/>
              </a:rPr>
              <a:t>Angola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Ecuador"/>
              </a:rPr>
              <a:t>Ecuador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Equatorial Guinea"/>
              </a:rPr>
              <a:t>Equatorial Guinea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Gabon"/>
              </a:rPr>
              <a:t>Gabon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Iran"/>
              </a:rPr>
              <a:t>Iran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Iraq"/>
              </a:rPr>
              <a:t>Iraq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Kuwait"/>
              </a:rPr>
              <a:t>Kuwait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 tooltip="Libya"/>
              </a:rPr>
              <a:t>Libya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 tooltip="Nigeria"/>
              </a:rPr>
              <a:t>Nigeria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3" tooltip="Qatar"/>
              </a:rPr>
              <a:t>Qatar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4" tooltip="Saudi Arabia"/>
              </a:rPr>
              <a:t>Saudi Arabia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(the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5" tooltip="De facto"/>
              </a:rPr>
              <a:t>de facto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leader),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6" tooltip="United Arab Emirates"/>
              </a:rPr>
              <a:t>United Arab Emirates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 </a:t>
            </a:r>
            <a:r>
              <a:rPr lang="en-US" sz="1200" b="0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7" tooltip="Venezuela"/>
              </a:rPr>
              <a:t>Venezuela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while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8" tooltip="Indonesia"/>
              </a:rPr>
              <a:t>Indonesia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a former member. Two-thirds of OPEC's oil production and reserves are in its six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9" tooltip="Middle East"/>
              </a:rPr>
              <a:t>Middle Eastern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countries that surround the oil-rich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0" tooltip="Persian Gulf"/>
              </a:rPr>
              <a:t>Persian Gulf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Iran"/>
              </a:rPr>
              <a:t>Iran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Iraq"/>
              </a:rPr>
              <a:t>Iraq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Kuwait"/>
              </a:rPr>
              <a:t>Kuwait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4" tooltip="Saudi Arabia"/>
              </a:rPr>
              <a:t>Saudi Arabia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7" tooltip="Venezuela"/>
              </a:rPr>
              <a:t>Venezuela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OPEC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was founded specifically as an association of petroleum producing countries that were not major powers or superpowers or part of the European Block. Allowing a major power in the group would have contradicted its purpose, which was to give smaller nations some leverage in the international oil market. </a:t>
            </a:r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Hence, no United States, no Russia, no Norway or United Kingdom.</a:t>
            </a:r>
            <a:r>
              <a:rPr lang="en-US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09F57-6220-40BC-8E36-E81FA7D273C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341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3301-873A-42A2-8E9E-243E3BA5AC8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DD3A-089F-49DF-9862-8DBD2C25D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96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3301-873A-42A2-8E9E-243E3BA5AC8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DD3A-089F-49DF-9862-8DBD2C25D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12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3301-873A-42A2-8E9E-243E3BA5AC8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DD3A-089F-49DF-9862-8DBD2C25D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528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3301-873A-42A2-8E9E-243E3BA5AC8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DD3A-089F-49DF-9862-8DBD2C25D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799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3301-873A-42A2-8E9E-243E3BA5AC8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DD3A-089F-49DF-9862-8DBD2C25D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30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3301-873A-42A2-8E9E-243E3BA5AC8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DD3A-089F-49DF-9862-8DBD2C25D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14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3301-873A-42A2-8E9E-243E3BA5AC8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DD3A-089F-49DF-9862-8DBD2C25D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51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3301-873A-42A2-8E9E-243E3BA5AC8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DD3A-089F-49DF-9862-8DBD2C25D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6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3301-873A-42A2-8E9E-243E3BA5AC8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DD3A-089F-49DF-9862-8DBD2C25D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45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3301-873A-42A2-8E9E-243E3BA5AC8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DD3A-089F-49DF-9862-8DBD2C25D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39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3301-873A-42A2-8E9E-243E3BA5AC8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DD3A-089F-49DF-9862-8DBD2C25D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5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E3301-873A-42A2-8E9E-243E3BA5AC8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FDD3A-089F-49DF-9862-8DBD2C25D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90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4800"/>
            <a:ext cx="7391400" cy="5548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5665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 following countries is </a:t>
            </a:r>
            <a:r>
              <a:rPr lang="en-US" b="1" dirty="0" smtClean="0"/>
              <a:t>NOT</a:t>
            </a:r>
            <a:r>
              <a:rPr lang="en-US" dirty="0" smtClean="0"/>
              <a:t> one of the members of OPEC?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A) Iran</a:t>
            </a:r>
          </a:p>
          <a:p>
            <a:r>
              <a:rPr lang="en-US" dirty="0" smtClean="0"/>
              <a:t>B) Iraq</a:t>
            </a:r>
          </a:p>
          <a:p>
            <a:r>
              <a:rPr lang="en-US" dirty="0" smtClean="0"/>
              <a:t>C) Saudi Arabia</a:t>
            </a:r>
          </a:p>
          <a:p>
            <a:r>
              <a:rPr lang="en-US" dirty="0" smtClean="0"/>
              <a:t>D</a:t>
            </a:r>
            <a:r>
              <a:rPr lang="en-US" smtClean="0"/>
              <a:t>) United Kingdom</a:t>
            </a:r>
            <a:endParaRPr lang="en-US" dirty="0" smtClean="0"/>
          </a:p>
          <a:p>
            <a:r>
              <a:rPr lang="en-US" dirty="0" smtClean="0"/>
              <a:t>E) Venezuela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49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Which form of energy use is most common in developing countries?</a:t>
            </a:r>
          </a:p>
          <a:p>
            <a:pPr marL="457200" lvl="1" indent="0">
              <a:buNone/>
            </a:pPr>
            <a:r>
              <a:rPr lang="en-US" dirty="0" smtClean="0"/>
              <a:t>A. To </a:t>
            </a:r>
            <a:r>
              <a:rPr lang="en-US" dirty="0"/>
              <a:t>develop industrial base</a:t>
            </a:r>
          </a:p>
          <a:p>
            <a:pPr marL="457200" lvl="1" indent="0">
              <a:buNone/>
            </a:pPr>
            <a:r>
              <a:rPr lang="en-US" dirty="0" smtClean="0"/>
              <a:t>B. Commercial </a:t>
            </a:r>
            <a:r>
              <a:rPr lang="en-US" dirty="0"/>
              <a:t>use</a:t>
            </a:r>
          </a:p>
          <a:p>
            <a:pPr marL="457200" lvl="1" indent="0">
              <a:buNone/>
            </a:pPr>
            <a:r>
              <a:rPr lang="en-US" dirty="0" smtClean="0"/>
              <a:t>C. Industrial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D. Transportation</a:t>
            </a:r>
            <a:endParaRPr lang="en-US" dirty="0"/>
          </a:p>
          <a:p>
            <a:pPr marL="457200" lvl="1" indent="0">
              <a:buNone/>
            </a:pPr>
            <a:r>
              <a:rPr lang="en-US" smtClean="0"/>
              <a:t>E. Residential </a:t>
            </a:r>
            <a:r>
              <a:rPr lang="en-US" dirty="0"/>
              <a:t>(cooking and heating)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773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 type of fuel has the highest use worldwide?</a:t>
            </a:r>
          </a:p>
          <a:p>
            <a:pPr marL="457200" lvl="1" indent="0">
              <a:buNone/>
            </a:pPr>
            <a:r>
              <a:rPr lang="en-US" dirty="0" smtClean="0"/>
              <a:t>A. Petroleum</a:t>
            </a:r>
            <a:r>
              <a:rPr lang="en-US" dirty="0"/>
              <a:t>			</a:t>
            </a:r>
          </a:p>
          <a:p>
            <a:pPr marL="457200" lvl="1" indent="0">
              <a:buNone/>
            </a:pPr>
            <a:r>
              <a:rPr lang="en-US" dirty="0" smtClean="0"/>
              <a:t>B. Coal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C. Natural </a:t>
            </a:r>
            <a:r>
              <a:rPr lang="en-US" dirty="0"/>
              <a:t>Gas</a:t>
            </a:r>
          </a:p>
          <a:p>
            <a:pPr marL="457200" lvl="1" indent="0">
              <a:buNone/>
            </a:pPr>
            <a:r>
              <a:rPr lang="en-US" dirty="0" smtClean="0"/>
              <a:t>D. Electricity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E. Renewables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549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Energy Use: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76800" y="1143000"/>
            <a:ext cx="4114636" cy="54848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676400"/>
            <a:ext cx="4416411" cy="3606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90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2400" dirty="0" smtClean="0"/>
              <a:t>Which </a:t>
            </a:r>
            <a:r>
              <a:rPr lang="en-US" sz="2400" dirty="0"/>
              <a:t>of the following is the correct order of coal formation?</a:t>
            </a:r>
            <a:br>
              <a:rPr lang="en-US" sz="2400" dirty="0"/>
            </a:br>
            <a:r>
              <a:rPr lang="en-US" sz="2400" dirty="0" smtClean="0"/>
              <a:t>A. Peat </a:t>
            </a:r>
            <a:r>
              <a:rPr lang="en-US" sz="2400" dirty="0"/>
              <a:t>– Anthracite – Lignite – Bituminous – sub bituminous</a:t>
            </a:r>
            <a:br>
              <a:rPr lang="en-US" sz="2400" dirty="0"/>
            </a:br>
            <a:r>
              <a:rPr lang="en-US" sz="2400" dirty="0" smtClean="0"/>
              <a:t>B. Anthracite </a:t>
            </a:r>
            <a:r>
              <a:rPr lang="en-US" sz="2400" dirty="0"/>
              <a:t>– Lignite – Sub bituminous – Bituminous – </a:t>
            </a:r>
            <a:r>
              <a:rPr lang="en-US" sz="2400" dirty="0" smtClean="0"/>
              <a:t>Peat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C. Peat </a:t>
            </a:r>
            <a:r>
              <a:rPr lang="en-US" sz="2400" dirty="0"/>
              <a:t>– Lignite – Sub bituminous – Bituminous – Anthracite</a:t>
            </a:r>
            <a:br>
              <a:rPr lang="en-US" sz="2400" dirty="0"/>
            </a:br>
            <a:r>
              <a:rPr lang="en-US" sz="2400" dirty="0" smtClean="0"/>
              <a:t>D. Sub </a:t>
            </a:r>
            <a:r>
              <a:rPr lang="en-US" sz="2400" dirty="0"/>
              <a:t>bituminous – Peat – Lignite – Bituminous – </a:t>
            </a:r>
            <a:r>
              <a:rPr lang="en-US" sz="2400" dirty="0" smtClean="0"/>
              <a:t>Anthracite</a:t>
            </a:r>
            <a:br>
              <a:rPr lang="en-US" sz="2400" dirty="0" smtClean="0"/>
            </a:br>
            <a:r>
              <a:rPr lang="en-US" sz="2400" dirty="0" smtClean="0"/>
              <a:t>E. Bituminous </a:t>
            </a:r>
            <a:r>
              <a:rPr lang="en-US" sz="2400" dirty="0"/>
              <a:t>– Sub bituminous – Peat – Anthracite – Lignite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36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Nuclear power plants produce electricity using energy from the radioactive decay of</a:t>
            </a:r>
          </a:p>
          <a:p>
            <a:pPr marL="457200" lvl="1" indent="0">
              <a:buNone/>
            </a:pPr>
            <a:r>
              <a:rPr lang="en-US" dirty="0" smtClean="0"/>
              <a:t>A. uranium-235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B. uranium-238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C. uranium-239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D. </a:t>
            </a:r>
            <a:r>
              <a:rPr lang="en-US" smtClean="0"/>
              <a:t>plutonium-235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E. plutonium-238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743200"/>
            <a:ext cx="3733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410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143000"/>
          </a:xfrm>
          <a:noFill/>
          <a:ln/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u="sng" kern="1200" dirty="0">
                <a:ln w="6350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How a Nuclear Power Plant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0" y="1371600"/>
            <a:ext cx="3529013" cy="4525963"/>
          </a:xfrm>
        </p:spPr>
        <p:txBody>
          <a:bodyPr>
            <a:normAutofit/>
          </a:bodyPr>
          <a:lstStyle/>
          <a:p>
            <a:pPr marL="547688" indent="-411163">
              <a:lnSpc>
                <a:spcPct val="90000"/>
              </a:lnSpc>
            </a:pPr>
            <a:r>
              <a:rPr lang="en-US" sz="2600" b="1" dirty="0"/>
              <a:t>Water is heated and converted to steam, which then turns a turbine and operates a generator (similar to a coal power plant). </a:t>
            </a:r>
            <a:endParaRPr lang="en-US" sz="2600" dirty="0"/>
          </a:p>
          <a:p>
            <a:pPr marL="547688" indent="-411163">
              <a:lnSpc>
                <a:spcPct val="90000"/>
              </a:lnSpc>
            </a:pPr>
            <a:r>
              <a:rPr lang="en-US" sz="2600" b="1" dirty="0"/>
              <a:t>NUCLEAR FISSION is used to create heat (instead </a:t>
            </a:r>
            <a:r>
              <a:rPr lang="en-US" sz="2600" b="1" dirty="0" smtClean="0"/>
              <a:t/>
            </a:r>
            <a:br>
              <a:rPr lang="en-US" sz="2600" b="1" dirty="0" smtClean="0"/>
            </a:br>
            <a:r>
              <a:rPr lang="en-US" sz="2600" b="1" dirty="0" smtClean="0"/>
              <a:t>of </a:t>
            </a:r>
            <a:r>
              <a:rPr lang="en-US" sz="2600" b="1" dirty="0"/>
              <a:t>combustion).</a:t>
            </a:r>
            <a:r>
              <a:rPr lang="en-US" sz="2600" dirty="0"/>
              <a:t> </a:t>
            </a:r>
          </a:p>
          <a:p>
            <a:pPr marL="547688" indent="-411163">
              <a:lnSpc>
                <a:spcPct val="90000"/>
              </a:lnSpc>
            </a:pPr>
            <a:endParaRPr lang="en-US" sz="2600" dirty="0"/>
          </a:p>
        </p:txBody>
      </p:sp>
      <p:pic>
        <p:nvPicPr>
          <p:cNvPr id="41988" name="Picture 2" descr="http://www.oxfordreference.com/media/images/31908_0.jpg"/>
          <p:cNvPicPr>
            <a:picLocks noChangeAspect="1" noChangeArrowheads="1"/>
          </p:cNvPicPr>
          <p:nvPr/>
        </p:nvPicPr>
        <p:blipFill>
          <a:blip r:embed="rId2" cstate="print"/>
          <a:srcRect l="16821" t="3397" r="11230" b="11684"/>
          <a:stretch>
            <a:fillRect/>
          </a:stretch>
        </p:blipFill>
        <p:spPr bwMode="auto">
          <a:xfrm>
            <a:off x="4267200" y="1143000"/>
            <a:ext cx="4876800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9" name="TextBox 5"/>
          <p:cNvSpPr txBox="1">
            <a:spLocks noChangeArrowheads="1"/>
          </p:cNvSpPr>
          <p:nvPr/>
        </p:nvSpPr>
        <p:spPr bwMode="auto">
          <a:xfrm>
            <a:off x="3352800" y="4876800"/>
            <a:ext cx="4892722" cy="1754326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Heat is released when a neutron strikes a uranium </a:t>
            </a:r>
            <a:r>
              <a:rPr lang="en-US" dirty="0" smtClean="0">
                <a:latin typeface="+mn-lt"/>
              </a:rPr>
              <a:t>235 </a:t>
            </a:r>
            <a:r>
              <a:rPr lang="en-US" dirty="0">
                <a:latin typeface="+mn-lt"/>
              </a:rPr>
              <a:t>atom and splits it apart. A chain reaction ensues whereby the atom releases more neutrons that strike more </a:t>
            </a:r>
            <a:r>
              <a:rPr lang="en-US" dirty="0" smtClean="0">
                <a:latin typeface="+mn-lt"/>
              </a:rPr>
              <a:t>U</a:t>
            </a:r>
            <a:r>
              <a:rPr lang="en-US" sz="1400" dirty="0" smtClean="0">
                <a:latin typeface="+mn-lt"/>
              </a:rPr>
              <a:t>235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atoms.  Plutonium isotopes, Barium </a:t>
            </a:r>
            <a:r>
              <a:rPr lang="en-US">
                <a:latin typeface="+mn-lt"/>
              </a:rPr>
              <a:t>and </a:t>
            </a:r>
            <a:r>
              <a:rPr lang="en-US" smtClean="0">
                <a:latin typeface="+mn-lt"/>
              </a:rPr>
              <a:t>Krypton</a:t>
            </a:r>
          </a:p>
          <a:p>
            <a:r>
              <a:rPr lang="en-US" smtClean="0">
                <a:latin typeface="+mn-lt"/>
              </a:rPr>
              <a:t>are </a:t>
            </a:r>
            <a:r>
              <a:rPr lang="en-US" dirty="0">
                <a:latin typeface="+mn-lt"/>
              </a:rPr>
              <a:t>some of the radioactive by-products.</a:t>
            </a:r>
          </a:p>
        </p:txBody>
      </p:sp>
    </p:spTree>
    <p:extLst>
      <p:ext uri="{BB962C8B-B14F-4D97-AF65-F5344CB8AC3E}">
        <p14:creationId xmlns:p14="http://schemas.microsoft.com/office/powerpoint/2010/main" val="234038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A radioactive isotope has a half-life of </a:t>
            </a:r>
            <a:r>
              <a:rPr lang="en-US" dirty="0" smtClean="0"/>
              <a:t>50 </a:t>
            </a:r>
            <a:r>
              <a:rPr lang="en-US" dirty="0"/>
              <a:t>years and a radioactivity level of </a:t>
            </a:r>
            <a:r>
              <a:rPr lang="en-US" dirty="0" smtClean="0"/>
              <a:t>6 </a:t>
            </a:r>
            <a:r>
              <a:rPr lang="en-US" dirty="0"/>
              <a:t>curies. How many years will it take for the radioactivity level to become </a:t>
            </a:r>
            <a:r>
              <a:rPr lang="en-US" dirty="0" smtClean="0"/>
              <a:t>1.5 </a:t>
            </a:r>
            <a:r>
              <a:rPr lang="en-US" dirty="0"/>
              <a:t>curies?</a:t>
            </a:r>
          </a:p>
          <a:p>
            <a:pPr lvl="1"/>
            <a:r>
              <a:rPr lang="en-US" dirty="0" smtClean="0"/>
              <a:t>25</a:t>
            </a:r>
            <a:endParaRPr lang="en-US" dirty="0"/>
          </a:p>
          <a:p>
            <a:pPr lvl="1"/>
            <a:r>
              <a:rPr lang="en-US" dirty="0" smtClean="0"/>
              <a:t>50</a:t>
            </a:r>
            <a:endParaRPr lang="en-US" dirty="0"/>
          </a:p>
          <a:p>
            <a:pPr lvl="1"/>
            <a:r>
              <a:rPr lang="en-US" dirty="0" smtClean="0"/>
              <a:t>75</a:t>
            </a:r>
            <a:endParaRPr lang="en-US" dirty="0"/>
          </a:p>
          <a:p>
            <a:pPr lvl="1"/>
            <a:r>
              <a:rPr lang="en-US" dirty="0" smtClean="0"/>
              <a:t>100</a:t>
            </a:r>
            <a:endParaRPr lang="en-US" dirty="0"/>
          </a:p>
          <a:p>
            <a:pPr lvl="1"/>
            <a:r>
              <a:rPr lang="en-US" dirty="0" smtClean="0"/>
              <a:t>150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26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Which is true about photovoltaic cells?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No </a:t>
            </a:r>
            <a:r>
              <a:rPr lang="en-US" dirty="0"/>
              <a:t>need to make steam because it bypasses the steam driven turbine </a:t>
            </a:r>
            <a:r>
              <a:rPr lang="en-US" dirty="0" smtClean="0"/>
              <a:t>generator</a:t>
            </a:r>
          </a:p>
          <a:p>
            <a:pPr marL="514350" indent="-514350">
              <a:buAutoNum type="alphaUcPeriod"/>
            </a:pPr>
            <a:r>
              <a:rPr lang="en-US" dirty="0" smtClean="0"/>
              <a:t>Too difficult to use on houses</a:t>
            </a:r>
          </a:p>
          <a:p>
            <a:pPr marL="514350" indent="-514350">
              <a:buAutoNum type="alphaUcPeriod"/>
            </a:pPr>
            <a:r>
              <a:rPr lang="en-US" dirty="0" smtClean="0"/>
              <a:t>Emits mercury that can end up in aquatic food chains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 mirrors attract birds who confuse them with water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They </a:t>
            </a:r>
            <a:r>
              <a:rPr lang="en-US" smtClean="0"/>
              <a:t>split hydrogen atoms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30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301</Words>
  <Application>Microsoft Office PowerPoint</Application>
  <PresentationFormat>On-screen Show (4:3)</PresentationFormat>
  <Paragraphs>45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World Energy Use:</vt:lpstr>
      <vt:lpstr>Which of the following is the correct order of coal formation? A. Peat – Anthracite – Lignite – Bituminous – sub bituminous B. Anthracite – Lignite – Sub bituminous – Bituminous – Peat C. Peat – Lignite – Sub bituminous – Bituminous – Anthracite D. Sub bituminous – Peat – Lignite – Bituminous – Anthracite E. Bituminous – Sub bituminous – Peat – Anthracite – Lignite </vt:lpstr>
      <vt:lpstr>PowerPoint Presentation</vt:lpstr>
      <vt:lpstr>How a Nuclear Power Plant Works</vt:lpstr>
      <vt:lpstr>PowerPoint Presentation</vt:lpstr>
      <vt:lpstr>Which is true about photovoltaic cells?</vt:lpstr>
      <vt:lpstr>Which of the following countries is NOT one of the members of OPEC?</vt:lpstr>
    </vt:vector>
  </TitlesOfParts>
  <Company>Palm Springs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of the following is the correct order of coal formation? Peat – Anthracite – Lignite – Bituminous – sub bituminous Anthracite – Lignite – Sub bituminous – Bituminous – Peat Peat – Lignite – Sub bituminous – Bituminous – Anthracite Sub bituminous – Peat – Lignite – Bituminous – Anthracite Bituminous – Sub bituminous – Peat – Anthracite – Lignite</dc:title>
  <dc:creator>Robles, Sarah (srobles@psusd.us)</dc:creator>
  <cp:lastModifiedBy>Robles, Sarah (srobles@psusd.us)</cp:lastModifiedBy>
  <cp:revision>21</cp:revision>
  <dcterms:created xsi:type="dcterms:W3CDTF">2016-12-05T19:40:53Z</dcterms:created>
  <dcterms:modified xsi:type="dcterms:W3CDTF">2017-11-30T19:53:22Z</dcterms:modified>
</cp:coreProperties>
</file>