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Corsiva"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102655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e803431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e803431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79128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2c057ecb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2c057ecb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77196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2c221fb41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2c221fb41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70707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2c221fb41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c221fb41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02925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2c221fb4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2c221fb4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Based on the decay rate of the zircon (essentially bombard it with electrons).</a:t>
            </a:r>
            <a:endParaRPr/>
          </a:p>
        </p:txBody>
      </p:sp>
    </p:spTree>
    <p:extLst>
      <p:ext uri="{BB962C8B-B14F-4D97-AF65-F5344CB8AC3E}">
        <p14:creationId xmlns:p14="http://schemas.microsoft.com/office/powerpoint/2010/main" val="2825385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e803431af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e803431af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83825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e803431a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e803431a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87359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2c057ecb8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2c057ecb8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72557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e803431a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e803431a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Proterozoic Eon (from 1st oxygen to right before complex life</a:t>
            </a:r>
            <a:endParaRPr/>
          </a:p>
          <a:p>
            <a:pPr marL="0" lvl="0" indent="0" rtl="0">
              <a:spcBef>
                <a:spcPts val="0"/>
              </a:spcBef>
              <a:spcAft>
                <a:spcPts val="0"/>
              </a:spcAft>
              <a:buNone/>
            </a:pPr>
            <a:r>
              <a:rPr lang="en"/>
              <a:t>Phanerozoic: Abundant plant and animal life</a:t>
            </a:r>
            <a:endParaRPr/>
          </a:p>
          <a:p>
            <a:pPr marL="0" lvl="0" indent="0" rtl="0">
              <a:spcBef>
                <a:spcPts val="0"/>
              </a:spcBef>
              <a:spcAft>
                <a:spcPts val="0"/>
              </a:spcAft>
              <a:buNone/>
            </a:pPr>
            <a:r>
              <a:rPr lang="en"/>
              <a:t>	Paleozoic era: Start of biggest diversity of life</a:t>
            </a:r>
            <a:endParaRPr/>
          </a:p>
          <a:p>
            <a:pPr marL="0" lvl="0" indent="0" rtl="0">
              <a:spcBef>
                <a:spcPts val="0"/>
              </a:spcBef>
              <a:spcAft>
                <a:spcPts val="0"/>
              </a:spcAft>
              <a:buNone/>
            </a:pPr>
            <a:r>
              <a:rPr lang="en"/>
              <a:t>	Mesozoic era: age of reptiles</a:t>
            </a:r>
            <a:endParaRPr/>
          </a:p>
          <a:p>
            <a:pPr marL="0" lvl="0" indent="0">
              <a:spcBef>
                <a:spcPts val="0"/>
              </a:spcBef>
              <a:spcAft>
                <a:spcPts val="0"/>
              </a:spcAft>
              <a:buNone/>
            </a:pPr>
            <a:r>
              <a:rPr lang="en"/>
              <a:t>	Cenozoic; “new life” - up until present day</a:t>
            </a:r>
            <a:endParaRPr/>
          </a:p>
        </p:txBody>
      </p:sp>
    </p:spTree>
    <p:extLst>
      <p:ext uri="{BB962C8B-B14F-4D97-AF65-F5344CB8AC3E}">
        <p14:creationId xmlns:p14="http://schemas.microsoft.com/office/powerpoint/2010/main" val="273805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e803431a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e803431a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36974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e803431af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e803431af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70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e803431a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803431a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35443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2c057ecb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2c057ecb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755381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2c057ecb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2c057ecb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44178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ef80ba92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ef80ba92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99757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2c221fb41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2c221fb41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91639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2c221fb41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2c221fb41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19974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ef80ba92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ef80ba92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85318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e803431a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e803431a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a:t>4.5 billion years</a:t>
            </a:r>
            <a:endParaRPr sz="1200"/>
          </a:p>
          <a:p>
            <a:pPr marL="0" lvl="0" indent="0" rtl="0">
              <a:spcBef>
                <a:spcPts val="0"/>
              </a:spcBef>
              <a:spcAft>
                <a:spcPts val="0"/>
              </a:spcAft>
              <a:buNone/>
            </a:pPr>
            <a:endParaRPr sz="1200"/>
          </a:p>
          <a:p>
            <a:pPr marL="0" lvl="0" indent="0">
              <a:spcBef>
                <a:spcPts val="0"/>
              </a:spcBef>
              <a:spcAft>
                <a:spcPts val="0"/>
              </a:spcAft>
              <a:buNone/>
            </a:pPr>
            <a:r>
              <a:rPr lang="en" sz="1200"/>
              <a:t>3.8 billion years ago (prokaryotes)</a:t>
            </a:r>
            <a:endParaRPr sz="1200"/>
          </a:p>
        </p:txBody>
      </p:sp>
    </p:spTree>
    <p:extLst>
      <p:ext uri="{BB962C8B-B14F-4D97-AF65-F5344CB8AC3E}">
        <p14:creationId xmlns:p14="http://schemas.microsoft.com/office/powerpoint/2010/main" val="1497479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2c057ecb8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2c057ecb8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02487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2c057ecb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2c057ecb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8602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2c057ecb8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2c057ecb8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29304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c057ecb8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2c057ecb8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23639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c057ecb8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2c057ecb8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96415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2c057ecb8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2c057ecb8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17259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lt2"/>
              </a:buClr>
              <a:buSzPts val="1800"/>
              <a:buChar char="●"/>
              <a:defRPr sz="1800">
                <a:solidFill>
                  <a:schemeClr val="lt2"/>
                </a:solidFill>
              </a:defRPr>
            </a:lvl1pPr>
            <a:lvl2pPr marL="914400" lvl="1" indent="-317500" rtl="0">
              <a:lnSpc>
                <a:spcPct val="115000"/>
              </a:lnSpc>
              <a:spcBef>
                <a:spcPts val="1600"/>
              </a:spcBef>
              <a:spcAft>
                <a:spcPts val="0"/>
              </a:spcAft>
              <a:buClr>
                <a:schemeClr val="lt2"/>
              </a:buClr>
              <a:buSzPts val="1400"/>
              <a:buChar char="○"/>
              <a:defRPr>
                <a:solidFill>
                  <a:schemeClr val="lt2"/>
                </a:solidFill>
              </a:defRPr>
            </a:lvl2pPr>
            <a:lvl3pPr marL="1371600" lvl="2" indent="-317500" rtl="0">
              <a:lnSpc>
                <a:spcPct val="115000"/>
              </a:lnSpc>
              <a:spcBef>
                <a:spcPts val="1600"/>
              </a:spcBef>
              <a:spcAft>
                <a:spcPts val="0"/>
              </a:spcAft>
              <a:buClr>
                <a:schemeClr val="lt2"/>
              </a:buClr>
              <a:buSzPts val="1400"/>
              <a:buChar char="■"/>
              <a:defRPr>
                <a:solidFill>
                  <a:schemeClr val="lt2"/>
                </a:solidFill>
              </a:defRPr>
            </a:lvl3pPr>
            <a:lvl4pPr marL="1828800" lvl="3" indent="-317500" rtl="0">
              <a:lnSpc>
                <a:spcPct val="115000"/>
              </a:lnSpc>
              <a:spcBef>
                <a:spcPts val="1600"/>
              </a:spcBef>
              <a:spcAft>
                <a:spcPts val="0"/>
              </a:spcAft>
              <a:buClr>
                <a:schemeClr val="lt2"/>
              </a:buClr>
              <a:buSzPts val="1400"/>
              <a:buChar char="●"/>
              <a:defRPr>
                <a:solidFill>
                  <a:schemeClr val="lt2"/>
                </a:solidFill>
              </a:defRPr>
            </a:lvl4pPr>
            <a:lvl5pPr marL="2286000" lvl="4" indent="-317500" rtl="0">
              <a:lnSpc>
                <a:spcPct val="115000"/>
              </a:lnSpc>
              <a:spcBef>
                <a:spcPts val="1600"/>
              </a:spcBef>
              <a:spcAft>
                <a:spcPts val="0"/>
              </a:spcAft>
              <a:buClr>
                <a:schemeClr val="lt2"/>
              </a:buClr>
              <a:buSzPts val="1400"/>
              <a:buChar char="○"/>
              <a:defRPr>
                <a:solidFill>
                  <a:schemeClr val="lt2"/>
                </a:solidFill>
              </a:defRPr>
            </a:lvl5pPr>
            <a:lvl6pPr marL="2743200" lvl="5" indent="-317500" rtl="0">
              <a:lnSpc>
                <a:spcPct val="115000"/>
              </a:lnSpc>
              <a:spcBef>
                <a:spcPts val="1600"/>
              </a:spcBef>
              <a:spcAft>
                <a:spcPts val="0"/>
              </a:spcAft>
              <a:buClr>
                <a:schemeClr val="lt2"/>
              </a:buClr>
              <a:buSzPts val="1400"/>
              <a:buChar char="■"/>
              <a:defRPr>
                <a:solidFill>
                  <a:schemeClr val="lt2"/>
                </a:solidFill>
              </a:defRPr>
            </a:lvl6pPr>
            <a:lvl7pPr marL="3200400" lvl="6" indent="-317500" rtl="0">
              <a:lnSpc>
                <a:spcPct val="115000"/>
              </a:lnSpc>
              <a:spcBef>
                <a:spcPts val="1600"/>
              </a:spcBef>
              <a:spcAft>
                <a:spcPts val="0"/>
              </a:spcAft>
              <a:buClr>
                <a:schemeClr val="lt2"/>
              </a:buClr>
              <a:buSzPts val="1400"/>
              <a:buChar char="●"/>
              <a:defRPr>
                <a:solidFill>
                  <a:schemeClr val="lt2"/>
                </a:solidFill>
              </a:defRPr>
            </a:lvl7pPr>
            <a:lvl8pPr marL="3657600" lvl="7" indent="-317500" rtl="0">
              <a:lnSpc>
                <a:spcPct val="115000"/>
              </a:lnSpc>
              <a:spcBef>
                <a:spcPts val="1600"/>
              </a:spcBef>
              <a:spcAft>
                <a:spcPts val="0"/>
              </a:spcAft>
              <a:buClr>
                <a:schemeClr val="lt2"/>
              </a:buClr>
              <a:buSzPts val="1400"/>
              <a:buChar char="○"/>
              <a:defRPr>
                <a:solidFill>
                  <a:schemeClr val="lt2"/>
                </a:solidFill>
              </a:defRPr>
            </a:lvl8pPr>
            <a:lvl9pPr marL="4114800" lvl="8" indent="-317500" rtl="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defRPr>
            </a:lvl1pPr>
            <a:lvl2pPr lvl="1" algn="r" rtl="0">
              <a:buNone/>
              <a:defRPr sz="1000">
                <a:solidFill>
                  <a:schemeClr val="lt2"/>
                </a:solidFill>
              </a:defRPr>
            </a:lvl2pPr>
            <a:lvl3pPr lvl="2" algn="r" rtl="0">
              <a:buNone/>
              <a:defRPr sz="1000">
                <a:solidFill>
                  <a:schemeClr val="lt2"/>
                </a:solidFill>
              </a:defRPr>
            </a:lvl3pPr>
            <a:lvl4pPr lvl="3" algn="r" rtl="0">
              <a:buNone/>
              <a:defRPr sz="1000">
                <a:solidFill>
                  <a:schemeClr val="lt2"/>
                </a:solidFill>
              </a:defRPr>
            </a:lvl4pPr>
            <a:lvl5pPr lvl="4" algn="r" rtl="0">
              <a:buNone/>
              <a:defRPr sz="1000">
                <a:solidFill>
                  <a:schemeClr val="lt2"/>
                </a:solidFill>
              </a:defRPr>
            </a:lvl5pPr>
            <a:lvl6pPr lvl="5" algn="r" rtl="0">
              <a:buNone/>
              <a:defRPr sz="1000">
                <a:solidFill>
                  <a:schemeClr val="lt2"/>
                </a:solidFill>
              </a:defRPr>
            </a:lvl6pPr>
            <a:lvl7pPr lvl="6" algn="r" rtl="0">
              <a:buNone/>
              <a:defRPr sz="1000">
                <a:solidFill>
                  <a:schemeClr val="lt2"/>
                </a:solidFill>
              </a:defRPr>
            </a:lvl7pPr>
            <a:lvl8pPr lvl="7" algn="r" rtl="0">
              <a:buNone/>
              <a:defRPr sz="1000">
                <a:solidFill>
                  <a:schemeClr val="lt2"/>
                </a:solidFill>
              </a:defRPr>
            </a:lvl8pPr>
            <a:lvl9pPr lvl="8" algn="r" rtl="0">
              <a:buNone/>
              <a:defRPr sz="1000">
                <a:solidFill>
                  <a:schemeClr val="lt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M8V_glRW1hA&amp;disable_polymer=tru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Ln8UwPd1z20"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hyperlink" Target="http://drive.google.com/file/d/0BzsH9FnpCg2EaElOSTlYcjJYMkE/view"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aEucuzPvnHk"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H2_6cqa2cP4"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875150"/>
            <a:ext cx="8520600" cy="1395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4800"/>
              <a:t>The Living Earth</a:t>
            </a:r>
            <a:endParaRPr sz="4800"/>
          </a:p>
          <a:p>
            <a:pPr marL="0" lvl="0" indent="0">
              <a:spcBef>
                <a:spcPts val="0"/>
              </a:spcBef>
              <a:spcAft>
                <a:spcPts val="0"/>
              </a:spcAft>
              <a:buNone/>
            </a:pPr>
            <a:endParaRPr sz="4800"/>
          </a:p>
        </p:txBody>
      </p:sp>
      <p:pic>
        <p:nvPicPr>
          <p:cNvPr id="55" name="Google Shape;55;p13"/>
          <p:cNvPicPr preferRelativeResize="0"/>
          <p:nvPr/>
        </p:nvPicPr>
        <p:blipFill>
          <a:blip r:embed="rId3">
            <a:alphaModFix/>
          </a:blip>
          <a:stretch>
            <a:fillRect/>
          </a:stretch>
        </p:blipFill>
        <p:spPr>
          <a:xfrm>
            <a:off x="1653175" y="1651225"/>
            <a:ext cx="5837649" cy="2918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7" name="Google Shape;117;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18" name="Google Shape;118;p22"/>
          <p:cNvPicPr preferRelativeResize="0"/>
          <p:nvPr/>
        </p:nvPicPr>
        <p:blipFill>
          <a:blip r:embed="rId3">
            <a:alphaModFix/>
          </a:blip>
          <a:stretch>
            <a:fillRect/>
          </a:stretch>
        </p:blipFill>
        <p:spPr>
          <a:xfrm>
            <a:off x="1888621" y="0"/>
            <a:ext cx="5366758" cy="5143501"/>
          </a:xfrm>
          <a:prstGeom prst="rect">
            <a:avLst/>
          </a:prstGeom>
          <a:noFill/>
          <a:ln>
            <a:noFill/>
          </a:ln>
        </p:spPr>
      </p:pic>
      <p:sp>
        <p:nvSpPr>
          <p:cNvPr id="119" name="Google Shape;119;p22"/>
          <p:cNvSpPr/>
          <p:nvPr/>
        </p:nvSpPr>
        <p:spPr>
          <a:xfrm>
            <a:off x="3600450" y="1152475"/>
            <a:ext cx="1025400" cy="1124400"/>
          </a:xfrm>
          <a:prstGeom prst="rect">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5" name="Google Shape;125;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26" name="Google Shape;126;p23"/>
          <p:cNvPicPr preferRelativeResize="0"/>
          <p:nvPr/>
        </p:nvPicPr>
        <p:blipFill>
          <a:blip r:embed="rId3">
            <a:alphaModFix/>
          </a:blip>
          <a:stretch>
            <a:fillRect/>
          </a:stretch>
        </p:blipFill>
        <p:spPr>
          <a:xfrm>
            <a:off x="1143000" y="0"/>
            <a:ext cx="68580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2" name="Google Shape;132;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33" name="Google Shape;133;p24"/>
          <p:cNvPicPr preferRelativeResize="0"/>
          <p:nvPr/>
        </p:nvPicPr>
        <p:blipFill>
          <a:blip r:embed="rId3">
            <a:alphaModFix/>
          </a:blip>
          <a:stretch>
            <a:fillRect/>
          </a:stretch>
        </p:blipFill>
        <p:spPr>
          <a:xfrm>
            <a:off x="269050" y="0"/>
            <a:ext cx="6858000" cy="5143500"/>
          </a:xfrm>
          <a:prstGeom prst="rect">
            <a:avLst/>
          </a:prstGeom>
          <a:noFill/>
          <a:ln>
            <a:noFill/>
          </a:ln>
        </p:spPr>
      </p:pic>
      <p:pic>
        <p:nvPicPr>
          <p:cNvPr id="134" name="Google Shape;134;p24" descr="collision.gif"/>
          <p:cNvPicPr preferRelativeResize="0"/>
          <p:nvPr/>
        </p:nvPicPr>
        <p:blipFill>
          <a:blip r:embed="rId4">
            <a:alphaModFix/>
          </a:blip>
          <a:stretch>
            <a:fillRect/>
          </a:stretch>
        </p:blipFill>
        <p:spPr>
          <a:xfrm>
            <a:off x="4447175" y="2483830"/>
            <a:ext cx="3228475" cy="2085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247675"/>
            <a:ext cx="8520600" cy="770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How do we know how old the Earth is?</a:t>
            </a:r>
            <a:endParaRPr sz="3600"/>
          </a:p>
        </p:txBody>
      </p:sp>
      <p:sp>
        <p:nvSpPr>
          <p:cNvPr id="140" name="Google Shape;140;p25"/>
          <p:cNvSpPr txBox="1">
            <a:spLocks noGrp="1"/>
          </p:cNvSpPr>
          <p:nvPr>
            <p:ph type="body" idx="1"/>
          </p:nvPr>
        </p:nvSpPr>
        <p:spPr>
          <a:xfrm>
            <a:off x="189650" y="1115825"/>
            <a:ext cx="56202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2400">
                <a:solidFill>
                  <a:srgbClr val="222222"/>
                </a:solidFill>
                <a:highlight>
                  <a:srgbClr val="FFFFFF"/>
                </a:highlight>
              </a:rPr>
              <a:t>Based on very old and stable zircon crystals  from Australia we </a:t>
            </a:r>
            <a:r>
              <a:rPr lang="en" sz="2400" b="1">
                <a:solidFill>
                  <a:srgbClr val="222222"/>
                </a:solidFill>
                <a:highlight>
                  <a:srgbClr val="FFFFFF"/>
                </a:highlight>
              </a:rPr>
              <a:t>have dated </a:t>
            </a:r>
            <a:r>
              <a:rPr lang="en" sz="2400">
                <a:solidFill>
                  <a:srgbClr val="222222"/>
                </a:solidFill>
                <a:highlight>
                  <a:srgbClr val="FFFFFF"/>
                </a:highlight>
              </a:rPr>
              <a:t>that the </a:t>
            </a:r>
            <a:r>
              <a:rPr lang="en" sz="2400" b="1">
                <a:solidFill>
                  <a:srgbClr val="222222"/>
                </a:solidFill>
                <a:highlight>
                  <a:srgbClr val="FFFFFF"/>
                </a:highlight>
              </a:rPr>
              <a:t>Earth</a:t>
            </a:r>
            <a:r>
              <a:rPr lang="en" sz="2400">
                <a:solidFill>
                  <a:srgbClr val="222222"/>
                </a:solidFill>
                <a:highlight>
                  <a:srgbClr val="FFFFFF"/>
                </a:highlight>
              </a:rPr>
              <a:t> is at least 4.374 billion years old. But it could certainly be older. Scientists tend to agree that our little planet is around </a:t>
            </a:r>
            <a:r>
              <a:rPr lang="en" sz="2400" b="1">
                <a:solidFill>
                  <a:srgbClr val="222222"/>
                </a:solidFill>
                <a:highlight>
                  <a:srgbClr val="FFFF00"/>
                </a:highlight>
              </a:rPr>
              <a:t>4.54 billion years old</a:t>
            </a:r>
            <a:r>
              <a:rPr lang="en" sz="2400">
                <a:solidFill>
                  <a:srgbClr val="222222"/>
                </a:solidFill>
                <a:highlight>
                  <a:srgbClr val="FFFFFF"/>
                </a:highlight>
              </a:rPr>
              <a:t>—give or take a few hundred million.</a:t>
            </a:r>
            <a:endParaRPr sz="2400"/>
          </a:p>
        </p:txBody>
      </p:sp>
      <p:pic>
        <p:nvPicPr>
          <p:cNvPr id="141" name="Google Shape;141;p25"/>
          <p:cNvPicPr preferRelativeResize="0"/>
          <p:nvPr/>
        </p:nvPicPr>
        <p:blipFill>
          <a:blip r:embed="rId3">
            <a:alphaModFix/>
          </a:blip>
          <a:stretch>
            <a:fillRect/>
          </a:stretch>
        </p:blipFill>
        <p:spPr>
          <a:xfrm>
            <a:off x="5738400" y="1276376"/>
            <a:ext cx="3314300" cy="2806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311700" y="148875"/>
            <a:ext cx="8520600" cy="8688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We can tell a lot about what conditions were in earth’s past by looking at rocks and fossils.</a:t>
            </a:r>
            <a:endParaRPr/>
          </a:p>
        </p:txBody>
      </p:sp>
      <p:sp>
        <p:nvSpPr>
          <p:cNvPr id="147" name="Google Shape;147;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48" name="Google Shape;148;p26" descr="Image result for law of superposition"/>
          <p:cNvPicPr preferRelativeResize="0"/>
          <p:nvPr/>
        </p:nvPicPr>
        <p:blipFill>
          <a:blip r:embed="rId3">
            <a:alphaModFix/>
          </a:blip>
          <a:stretch>
            <a:fillRect/>
          </a:stretch>
        </p:blipFill>
        <p:spPr>
          <a:xfrm>
            <a:off x="2489974" y="1243075"/>
            <a:ext cx="4430100" cy="3766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It’s very difficult to imagine what is considered “</a:t>
            </a:r>
            <a:r>
              <a:rPr lang="en" u="sng">
                <a:solidFill>
                  <a:schemeClr val="hlink"/>
                </a:solidFill>
                <a:hlinkClick r:id="rId3"/>
              </a:rPr>
              <a:t>deep time</a:t>
            </a:r>
            <a:r>
              <a:rPr lang="en"/>
              <a:t>” because it’s so vast.</a:t>
            </a:r>
            <a:endParaRPr/>
          </a:p>
        </p:txBody>
      </p:sp>
      <p:sp>
        <p:nvSpPr>
          <p:cNvPr id="154" name="Google Shape;154;p27"/>
          <p:cNvSpPr txBox="1">
            <a:spLocks noGrp="1"/>
          </p:cNvSpPr>
          <p:nvPr>
            <p:ph type="body" idx="1"/>
          </p:nvPr>
        </p:nvSpPr>
        <p:spPr>
          <a:xfrm>
            <a:off x="278675" y="1647850"/>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55" name="Google Shape;155;p27" descr="Image result for time travel"/>
          <p:cNvPicPr preferRelativeResize="0"/>
          <p:nvPr/>
        </p:nvPicPr>
        <p:blipFill>
          <a:blip r:embed="rId4">
            <a:alphaModFix/>
          </a:blip>
          <a:stretch>
            <a:fillRect/>
          </a:stretch>
        </p:blipFill>
        <p:spPr>
          <a:xfrm>
            <a:off x="1979575" y="1689125"/>
            <a:ext cx="5118787" cy="3036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311700" y="1719275"/>
            <a:ext cx="8520600" cy="127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...Now it’s your turn to make a timeline of the history* of life on Earth</a:t>
            </a:r>
            <a:endParaRPr/>
          </a:p>
        </p:txBody>
      </p:sp>
      <p:sp>
        <p:nvSpPr>
          <p:cNvPr id="161" name="Google Shape;161;p28"/>
          <p:cNvSpPr txBox="1"/>
          <p:nvPr/>
        </p:nvSpPr>
        <p:spPr>
          <a:xfrm>
            <a:off x="1684225" y="3022700"/>
            <a:ext cx="5671800" cy="92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00"/>
                </a:solidFill>
              </a:rPr>
              <a:t>*</a:t>
            </a:r>
            <a:r>
              <a:rPr lang="en" sz="1800">
                <a:solidFill>
                  <a:srgbClr val="FFFF00"/>
                </a:solidFill>
              </a:rPr>
              <a:t>Putting every known fossil on a timeline would take a lifetime, which we don’t have today</a:t>
            </a:r>
            <a:endParaRPr sz="1800">
              <a:solidFill>
                <a:srgbClr val="FFFF00"/>
              </a:solidFill>
            </a:endParaRPr>
          </a:p>
          <a:p>
            <a:pPr marL="0" lvl="0" indent="0" algn="ctr">
              <a:spcBef>
                <a:spcPts val="0"/>
              </a:spcBef>
              <a:spcAft>
                <a:spcPts val="0"/>
              </a:spcAft>
              <a:buNone/>
            </a:pPr>
            <a:r>
              <a:rPr lang="en" sz="1800">
                <a:solidFill>
                  <a:srgbClr val="FFFF00"/>
                </a:solidFill>
              </a:rPr>
              <a:t>Let’s just do some of the most important events...</a:t>
            </a:r>
            <a:endParaRPr sz="180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311700" y="2150850"/>
            <a:ext cx="8520600" cy="841800"/>
          </a:xfrm>
          <a:prstGeom prst="rect">
            <a:avLst/>
          </a:prstGeom>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r>
              <a:rPr lang="en" b="1">
                <a:solidFill>
                  <a:srgbClr val="FFFF00"/>
                </a:solidFill>
              </a:rPr>
              <a:t>Earth History wrap up tasks (page 4)</a:t>
            </a:r>
            <a:r>
              <a:rPr lang="en"/>
              <a:t>:</a:t>
            </a:r>
            <a:endParaRPr/>
          </a:p>
          <a:p>
            <a:pPr marL="0" lvl="0" indent="0">
              <a:spcBef>
                <a:spcPts val="0"/>
              </a:spcBef>
              <a:spcAft>
                <a:spcPts val="0"/>
              </a:spcAft>
              <a:buNone/>
            </a:pPr>
            <a:r>
              <a:rPr lang="en" i="1"/>
              <a:t>Look up the following time periods and explain why they have their names </a:t>
            </a:r>
            <a:endParaRPr i="1"/>
          </a:p>
          <a:p>
            <a:pPr marL="0" lvl="0" indent="0">
              <a:spcBef>
                <a:spcPts val="0"/>
              </a:spcBef>
              <a:spcAft>
                <a:spcPts val="0"/>
              </a:spcAft>
              <a:buNone/>
            </a:pPr>
            <a:r>
              <a:rPr lang="en" i="1"/>
              <a:t>(Wikipedia is fine)</a:t>
            </a:r>
            <a:r>
              <a:rPr lang="en"/>
              <a:t>:</a:t>
            </a:r>
            <a:endParaRPr/>
          </a:p>
          <a:p>
            <a:pPr marL="457200" lvl="0" indent="-457200" algn="l" rtl="0">
              <a:spcBef>
                <a:spcPts val="0"/>
              </a:spcBef>
              <a:spcAft>
                <a:spcPts val="0"/>
              </a:spcAft>
              <a:buSzPts val="3600"/>
              <a:buAutoNum type="arabicPeriod"/>
            </a:pPr>
            <a:r>
              <a:rPr lang="en"/>
              <a:t>Proterozoic Eon</a:t>
            </a:r>
            <a:endParaRPr/>
          </a:p>
          <a:p>
            <a:pPr marL="457200" lvl="0" indent="-457200" algn="l" rtl="0">
              <a:spcBef>
                <a:spcPts val="0"/>
              </a:spcBef>
              <a:spcAft>
                <a:spcPts val="0"/>
              </a:spcAft>
              <a:buSzPts val="3600"/>
              <a:buAutoNum type="arabicPeriod"/>
            </a:pPr>
            <a:r>
              <a:rPr lang="en"/>
              <a:t>Phanerozoic Eon</a:t>
            </a:r>
            <a:endParaRPr/>
          </a:p>
          <a:p>
            <a:pPr marL="457200" lvl="0" indent="-457200" algn="l" rtl="0">
              <a:spcBef>
                <a:spcPts val="0"/>
              </a:spcBef>
              <a:spcAft>
                <a:spcPts val="0"/>
              </a:spcAft>
              <a:buSzPts val="3600"/>
              <a:buChar char="-"/>
            </a:pPr>
            <a:r>
              <a:rPr lang="en"/>
              <a:t>Paleozoic Era</a:t>
            </a:r>
            <a:endParaRPr/>
          </a:p>
          <a:p>
            <a:pPr marL="457200" lvl="0" indent="-457200" algn="l" rtl="0">
              <a:spcBef>
                <a:spcPts val="0"/>
              </a:spcBef>
              <a:spcAft>
                <a:spcPts val="0"/>
              </a:spcAft>
              <a:buSzPts val="3600"/>
              <a:buChar char="-"/>
            </a:pPr>
            <a:r>
              <a:rPr lang="en"/>
              <a:t>Mesozoic Era</a:t>
            </a:r>
            <a:endParaRPr/>
          </a:p>
          <a:p>
            <a:pPr marL="457200" lvl="0" indent="-457200" algn="l" rtl="0">
              <a:spcBef>
                <a:spcPts val="0"/>
              </a:spcBef>
              <a:spcAft>
                <a:spcPts val="0"/>
              </a:spcAft>
              <a:buSzPts val="3600"/>
              <a:buChar char="-"/>
            </a:pPr>
            <a:r>
              <a:rPr lang="en"/>
              <a:t>Cenozoic Era</a:t>
            </a: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30" descr="Image result for the sun"/>
          <p:cNvPicPr preferRelativeResize="0"/>
          <p:nvPr/>
        </p:nvPicPr>
        <p:blipFill>
          <a:blip r:embed="rId3">
            <a:alphaModFix/>
          </a:blip>
          <a:stretch>
            <a:fillRect/>
          </a:stretch>
        </p:blipFill>
        <p:spPr>
          <a:xfrm>
            <a:off x="-136500" y="314450"/>
            <a:ext cx="2757175" cy="1836400"/>
          </a:xfrm>
          <a:prstGeom prst="rect">
            <a:avLst/>
          </a:prstGeom>
          <a:noFill/>
          <a:ln>
            <a:noFill/>
          </a:ln>
        </p:spPr>
      </p:pic>
      <p:sp>
        <p:nvSpPr>
          <p:cNvPr id="172" name="Google Shape;172;p3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2286000" lvl="0" indent="457200">
              <a:spcBef>
                <a:spcPts val="0"/>
              </a:spcBef>
              <a:spcAft>
                <a:spcPts val="0"/>
              </a:spcAft>
              <a:buNone/>
            </a:pPr>
            <a:r>
              <a:rPr lang="en"/>
              <a:t>Based on the life of our star (the sun), earth will be around for another 5 billion years. </a:t>
            </a:r>
            <a:r>
              <a:rPr lang="en" i="1"/>
              <a:t>Write a paragraph (individually) about what changes you predict for earth and the life on it during the next 5 billion years. </a:t>
            </a:r>
            <a:endParaRPr i="1"/>
          </a:p>
        </p:txBody>
      </p:sp>
      <p:pic>
        <p:nvPicPr>
          <p:cNvPr id="173" name="Google Shape;173;p30" descr="Image result for earth" title="https://www.nasa.gov/topics/earth/index.html"/>
          <p:cNvPicPr preferRelativeResize="0"/>
          <p:nvPr/>
        </p:nvPicPr>
        <p:blipFill>
          <a:blip r:embed="rId4">
            <a:alphaModFix/>
          </a:blip>
          <a:stretch>
            <a:fillRect/>
          </a:stretch>
        </p:blipFill>
        <p:spPr>
          <a:xfrm>
            <a:off x="311700" y="2556850"/>
            <a:ext cx="1916650" cy="1916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Additional information…….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b="1" i="1"/>
              <a:t>Brainstorm</a:t>
            </a:r>
            <a:r>
              <a:rPr lang="en"/>
              <a:t>:</a:t>
            </a:r>
            <a:endParaRPr/>
          </a:p>
          <a:p>
            <a:pPr marL="0" lvl="0" indent="0">
              <a:spcBef>
                <a:spcPts val="0"/>
              </a:spcBef>
              <a:spcAft>
                <a:spcPts val="0"/>
              </a:spcAft>
              <a:buNone/>
            </a:pPr>
            <a:r>
              <a:rPr lang="en"/>
              <a:t>What are the differences between biological events and geological events?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265500" y="837700"/>
            <a:ext cx="4045200" cy="3363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Comparing Earth’s Geologic Time to a Year Calendar</a:t>
            </a:r>
            <a:endParaRPr/>
          </a:p>
        </p:txBody>
      </p:sp>
      <p:sp>
        <p:nvSpPr>
          <p:cNvPr id="184" name="Google Shape;184;p32"/>
          <p:cNvSpPr txBox="1">
            <a:spLocks noGrp="1"/>
          </p:cNvSpPr>
          <p:nvPr>
            <p:ph type="body" idx="2"/>
          </p:nvPr>
        </p:nvSpPr>
        <p:spPr>
          <a:xfrm>
            <a:off x="7940525" y="539650"/>
            <a:ext cx="965700" cy="39591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a:latin typeface="Corsiva"/>
                <a:ea typeface="Corsiva"/>
                <a:cs typeface="Corsiva"/>
                <a:sym typeface="Corsiva"/>
              </a:rPr>
              <a:t>It’s an analogy so that humans can better grasp the lengths of time truly involved</a:t>
            </a:r>
            <a:endParaRPr>
              <a:latin typeface="Corsiva"/>
              <a:ea typeface="Corsiva"/>
              <a:cs typeface="Corsiva"/>
              <a:sym typeface="Corsiva"/>
            </a:endParaRPr>
          </a:p>
        </p:txBody>
      </p:sp>
      <p:sp>
        <p:nvSpPr>
          <p:cNvPr id="185" name="Google Shape;185;p32"/>
          <p:cNvSpPr txBox="1">
            <a:spLocks noGrp="1"/>
          </p:cNvSpPr>
          <p:nvPr>
            <p:ph type="subTitle" idx="1"/>
          </p:nvPr>
        </p:nvSpPr>
        <p:spPr>
          <a:xfrm>
            <a:off x="265500" y="3298150"/>
            <a:ext cx="4045200" cy="740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pic>
        <p:nvPicPr>
          <p:cNvPr id="186" name="Google Shape;186;p32"/>
          <p:cNvPicPr preferRelativeResize="0"/>
          <p:nvPr/>
        </p:nvPicPr>
        <p:blipFill>
          <a:blip r:embed="rId3">
            <a:alphaModFix/>
          </a:blip>
          <a:stretch>
            <a:fillRect/>
          </a:stretch>
        </p:blipFill>
        <p:spPr>
          <a:xfrm>
            <a:off x="4516889" y="0"/>
            <a:ext cx="3326471" cy="51434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96575" y="62825"/>
            <a:ext cx="1974300" cy="1438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Cosmos:</a:t>
            </a:r>
            <a:endParaRPr/>
          </a:p>
          <a:p>
            <a:pPr marL="0" lvl="0" indent="0">
              <a:spcBef>
                <a:spcPts val="0"/>
              </a:spcBef>
              <a:spcAft>
                <a:spcPts val="0"/>
              </a:spcAft>
              <a:buNone/>
            </a:pPr>
            <a:r>
              <a:rPr lang="en" i="1"/>
              <a:t>Universe’s</a:t>
            </a:r>
            <a:r>
              <a:rPr lang="en"/>
              <a:t> Year Calendar</a:t>
            </a:r>
            <a:endParaRPr/>
          </a:p>
          <a:p>
            <a:pPr marL="0" lvl="0" indent="0" rtl="0">
              <a:spcBef>
                <a:spcPts val="0"/>
              </a:spcBef>
              <a:spcAft>
                <a:spcPts val="0"/>
              </a:spcAft>
              <a:buNone/>
            </a:pPr>
            <a:r>
              <a:rPr lang="en" sz="900"/>
              <a:t>6min</a:t>
            </a:r>
            <a:endParaRPr sz="900"/>
          </a:p>
        </p:txBody>
      </p:sp>
      <p:pic>
        <p:nvPicPr>
          <p:cNvPr id="192" name="Google Shape;192;p33" descr="Carl Sagan - Cosmos - Cosmic Calendar&#10;&#10;Copyright ©  Democritus Properties, LLC&#10;&#10;From: COSMOS: A SpaceTime Odyessey, Written by Ann Druyan and Steven Soter &#10;Cosmos Studios, Inc., Copyright © 2013" title="Carl Sagan - Cosmos - Cosmic Calendar">
            <a:hlinkClick r:id="rId3"/>
          </p:cNvPr>
          <p:cNvPicPr preferRelativeResize="0"/>
          <p:nvPr/>
        </p:nvPicPr>
        <p:blipFill>
          <a:blip r:embed="rId4">
            <a:alphaModFix/>
          </a:blip>
          <a:stretch>
            <a:fillRect/>
          </a:stretch>
        </p:blipFill>
        <p:spPr>
          <a:xfrm>
            <a:off x="2249375" y="62813"/>
            <a:ext cx="6413825" cy="4810375"/>
          </a:xfrm>
          <a:prstGeom prst="rect">
            <a:avLst/>
          </a:prstGeom>
          <a:noFill/>
          <a:ln>
            <a:noFill/>
          </a:ln>
        </p:spPr>
      </p:pic>
      <p:sp>
        <p:nvSpPr>
          <p:cNvPr id="193" name="Google Shape;193;p33"/>
          <p:cNvSpPr txBox="1"/>
          <p:nvPr/>
        </p:nvSpPr>
        <p:spPr>
          <a:xfrm>
            <a:off x="39875" y="2039875"/>
            <a:ext cx="2087700" cy="2833200"/>
          </a:xfrm>
          <a:prstGeom prst="rect">
            <a:avLst/>
          </a:prstGeom>
          <a:solidFill>
            <a:srgbClr val="FFFFFF"/>
          </a:solid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u="sng">
                <a:solidFill>
                  <a:srgbClr val="222222"/>
                </a:solidFill>
                <a:highlight>
                  <a:srgbClr val="FFFFFF"/>
                </a:highlight>
              </a:rPr>
              <a:t>How did we calculate the age of the universe?</a:t>
            </a:r>
            <a:endParaRPr sz="1200" u="sng">
              <a:solidFill>
                <a:srgbClr val="222222"/>
              </a:solidFill>
              <a:highlight>
                <a:srgbClr val="FFFFFF"/>
              </a:highlight>
            </a:endParaRPr>
          </a:p>
          <a:p>
            <a:pPr marL="0" lvl="0" indent="0">
              <a:spcBef>
                <a:spcPts val="0"/>
              </a:spcBef>
              <a:spcAft>
                <a:spcPts val="0"/>
              </a:spcAft>
              <a:buNone/>
            </a:pPr>
            <a:r>
              <a:rPr lang="en" sz="1200">
                <a:solidFill>
                  <a:srgbClr val="222222"/>
                </a:solidFill>
                <a:highlight>
                  <a:srgbClr val="FFFFFF"/>
                </a:highlight>
              </a:rPr>
              <a:t>Knowing the current speeds and distances to galaxies, coupled with the rate at which the universe is accelerating, allows us to </a:t>
            </a:r>
            <a:r>
              <a:rPr lang="en" sz="1200" b="1">
                <a:solidFill>
                  <a:srgbClr val="222222"/>
                </a:solidFill>
                <a:highlight>
                  <a:srgbClr val="FFFFFF"/>
                </a:highlight>
              </a:rPr>
              <a:t>calculate</a:t>
            </a:r>
            <a:r>
              <a:rPr lang="en" sz="1200">
                <a:solidFill>
                  <a:srgbClr val="222222"/>
                </a:solidFill>
                <a:highlight>
                  <a:srgbClr val="FFFFFF"/>
                </a:highlight>
              </a:rPr>
              <a:t> how long it took for them to reach their current locations. The answer is about </a:t>
            </a:r>
            <a:r>
              <a:rPr lang="en" sz="1200" b="1">
                <a:solidFill>
                  <a:srgbClr val="222222"/>
                </a:solidFill>
                <a:highlight>
                  <a:srgbClr val="FFFFFF"/>
                </a:highlight>
              </a:rPr>
              <a:t>14 billion years</a:t>
            </a:r>
            <a:r>
              <a:rPr lang="en" sz="1200">
                <a:solidFill>
                  <a:srgbClr val="222222"/>
                </a:solidFill>
                <a:highlight>
                  <a:srgbClr val="FFFFFF"/>
                </a:highlight>
              </a:rPr>
              <a:t>. The second method involves measuring the ages of the oldest star clusters.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4"/>
          <p:cNvSpPr txBox="1">
            <a:spLocks noGrp="1"/>
          </p:cNvSpPr>
          <p:nvPr>
            <p:ph type="title"/>
          </p:nvPr>
        </p:nvSpPr>
        <p:spPr>
          <a:xfrm>
            <a:off x="6999075" y="445025"/>
            <a:ext cx="18333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Cosmos</a:t>
            </a:r>
            <a:endParaRPr/>
          </a:p>
          <a:p>
            <a:pPr marL="0" lvl="0" indent="0">
              <a:spcBef>
                <a:spcPts val="0"/>
              </a:spcBef>
              <a:spcAft>
                <a:spcPts val="0"/>
              </a:spcAft>
              <a:buNone/>
            </a:pPr>
            <a:r>
              <a:rPr lang="en"/>
              <a:t>S1E7</a:t>
            </a:r>
            <a:endParaRPr/>
          </a:p>
          <a:p>
            <a:pPr marL="0" lvl="0" indent="0">
              <a:spcBef>
                <a:spcPts val="0"/>
              </a:spcBef>
              <a:spcAft>
                <a:spcPts val="0"/>
              </a:spcAft>
              <a:buNone/>
            </a:pPr>
            <a:r>
              <a:rPr lang="en"/>
              <a:t>Start 2:22</a:t>
            </a:r>
            <a:endParaRPr/>
          </a:p>
          <a:p>
            <a:pPr marL="0" lvl="0" indent="0">
              <a:spcBef>
                <a:spcPts val="0"/>
              </a:spcBef>
              <a:spcAft>
                <a:spcPts val="0"/>
              </a:spcAft>
              <a:buNone/>
            </a:pPr>
            <a:r>
              <a:rPr lang="en"/>
              <a:t>9 min</a:t>
            </a:r>
            <a:endParaRPr/>
          </a:p>
          <a:p>
            <a:pPr marL="0" lvl="0" indent="0">
              <a:spcBef>
                <a:spcPts val="0"/>
              </a:spcBef>
              <a:spcAft>
                <a:spcPts val="0"/>
              </a:spcAft>
              <a:buNone/>
            </a:pPr>
            <a:r>
              <a:rPr lang="en"/>
              <a:t>Or 13 min</a:t>
            </a:r>
            <a:endParaRPr/>
          </a:p>
        </p:txBody>
      </p:sp>
      <p:sp>
        <p:nvSpPr>
          <p:cNvPr id="199" name="Google Shape;199;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00" name="Google Shape;200;p34" title="Cosmos A Space Time Odyssey Episode 7 -The Clean Room-.mkv">
            <a:hlinkClick r:id="rId3"/>
          </p:cNvPr>
          <p:cNvPicPr preferRelativeResize="0"/>
          <p:nvPr/>
        </p:nvPicPr>
        <p:blipFill>
          <a:blip r:embed="rId4">
            <a:alphaModFix/>
          </a:blip>
          <a:stretch>
            <a:fillRect/>
          </a:stretch>
        </p:blipFill>
        <p:spPr>
          <a:xfrm>
            <a:off x="488325" y="0"/>
            <a:ext cx="6510750" cy="4883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5"/>
          <p:cNvSpPr txBox="1">
            <a:spLocks noGrp="1"/>
          </p:cNvSpPr>
          <p:nvPr>
            <p:ph type="title"/>
          </p:nvPr>
        </p:nvSpPr>
        <p:spPr>
          <a:xfrm>
            <a:off x="0" y="4328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2:20min</a:t>
            </a:r>
            <a:endParaRPr/>
          </a:p>
        </p:txBody>
      </p:sp>
      <p:sp>
        <p:nvSpPr>
          <p:cNvPr id="206" name="Google Shape;206;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07" name="Google Shape;207;p35" descr="People ask Google everything under the sun. One of the most commonly searched questions in the world is “How old is Earth?” SciShow has the answer!&#10;&#10;If you have any burning questions, ask them with the hashtag #WMAQ and we'll answer our favorites in a video November 6!&#10;&#10;Watch more of the World’s Most Asked Questions here: https://www.youtube.com/playlist?list=PLsNB4peY6C6L1A74436Ccy3pvDhb33fhi&#10;&#10;And don’t forget to subscribe to http://youtube.com/scishow&#10;&#10;Hosted by: Caitlin Hofmeister&#10;----------&#10;Like SciShow? Want to help support us, and also get things to put on your walls, cover your torso and hold your liquids? Check out our awesome products over at DFTBA Records: http://dftba.com/collections/scishow&#10;&#10;Or help support us by subscribing to our page on Subbable: https://subbable.com/scishow&#10;----------&#10;Looking for SciShow elsewhere on the internet?&#10;Facebook: http://www.facebook.com/scishow&#10;Twitter: http://www.twitter.com/scishow&#10;Tumblr: http://scishow.tumblr.com&#10;&#10;Thanks Tank Tumblr: http://thankstank.tumblr.com&#10;&#10;Sources:&#10;http://www.space.com/24854-how-old-is-earth.html&#10;http://www.smithsonianmag.com/smart-news/how-do-we-know-earth-46-billion-years-old-180951483/?no-ist&#10;http://www.smithsonianmag.com/smart-news/little-gem-oldest-piece-earth-weve-ever-found-180949869/&#10;http://pubs.usgs.gov/gip/geotime/age.html&#10;http://www.tulane.edu/~sanelson/eens211/radiometric_dating.htm&#10;http://www.universetoday.com/75805/how-old-is-the-earth/" title="World’s Most Asked Questions: How Old is Earth?">
            <a:hlinkClick r:id="rId3"/>
          </p:cNvPr>
          <p:cNvPicPr preferRelativeResize="0"/>
          <p:nvPr/>
        </p:nvPicPr>
        <p:blipFill>
          <a:blip r:embed="rId4">
            <a:alphaModFix/>
          </a:blip>
          <a:stretch>
            <a:fillRect/>
          </a:stretch>
        </p:blipFill>
        <p:spPr>
          <a:xfrm>
            <a:off x="1433808" y="0"/>
            <a:ext cx="6857992" cy="5143500"/>
          </a:xfrm>
          <a:prstGeom prst="rect">
            <a:avLst/>
          </a:prstGeom>
          <a:noFill/>
          <a:ln>
            <a:noFill/>
          </a:ln>
        </p:spPr>
      </p:pic>
      <p:sp>
        <p:nvSpPr>
          <p:cNvPr id="208" name="Google Shape;208;p35"/>
          <p:cNvSpPr txBox="1"/>
          <p:nvPr/>
        </p:nvSpPr>
        <p:spPr>
          <a:xfrm>
            <a:off x="143225" y="1044000"/>
            <a:ext cx="1165500" cy="3145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400">
                <a:solidFill>
                  <a:srgbClr val="FFFF00"/>
                </a:solidFill>
              </a:rPr>
              <a:t>EQ:</a:t>
            </a:r>
            <a:endParaRPr sz="2400">
              <a:solidFill>
                <a:srgbClr val="FFFF00"/>
              </a:solidFill>
            </a:endParaRPr>
          </a:p>
          <a:p>
            <a:pPr marL="0" lvl="0" indent="0" rtl="0">
              <a:spcBef>
                <a:spcPts val="0"/>
              </a:spcBef>
              <a:spcAft>
                <a:spcPts val="0"/>
              </a:spcAft>
              <a:buNone/>
            </a:pPr>
            <a:r>
              <a:rPr lang="en" sz="2400">
                <a:solidFill>
                  <a:srgbClr val="FFFF00"/>
                </a:solidFill>
              </a:rPr>
              <a:t>How old is the Earth &amp; how do we know?</a:t>
            </a:r>
            <a:endParaRPr sz="2400">
              <a:solidFill>
                <a:srgbClr val="FFFF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4" name="Google Shape;214;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15" name="Google Shape;215;p36"/>
          <p:cNvPicPr preferRelativeResize="0"/>
          <p:nvPr/>
        </p:nvPicPr>
        <p:blipFill>
          <a:blip r:embed="rId3">
            <a:alphaModFix/>
          </a:blip>
          <a:stretch>
            <a:fillRect/>
          </a:stretch>
        </p:blipFill>
        <p:spPr>
          <a:xfrm>
            <a:off x="2583180" y="0"/>
            <a:ext cx="3977640"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221" name="Google Shape;221;p37"/>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Google Shape;222;p3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spcBef>
                <a:spcPts val="0"/>
              </a:spcBef>
              <a:spcAft>
                <a:spcPts val="1600"/>
              </a:spcAft>
              <a:buNone/>
            </a:pPr>
            <a:endParaRPr/>
          </a:p>
        </p:txBody>
      </p:sp>
      <p:pic>
        <p:nvPicPr>
          <p:cNvPr id="223" name="Google Shape;223;p37" descr="Get your free audiobook: http://www.audible.com/asap&#10;TWEET THIS VIDEO - http://clicktotweet.com/TG6dY&#10;&#10;What would it look like if we took Earth's 4.5 billion year history, and stuffed it into a normal day's 24 hour time-frame? Follow the magnificent journey of life; where it began, and how it eventually led to humanity as we know it. &#10;&#10;Written and created by Mitchell Moffit (twitter @mitchellmoffit) and Gregory Brown (twitter @whalewatchmeplz). Inspired by the book &quot;A Short History of Nearly Everything&quot; by Bill Bryson. &#10;&#10;TWITTER: http://www.twitter.com/AsapSCIENCE&#10;FACEBOOK: http://www.facebook.com/AsapSCIENCE&#10;&#10;Music by Mitchell Moffit&#10;http://www.mitchellmoffit.com&#10;http://www.twitter.com/mitchellmoffit&#10;http://www.facebook.com/mitchellmoffit&#10;&#10;Gregory Brown&#10;http://www.gregorybrownart.tumblr.com&#10;http://www.twitter.com/whalewatchmeplz&#10;&#10;Some Sources -&#10;&#10;1) A Short History of Nearly Everything - Bill Bryson&#10;&#10;Specific Life Timelines:&#10;&#10;2) http://bit.ly/dtytk (New Scientist)&#10;3) http://bit.ly/xwUh7m (Wikipedia)&#10;4) http://www.bbc.co.uk/nature/history_of_the_earth (BBC)" title="The Evolution of Life on Earth">
            <a:hlinkClick r:id="rId3"/>
          </p:cNvPr>
          <p:cNvPicPr preferRelativeResize="0"/>
          <p:nvPr/>
        </p:nvPicPr>
        <p:blipFill>
          <a:blip r:embed="rId4">
            <a:alphaModFix/>
          </a:blip>
          <a:stretch>
            <a:fillRect/>
          </a:stretch>
        </p:blipFill>
        <p:spPr>
          <a:xfrm>
            <a:off x="327550" y="0"/>
            <a:ext cx="6738875" cy="5054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How old do you think the earth is?</a:t>
            </a:r>
            <a:endParaRPr/>
          </a:p>
          <a:p>
            <a:pPr marL="0" lvl="0" indent="0">
              <a:spcBef>
                <a:spcPts val="0"/>
              </a:spcBef>
              <a:spcAft>
                <a:spcPts val="0"/>
              </a:spcAft>
              <a:buNone/>
            </a:pPr>
            <a:endParaRPr/>
          </a:p>
          <a:p>
            <a:pPr marL="0" lvl="0" indent="0">
              <a:spcBef>
                <a:spcPts val="0"/>
              </a:spcBef>
              <a:spcAft>
                <a:spcPts val="0"/>
              </a:spcAft>
              <a:buNone/>
            </a:pPr>
            <a:r>
              <a:rPr lang="en"/>
              <a:t>How many years ago do you think life started on earth?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There are many ways to represent the </a:t>
            </a:r>
            <a:r>
              <a:rPr lang="en" i="1"/>
              <a:t>same information</a:t>
            </a:r>
            <a:r>
              <a:rPr lang="en"/>
              <a:t> in a timeline...</a:t>
            </a:r>
            <a:endParaRPr/>
          </a:p>
          <a:p>
            <a:pPr marL="0" lvl="0" indent="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210925" y="156125"/>
            <a:ext cx="4122000" cy="127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History of Earth broken up into chunks based on events within:</a:t>
            </a:r>
            <a:endParaRPr/>
          </a:p>
          <a:p>
            <a:pPr marL="0" lvl="0" indent="0">
              <a:spcBef>
                <a:spcPts val="0"/>
              </a:spcBef>
              <a:spcAft>
                <a:spcPts val="0"/>
              </a:spcAft>
              <a:buNone/>
            </a:pPr>
            <a:endParaRPr/>
          </a:p>
        </p:txBody>
      </p:sp>
      <p:sp>
        <p:nvSpPr>
          <p:cNvPr id="76" name="Google Shape;76;p17"/>
          <p:cNvSpPr txBox="1">
            <a:spLocks noGrp="1"/>
          </p:cNvSpPr>
          <p:nvPr>
            <p:ph type="body" idx="1"/>
          </p:nvPr>
        </p:nvSpPr>
        <p:spPr>
          <a:xfrm>
            <a:off x="311700" y="1517725"/>
            <a:ext cx="8520600" cy="3051300"/>
          </a:xfrm>
          <a:prstGeom prst="rect">
            <a:avLst/>
          </a:prstGeom>
        </p:spPr>
        <p:txBody>
          <a:bodyPr spcFirstLastPara="1" wrap="square" lIns="91425" tIns="91425" rIns="91425" bIns="91425" anchor="t" anchorCtr="0">
            <a:noAutofit/>
          </a:bodyPr>
          <a:lstStyle/>
          <a:p>
            <a:pPr marL="457200" lvl="0" indent="-419100">
              <a:spcBef>
                <a:spcPts val="0"/>
              </a:spcBef>
              <a:spcAft>
                <a:spcPts val="0"/>
              </a:spcAft>
              <a:buClr>
                <a:srgbClr val="FF0000"/>
              </a:buClr>
              <a:buSzPts val="3000"/>
              <a:buChar char="●"/>
            </a:pPr>
            <a:r>
              <a:rPr lang="en" sz="3000">
                <a:solidFill>
                  <a:srgbClr val="FF0000"/>
                </a:solidFill>
              </a:rPr>
              <a:t>Era (biggest chunks)</a:t>
            </a:r>
            <a:endParaRPr sz="3000">
              <a:solidFill>
                <a:srgbClr val="FF0000"/>
              </a:solidFill>
            </a:endParaRPr>
          </a:p>
          <a:p>
            <a:pPr marL="914400" lvl="1" indent="-381000">
              <a:spcBef>
                <a:spcPts val="0"/>
              </a:spcBef>
              <a:spcAft>
                <a:spcPts val="0"/>
              </a:spcAft>
              <a:buClr>
                <a:srgbClr val="00FFFF"/>
              </a:buClr>
              <a:buSzPts val="2400"/>
              <a:buChar char="○"/>
            </a:pPr>
            <a:r>
              <a:rPr lang="en" sz="2400">
                <a:solidFill>
                  <a:srgbClr val="00FFFF"/>
                </a:solidFill>
              </a:rPr>
              <a:t>Period</a:t>
            </a:r>
            <a:endParaRPr sz="2400">
              <a:solidFill>
                <a:srgbClr val="00FFFF"/>
              </a:solidFill>
            </a:endParaRPr>
          </a:p>
          <a:p>
            <a:pPr marL="1371600" lvl="2" indent="-342900">
              <a:spcBef>
                <a:spcPts val="0"/>
              </a:spcBef>
              <a:spcAft>
                <a:spcPts val="0"/>
              </a:spcAft>
              <a:buClr>
                <a:srgbClr val="00FF00"/>
              </a:buClr>
              <a:buSzPts val="1800"/>
              <a:buChar char="■"/>
            </a:pPr>
            <a:r>
              <a:rPr lang="en" sz="1800">
                <a:solidFill>
                  <a:srgbClr val="00FF00"/>
                </a:solidFill>
              </a:rPr>
              <a:t>Epoch</a:t>
            </a:r>
            <a:endParaRPr sz="1800">
              <a:solidFill>
                <a:srgbClr val="00FF00"/>
              </a:solidFill>
            </a:endParaRPr>
          </a:p>
          <a:p>
            <a:pPr marL="1828800" lvl="3" indent="-317500">
              <a:spcBef>
                <a:spcPts val="0"/>
              </a:spcBef>
              <a:spcAft>
                <a:spcPts val="0"/>
              </a:spcAft>
              <a:buClr>
                <a:srgbClr val="FFFF00"/>
              </a:buClr>
              <a:buSzPts val="1400"/>
              <a:buChar char="●"/>
            </a:pPr>
            <a:r>
              <a:rPr lang="en">
                <a:solidFill>
                  <a:srgbClr val="FFFF00"/>
                </a:solidFill>
              </a:rPr>
              <a:t>Age (smallest chunks)</a:t>
            </a:r>
            <a:endParaRPr>
              <a:solidFill>
                <a:srgbClr val="FFFF00"/>
              </a:solidFill>
            </a:endParaRPr>
          </a:p>
        </p:txBody>
      </p:sp>
      <p:pic>
        <p:nvPicPr>
          <p:cNvPr id="77" name="Google Shape;77;p17"/>
          <p:cNvPicPr preferRelativeResize="0"/>
          <p:nvPr/>
        </p:nvPicPr>
        <p:blipFill rotWithShape="1">
          <a:blip r:embed="rId3">
            <a:alphaModFix/>
          </a:blip>
          <a:srcRect t="15531" b="5185"/>
          <a:stretch/>
        </p:blipFill>
        <p:spPr>
          <a:xfrm>
            <a:off x="4421425" y="0"/>
            <a:ext cx="3481152" cy="5143499"/>
          </a:xfrm>
          <a:prstGeom prst="rect">
            <a:avLst/>
          </a:prstGeom>
          <a:noFill/>
          <a:ln>
            <a:noFill/>
          </a:ln>
        </p:spPr>
      </p:pic>
      <p:sp>
        <p:nvSpPr>
          <p:cNvPr id="78" name="Google Shape;78;p17"/>
          <p:cNvSpPr/>
          <p:nvPr/>
        </p:nvSpPr>
        <p:spPr>
          <a:xfrm>
            <a:off x="4509875" y="1013850"/>
            <a:ext cx="3392700" cy="3117300"/>
          </a:xfrm>
          <a:prstGeom prst="rect">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Google Shape;79;p17"/>
          <p:cNvSpPr txBox="1"/>
          <p:nvPr/>
        </p:nvSpPr>
        <p:spPr>
          <a:xfrm>
            <a:off x="1056575" y="3487500"/>
            <a:ext cx="3453300" cy="451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History of all fossils dated on Earth:</a:t>
            </a:r>
            <a:endParaRPr/>
          </a:p>
        </p:txBody>
      </p:sp>
      <p:sp>
        <p:nvSpPr>
          <p:cNvPr id="85" name="Google Shape;8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86" name="Google Shape;86;p18"/>
          <p:cNvPicPr preferRelativeResize="0"/>
          <p:nvPr/>
        </p:nvPicPr>
        <p:blipFill>
          <a:blip r:embed="rId3">
            <a:alphaModFix/>
          </a:blip>
          <a:stretch>
            <a:fillRect/>
          </a:stretch>
        </p:blipFill>
        <p:spPr>
          <a:xfrm>
            <a:off x="42975" y="1205800"/>
            <a:ext cx="9101025" cy="2577375"/>
          </a:xfrm>
          <a:prstGeom prst="rect">
            <a:avLst/>
          </a:prstGeom>
          <a:noFill/>
          <a:ln>
            <a:noFill/>
          </a:ln>
        </p:spPr>
      </p:pic>
      <p:sp>
        <p:nvSpPr>
          <p:cNvPr id="87" name="Google Shape;87;p18"/>
          <p:cNvSpPr/>
          <p:nvPr/>
        </p:nvSpPr>
        <p:spPr>
          <a:xfrm>
            <a:off x="420900" y="2665175"/>
            <a:ext cx="6213600" cy="726600"/>
          </a:xfrm>
          <a:prstGeom prst="rect">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3" name="Google Shape;9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94" name="Google Shape;94;p19"/>
          <p:cNvPicPr preferRelativeResize="0"/>
          <p:nvPr/>
        </p:nvPicPr>
        <p:blipFill>
          <a:blip r:embed="rId3">
            <a:alphaModFix/>
          </a:blip>
          <a:stretch>
            <a:fillRect/>
          </a:stretch>
        </p:blipFill>
        <p:spPr>
          <a:xfrm>
            <a:off x="1390650" y="495300"/>
            <a:ext cx="6667500" cy="4457700"/>
          </a:xfrm>
          <a:prstGeom prst="rect">
            <a:avLst/>
          </a:prstGeom>
          <a:noFill/>
          <a:ln>
            <a:noFill/>
          </a:ln>
        </p:spPr>
      </p:pic>
      <p:sp>
        <p:nvSpPr>
          <p:cNvPr id="95" name="Google Shape;95;p19"/>
          <p:cNvSpPr/>
          <p:nvPr/>
        </p:nvSpPr>
        <p:spPr>
          <a:xfrm>
            <a:off x="1477375" y="657750"/>
            <a:ext cx="6516900" cy="1988700"/>
          </a:xfrm>
          <a:prstGeom prst="rect">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1" name="Google Shape;101;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02" name="Google Shape;102;p20"/>
          <p:cNvPicPr preferRelativeResize="0"/>
          <p:nvPr/>
        </p:nvPicPr>
        <p:blipFill>
          <a:blip r:embed="rId3">
            <a:alphaModFix/>
          </a:blip>
          <a:stretch>
            <a:fillRect/>
          </a:stretch>
        </p:blipFill>
        <p:spPr>
          <a:xfrm>
            <a:off x="1296524" y="76725"/>
            <a:ext cx="6456600" cy="4990050"/>
          </a:xfrm>
          <a:prstGeom prst="rect">
            <a:avLst/>
          </a:prstGeom>
          <a:noFill/>
          <a:ln>
            <a:noFill/>
          </a:ln>
        </p:spPr>
      </p:pic>
      <p:sp>
        <p:nvSpPr>
          <p:cNvPr id="103" name="Google Shape;103;p20"/>
          <p:cNvSpPr/>
          <p:nvPr/>
        </p:nvSpPr>
        <p:spPr>
          <a:xfrm>
            <a:off x="3578625" y="120250"/>
            <a:ext cx="3669900" cy="4790400"/>
          </a:xfrm>
          <a:prstGeom prst="rect">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9" name="Google Shape;109;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10" name="Google Shape;110;p21"/>
          <p:cNvPicPr preferRelativeResize="0"/>
          <p:nvPr/>
        </p:nvPicPr>
        <p:blipFill>
          <a:blip r:embed="rId3">
            <a:alphaModFix/>
          </a:blip>
          <a:stretch>
            <a:fillRect/>
          </a:stretch>
        </p:blipFill>
        <p:spPr>
          <a:xfrm>
            <a:off x="1714500" y="95250"/>
            <a:ext cx="5715000" cy="4953000"/>
          </a:xfrm>
          <a:prstGeom prst="rect">
            <a:avLst/>
          </a:prstGeom>
          <a:noFill/>
          <a:ln>
            <a:noFill/>
          </a:ln>
        </p:spPr>
      </p:pic>
      <p:sp>
        <p:nvSpPr>
          <p:cNvPr id="111" name="Google Shape;111;p21"/>
          <p:cNvSpPr/>
          <p:nvPr/>
        </p:nvSpPr>
        <p:spPr>
          <a:xfrm>
            <a:off x="2135775" y="583825"/>
            <a:ext cx="4891200" cy="2600100"/>
          </a:xfrm>
          <a:prstGeom prst="wedgeEllipseCallout">
            <a:avLst>
              <a:gd name="adj1" fmla="val -19655"/>
              <a:gd name="adj2" fmla="val 87825"/>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473</Words>
  <Application>Microsoft Office PowerPoint</Application>
  <PresentationFormat>On-screen Show (16:9)</PresentationFormat>
  <Paragraphs>56</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Corsiva</vt:lpstr>
      <vt:lpstr>Arial</vt:lpstr>
      <vt:lpstr>Simple Dark</vt:lpstr>
      <vt:lpstr>The Living Earth </vt:lpstr>
      <vt:lpstr>Brainstorm: What are the differences between biological events and geological events?</vt:lpstr>
      <vt:lpstr>How old do you think the earth is?  How many years ago do you think life started on earth?</vt:lpstr>
      <vt:lpstr>There are many ways to represent the same information in a timeline... </vt:lpstr>
      <vt:lpstr>History of Earth broken up into chunks based on events within: </vt:lpstr>
      <vt:lpstr>History of all fossils dated on Earth:</vt:lpstr>
      <vt:lpstr>PowerPoint Presentation</vt:lpstr>
      <vt:lpstr>PowerPoint Presentation</vt:lpstr>
      <vt:lpstr>PowerPoint Presentation</vt:lpstr>
      <vt:lpstr>PowerPoint Presentation</vt:lpstr>
      <vt:lpstr>PowerPoint Presentation</vt:lpstr>
      <vt:lpstr>PowerPoint Presentation</vt:lpstr>
      <vt:lpstr>How do we know how old the Earth is?</vt:lpstr>
      <vt:lpstr>We can tell a lot about what conditions were in earth’s past by looking at rocks and fossils.</vt:lpstr>
      <vt:lpstr>It’s very difficult to imagine what is considered “deep time” because it’s so vast.</vt:lpstr>
      <vt:lpstr>...Now it’s your turn to make a timeline of the history* of life on Earth</vt:lpstr>
      <vt:lpstr>  Earth History wrap up tasks (page 4): Look up the following time periods and explain why they have their names  (Wikipedia is fine): Proterozoic Eon Phanerozoic Eon Paleozoic Era Mesozoic Era Cenozoic Era  </vt:lpstr>
      <vt:lpstr>Based on the life of our star (the sun), earth will be around for another 5 billion years. Write a paragraph (individually) about what changes you predict for earth and the life on it during the next 5 billion years. </vt:lpstr>
      <vt:lpstr>Additional information……. </vt:lpstr>
      <vt:lpstr>Comparing Earth’s Geologic Time to a Year Calendar</vt:lpstr>
      <vt:lpstr>Cosmos: Universe’s Year Calendar 6min</vt:lpstr>
      <vt:lpstr>Cosmos S1E7 Start 2:22 9 min Or 13 min</vt:lpstr>
      <vt:lpstr>2:20min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Living Earth </dc:title>
  <dc:creator>Robles, Sarah (srobles@psusd.us)</dc:creator>
  <cp:lastModifiedBy>Robles, Sarah (srobles@psusd.us)</cp:lastModifiedBy>
  <cp:revision>1</cp:revision>
  <dcterms:modified xsi:type="dcterms:W3CDTF">2018-08-30T16:33:19Z</dcterms:modified>
</cp:coreProperties>
</file>