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78" r:id="rId13"/>
    <p:sldId id="265" r:id="rId14"/>
    <p:sldId id="266" r:id="rId15"/>
    <p:sldId id="267" r:id="rId16"/>
    <p:sldId id="279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6334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9" name="Shape 69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8" name="Shape 7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4" name="Shape 84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  <a:endParaRPr lang="en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1699918"/>
            <a:ext cx="6400799" cy="1935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dirty="0"/>
              <a:t>Claim, Evidence and Reasoning</a:t>
            </a:r>
          </a:p>
          <a:p>
            <a:pPr algn="ctr">
              <a:spcBef>
                <a:spcPts val="0"/>
              </a:spcBef>
              <a:buNone/>
            </a:pPr>
            <a:r>
              <a:rPr lang="en" sz="3600" dirty="0"/>
              <a:t>(Title of page </a:t>
            </a:r>
            <a:r>
              <a:rPr lang="en" sz="3600" dirty="0" smtClean="0"/>
              <a:t>6)</a:t>
            </a:r>
            <a:endParaRPr lang="en" sz="3600" dirty="0"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40775" y="4243101"/>
            <a:ext cx="6400799" cy="754199"/>
          </a:xfrm>
          <a:prstGeom prst="rect">
            <a:avLst/>
          </a:prstGeom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990000"/>
                </a:solidFill>
              </a:rPr>
              <a:t>25 </a:t>
            </a:r>
            <a:r>
              <a:rPr lang="en" b="1" dirty="0">
                <a:solidFill>
                  <a:srgbClr val="990000"/>
                </a:solidFill>
              </a:rPr>
              <a:t>August </a:t>
            </a:r>
            <a:r>
              <a:rPr lang="en" b="1" dirty="0" smtClean="0">
                <a:solidFill>
                  <a:srgbClr val="990000"/>
                </a:solidFill>
              </a:rPr>
              <a:t>2016</a:t>
            </a:r>
            <a:endParaRPr lang="en" b="1" dirty="0">
              <a:solidFill>
                <a:srgbClr val="990000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Add to glossary:</a:t>
            </a:r>
            <a:endParaRPr lang="en" dirty="0"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213000" y="1115100"/>
            <a:ext cx="89309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/>
              <a:t>Evidence:</a:t>
            </a:r>
            <a:r>
              <a:rPr lang="en" sz="48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 u="sng"/>
              <a:t>Scientific data (observations, measurements or results from an experiment)</a:t>
            </a:r>
            <a:r>
              <a:rPr lang="en" sz="4800"/>
              <a:t> that can support the claim.</a:t>
            </a:r>
            <a:br>
              <a:rPr lang="en" sz="4800"/>
            </a:br>
            <a:endParaRPr lang="en" sz="48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According to our results, it took 6 minutes for the sponge in heated water to open and 25 minutes for the sponge in room temperature water to open.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8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Example: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21025" y="1278525"/>
            <a:ext cx="62214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When drops of alcohol were dripped onto the marker samples, the color from the permanent marker </a:t>
            </a:r>
            <a:r>
              <a:rPr lang="en" sz="3600" u="sng"/>
              <a:t>matched</a:t>
            </a:r>
            <a:r>
              <a:rPr lang="en" sz="3600"/>
              <a:t> the color from the marker found on the note. </a:t>
            </a:r>
          </a:p>
          <a:p>
            <a:pPr>
              <a:spcBef>
                <a:spcPts val="0"/>
              </a:spcBef>
              <a:buNone/>
            </a:pPr>
            <a:endParaRPr sz="3600"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950" y="2744226"/>
            <a:ext cx="3170048" cy="17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t="7150" b="18438"/>
          <a:stretch/>
        </p:blipFill>
        <p:spPr>
          <a:xfrm>
            <a:off x="6429150" y="1442925"/>
            <a:ext cx="2714847" cy="145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Add to glossary:</a:t>
            </a:r>
            <a:endParaRPr lang="en" dirty="0"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13000" y="1115100"/>
            <a:ext cx="89309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 dirty="0"/>
              <a:t>Reasoning:</a:t>
            </a:r>
            <a:r>
              <a:rPr lang="en" sz="4800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 dirty="0"/>
              <a:t>Explains why the evidence supports the claim by providing a logical connection between the two.</a:t>
            </a:r>
            <a:br>
              <a:rPr lang="en" sz="4800" dirty="0"/>
            </a:br>
            <a:endParaRPr lang="en" sz="48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224126" y="723248"/>
            <a:ext cx="5882999" cy="46349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1428"/>
              <a:buFont typeface="Arial"/>
              <a:buNone/>
            </a:pPr>
            <a:r>
              <a:rPr lang="en" sz="3500" dirty="0" smtClean="0"/>
              <a:t>Since the permanent marker </a:t>
            </a:r>
            <a:r>
              <a:rPr lang="en" sz="3500" dirty="0"/>
              <a:t>color and the marker color from the note matched when alcohol was poured on them, it meant that Thanos stole the puma skull </a:t>
            </a:r>
            <a:r>
              <a:rPr lang="en" sz="3500" u="sng" dirty="0"/>
              <a:t>because</a:t>
            </a:r>
            <a:r>
              <a:rPr lang="en" sz="3500" dirty="0"/>
              <a:t> he uses a permanant marker.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52400" y="10087"/>
            <a:ext cx="4818599" cy="111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 b="1" dirty="0" smtClean="0"/>
              <a:t>Example:</a:t>
            </a:r>
            <a:endParaRPr lang="en" sz="4000" b="1" dirty="0"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225" y="44825"/>
            <a:ext cx="2743199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100" y="1443300"/>
            <a:ext cx="2061899" cy="2061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 rot="10800000">
            <a:off x="6323674" y="2140199"/>
            <a:ext cx="806700" cy="1543200"/>
          </a:xfrm>
          <a:prstGeom prst="bentUpArrow">
            <a:avLst>
              <a:gd name="adj1" fmla="val 25000"/>
              <a:gd name="adj2" fmla="val 26867"/>
              <a:gd name="adj3" fmla="val 25000"/>
            </a:avLst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 t="7150" b="18438"/>
          <a:stretch/>
        </p:blipFill>
        <p:spPr>
          <a:xfrm>
            <a:off x="6107125" y="3683400"/>
            <a:ext cx="2714847" cy="145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90550"/>
            <a:ext cx="7158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Since the sponge capsule that </a:t>
            </a:r>
          </a:p>
          <a:p>
            <a:r>
              <a:rPr lang="en-US" sz="3200" dirty="0" smtClean="0"/>
              <a:t>was heated opened faster and this was consistent with other results found in the class, our original claim was supported.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48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 to glossary!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89650" y="1115100"/>
            <a:ext cx="9312000" cy="101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 b="1"/>
              <a:t>Biology: </a:t>
            </a:r>
            <a:r>
              <a:rPr lang="en" sz="4800"/>
              <a:t>The study of </a:t>
            </a:r>
          </a:p>
          <a:p>
            <a:pPr>
              <a:spcBef>
                <a:spcPts val="0"/>
              </a:spcBef>
              <a:buNone/>
            </a:pPr>
            <a:r>
              <a:rPr lang="en" sz="4800"/>
              <a:t>organisms.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89650" y="3059200"/>
            <a:ext cx="8964750" cy="187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1" dirty="0"/>
              <a:t>Organisms: </a:t>
            </a:r>
            <a:r>
              <a:rPr lang="en" sz="4800" dirty="0"/>
              <a:t>Any living or once living thing.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24125" y="101100"/>
            <a:ext cx="77321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Practicing with Scientific Explanation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5100"/>
            <a:ext cx="2742663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2750" y="1222711"/>
            <a:ext cx="3762923" cy="184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7687" y="1617875"/>
            <a:ext cx="2745054" cy="334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5591725" y="3148850"/>
            <a:ext cx="3406499" cy="181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Where did the turtle shell come from?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24975" y="101100"/>
            <a:ext cx="7683000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it has to do with this guy!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342" y="1115099"/>
            <a:ext cx="5709457" cy="38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 rot="10800000">
            <a:off x="930149" y="1299900"/>
            <a:ext cx="2252400" cy="2129099"/>
          </a:xfrm>
          <a:prstGeom prst="bentUpArrow">
            <a:avLst>
              <a:gd name="adj1" fmla="val 25000"/>
              <a:gd name="adj2" fmla="val 25524"/>
              <a:gd name="adj3" fmla="val 25000"/>
            </a:avLst>
          </a:prstGeom>
          <a:solidFill>
            <a:srgbClr val="FF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257725" y="3518650"/>
            <a:ext cx="29247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Ancestor of the turtle!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9250" y="58525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At the top of your article...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19250" y="1156400"/>
            <a:ext cx="8669400" cy="346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533400" rtl="0">
              <a:spcBef>
                <a:spcPts val="0"/>
              </a:spcBef>
              <a:buSzPct val="100000"/>
              <a:buAutoNum type="arabicPeriod"/>
            </a:pPr>
            <a:r>
              <a:rPr lang="en" sz="4800" dirty="0"/>
              <a:t>Write the essential question: </a:t>
            </a:r>
            <a:r>
              <a:rPr lang="en" sz="4800" u="sng" dirty="0"/>
              <a:t>What is the claim, evidence, and reasoning of this article?</a:t>
            </a:r>
          </a:p>
          <a:p>
            <a:pPr marL="457200" lvl="0" indent="-533400" rtl="0">
              <a:spcBef>
                <a:spcPts val="0"/>
              </a:spcBef>
              <a:buSzPct val="100000"/>
              <a:buAutoNum type="arabicPeriod"/>
            </a:pPr>
            <a:r>
              <a:rPr lang="en" sz="4800" dirty="0"/>
              <a:t>Number the paragraphs</a:t>
            </a:r>
          </a:p>
          <a:p>
            <a:pPr marL="4572000" lvl="0" indent="457200" rtl="0">
              <a:spcBef>
                <a:spcPts val="0"/>
              </a:spcBef>
              <a:buNone/>
            </a:pPr>
            <a:r>
              <a:rPr lang="en" sz="3200" dirty="0"/>
              <a:t> </a:t>
            </a:r>
            <a:r>
              <a:rPr lang="en" sz="3200" dirty="0" smtClean="0"/>
              <a:t>(9 total/10 </a:t>
            </a:r>
            <a:r>
              <a:rPr lang="en-US" sz="3200" dirty="0" smtClean="0"/>
              <a:t>if you count the caption</a:t>
            </a:r>
            <a:r>
              <a:rPr lang="en" sz="3200" dirty="0" smtClean="0"/>
              <a:t>)</a:t>
            </a:r>
            <a:endParaRPr lang="en" sz="3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10375" y="9895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Page 4,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000" dirty="0" smtClean="0"/>
              <a:t>25 </a:t>
            </a:r>
            <a:r>
              <a:rPr lang="en" sz="4000" dirty="0"/>
              <a:t>August </a:t>
            </a:r>
            <a:r>
              <a:rPr lang="en" sz="4000" dirty="0" smtClean="0"/>
              <a:t>2016</a:t>
            </a:r>
            <a:endParaRPr lang="en" sz="4000"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07775" y="111730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u="sng"/>
              <a:t>Unit/Topic: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3000"/>
              <a:t>Introduction to Biology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/>
              <a:t>Essential Question: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3000"/>
              <a:t>How do we use evidence to support claims?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040525" y="1063375"/>
            <a:ext cx="498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3000" dirty="0" smtClean="0"/>
              <a:t>	Reminders</a:t>
            </a:r>
            <a:r>
              <a:rPr lang="en" sz="3000" dirty="0" smtClean="0"/>
              <a:t>: Characteristics of Life Quiz on Tuesday</a:t>
            </a:r>
            <a:endParaRPr sz="3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 1: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248325" y="1170600"/>
            <a:ext cx="6370800" cy="332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Read all the way through without marking anything on the paper!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175" y="1688500"/>
            <a:ext cx="2743199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 2: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57200" y="1376325"/>
            <a:ext cx="5448600" cy="35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Read again and circle words that you don’t understand.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100" y="1589175"/>
            <a:ext cx="3111799" cy="20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 3: 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333450" y="1347950"/>
            <a:ext cx="8499300" cy="353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Char char="●"/>
            </a:pPr>
            <a:r>
              <a:rPr lang="en" sz="3000"/>
              <a:t>Underline </a:t>
            </a:r>
            <a:r>
              <a:rPr lang="en" sz="3000" smtClean="0"/>
              <a:t>and </a:t>
            </a:r>
            <a:r>
              <a:rPr lang="en" sz="3000"/>
              <a:t>put a “C” next to the scientist’s claim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●"/>
            </a:pPr>
            <a:r>
              <a:rPr lang="en" sz="3000" dirty="0"/>
              <a:t>Underline and put an “E” next to the scientist’s evidence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●"/>
            </a:pPr>
            <a:r>
              <a:rPr lang="en" sz="3000" dirty="0"/>
              <a:t>Underline and put an “R” next to the scientist’s reasoning.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Bring out the highlighters!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234125" y="1418900"/>
            <a:ext cx="5888400" cy="344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You will need three different colors. If you don’t have your own, you will have to share mine or use a colored pen or pencil.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8625" y="1809350"/>
            <a:ext cx="2743199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Page </a:t>
            </a:r>
            <a:r>
              <a:rPr lang="en" sz="4000" dirty="0" smtClean="0"/>
              <a:t>6: </a:t>
            </a:r>
            <a:endParaRPr lang="en" sz="40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Article Reflection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227025" y="1390525"/>
            <a:ext cx="8598599" cy="35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dirty="0"/>
              <a:t>Answering the Essential Question:</a:t>
            </a:r>
          </a:p>
          <a:p>
            <a:pPr lvl="0" rtl="0">
              <a:spcBef>
                <a:spcPts val="0"/>
              </a:spcBef>
              <a:buNone/>
            </a:pPr>
            <a:endParaRPr sz="2600" dirty="0"/>
          </a:p>
          <a:p>
            <a:pPr marL="457200" lvl="0" indent="-393700" rtl="0">
              <a:spcBef>
                <a:spcPts val="0"/>
              </a:spcBef>
              <a:buSzPct val="100000"/>
              <a:buAutoNum type="arabicPeriod"/>
            </a:pPr>
            <a:r>
              <a:rPr lang="en" sz="2600" dirty="0"/>
              <a:t>What is the author’s claim in this article?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rabicPeriod"/>
            </a:pPr>
            <a:r>
              <a:rPr lang="en" sz="2600" dirty="0"/>
              <a:t>What evidence did scientist see when looking at the prehistoric reptile?</a:t>
            </a:r>
          </a:p>
          <a:p>
            <a:pPr marL="457200" lvl="0" indent="-393700" rtl="0">
              <a:spcBef>
                <a:spcPts val="0"/>
              </a:spcBef>
              <a:buSzPct val="100000"/>
              <a:buAutoNum type="arabicPeriod"/>
            </a:pPr>
            <a:r>
              <a:rPr lang="en" sz="2600"/>
              <a:t>How did </a:t>
            </a:r>
            <a:r>
              <a:rPr lang="en" sz="2600" smtClean="0"/>
              <a:t>scientists </a:t>
            </a:r>
            <a:r>
              <a:rPr lang="en" sz="2600"/>
              <a:t>know that those structures meant that the reptile was an early ancestor to the turtle?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13240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 smtClean="0"/>
              <a:t>Warm-up</a:t>
            </a:r>
            <a:endParaRPr lang="en" sz="4000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804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Answer Questions using complete sentences!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You don’t have to write down the question.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 smtClean="0"/>
              <a:t> What </a:t>
            </a:r>
            <a:r>
              <a:rPr lang="en" dirty="0"/>
              <a:t>is evidence?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 smtClean="0"/>
              <a:t> How </a:t>
            </a:r>
            <a:r>
              <a:rPr lang="en" dirty="0"/>
              <a:t>could evidence be important to science and the study of biology?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12752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4000"/>
              <a:t>Page 4: </a:t>
            </a:r>
          </a:p>
          <a:p>
            <a:pPr algn="ctr">
              <a:spcBef>
                <a:spcPts val="0"/>
              </a:spcBef>
              <a:buNone/>
            </a:pPr>
            <a:r>
              <a:rPr lang="en" sz="4000"/>
              <a:t>Writing an Explanation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88675"/>
            <a:ext cx="8372999" cy="363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In science, information needs to be explained.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Explanations have three parts:</a:t>
            </a:r>
          </a:p>
          <a:p>
            <a:pPr rtl="0">
              <a:spcBef>
                <a:spcPts val="0"/>
              </a:spcBef>
              <a:buNone/>
            </a:pP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Claim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Evidence 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Reasoning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3275" y="-44825"/>
            <a:ext cx="9558625" cy="51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Example: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12050" y="1278525"/>
            <a:ext cx="8964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/>
              <a:t>Claim: Thanos stole Ms. Robles’ puma skull.</a:t>
            </a:r>
          </a:p>
          <a:p>
            <a:pPr rtl="0">
              <a:spcBef>
                <a:spcPts val="0"/>
              </a:spcBef>
              <a:buNone/>
            </a:pPr>
            <a:endParaRPr sz="2200"/>
          </a:p>
          <a:p>
            <a:pPr rtl="0">
              <a:spcBef>
                <a:spcPts val="0"/>
              </a:spcBef>
              <a:buNone/>
            </a:pPr>
            <a:r>
              <a:rPr lang="en" sz="2200"/>
              <a:t>Evidence: When drops of alcohol were dripped onto the marker samples, the color from the permanent marker </a:t>
            </a:r>
            <a:r>
              <a:rPr lang="en" sz="2200" u="sng"/>
              <a:t>matched</a:t>
            </a:r>
            <a:r>
              <a:rPr lang="en" sz="2200"/>
              <a:t> the color from the marker found on the note. </a:t>
            </a:r>
          </a:p>
          <a:p>
            <a:pPr rtl="0">
              <a:spcBef>
                <a:spcPts val="0"/>
              </a:spcBef>
              <a:buNone/>
            </a:pPr>
            <a:endParaRPr sz="2200"/>
          </a:p>
          <a:p>
            <a:pPr>
              <a:spcBef>
                <a:spcPts val="0"/>
              </a:spcBef>
              <a:buNone/>
            </a:pPr>
            <a:r>
              <a:rPr lang="en" sz="2200"/>
              <a:t>Reasoning: </a:t>
            </a:r>
            <a:r>
              <a:rPr lang="en" sz="2200" u="sng"/>
              <a:t>Since</a:t>
            </a:r>
            <a:r>
              <a:rPr lang="en" sz="2200"/>
              <a:t> the permanent marker color and the marker color from the note matched when alcohol was poured on them, it meant that Thanos stole the puma skull </a:t>
            </a:r>
            <a:r>
              <a:rPr lang="en" sz="2200" u="sng"/>
              <a:t>because</a:t>
            </a:r>
            <a:r>
              <a:rPr lang="en" sz="2200"/>
              <a:t> he uses a permanent marker.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Warm water makes the sponge capsules open faster than cool water.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37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Add to glossary:</a:t>
            </a:r>
            <a:endParaRPr lang="en" dirty="0"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212900" y="1278525"/>
            <a:ext cx="89309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/>
              <a:t>Claim:</a:t>
            </a:r>
            <a:r>
              <a:rPr lang="en" sz="48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a statement that gives an answer or conclusion to a question or problem.</a:t>
            </a:r>
            <a:br>
              <a:rPr lang="en" sz="4800"/>
            </a:br>
            <a:endParaRPr lang="en" sz="48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9250" y="1285250"/>
            <a:ext cx="62103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6000"/>
              <a:t>Claim: Thanos stole Ms. Robles’ puma skull.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625" y="1497674"/>
            <a:ext cx="3818924" cy="21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628</Words>
  <Application>Microsoft Office PowerPoint</Application>
  <PresentationFormat>On-screen Show (16:9)</PresentationFormat>
  <Paragraphs>79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lesson-plan</vt:lpstr>
      <vt:lpstr>paper-plane</vt:lpstr>
      <vt:lpstr>Claim, Evidence and Reasoning (Title of page 6)</vt:lpstr>
      <vt:lpstr>Page 4,  25 August 2016</vt:lpstr>
      <vt:lpstr>Warm-up</vt:lpstr>
      <vt:lpstr>Page 4:  Writing an Explanation</vt:lpstr>
      <vt:lpstr>PowerPoint Presentation</vt:lpstr>
      <vt:lpstr>Example:</vt:lpstr>
      <vt:lpstr>Example: </vt:lpstr>
      <vt:lpstr>Add to glossary:</vt:lpstr>
      <vt:lpstr>Example</vt:lpstr>
      <vt:lpstr>Add to glossary:</vt:lpstr>
      <vt:lpstr>Example:</vt:lpstr>
      <vt:lpstr>Example:</vt:lpstr>
      <vt:lpstr>Add to glossary:</vt:lpstr>
      <vt:lpstr>PowerPoint Presentation</vt:lpstr>
      <vt:lpstr>PowerPoint Presentation</vt:lpstr>
      <vt:lpstr>Add to glossary!</vt:lpstr>
      <vt:lpstr>Practicing with Scientific Explanation</vt:lpstr>
      <vt:lpstr>And it has to do with this guy!</vt:lpstr>
      <vt:lpstr>At the top of your article...</vt:lpstr>
      <vt:lpstr>Step 1:</vt:lpstr>
      <vt:lpstr>Step 2:</vt:lpstr>
      <vt:lpstr>Step 3: </vt:lpstr>
      <vt:lpstr>Bring out the highlighters!</vt:lpstr>
      <vt:lpstr>Page 6:  Article Reflection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Claim, Evidence and Reasoning (Title of page 4)</dc:title>
  <dc:creator>Robles, Sarah (srobles@psusd.us)</dc:creator>
  <cp:lastModifiedBy>Robles, Sarah (srobles@psusd.us)</cp:lastModifiedBy>
  <cp:revision>16</cp:revision>
  <dcterms:modified xsi:type="dcterms:W3CDTF">2016-08-25T18:07:23Z</dcterms:modified>
</cp:coreProperties>
</file>