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1A80-ED34-43DC-BF8C-53652D1BAF06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D7CE-BAFF-4C91-B03F-620B230C6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1A80-ED34-43DC-BF8C-53652D1BAF06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D7CE-BAFF-4C91-B03F-620B230C6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1A80-ED34-43DC-BF8C-53652D1BAF06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D7CE-BAFF-4C91-B03F-620B230C6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1A80-ED34-43DC-BF8C-53652D1BAF06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D7CE-BAFF-4C91-B03F-620B230C6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1A80-ED34-43DC-BF8C-53652D1BAF06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D7CE-BAFF-4C91-B03F-620B230C6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1A80-ED34-43DC-BF8C-53652D1BAF06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D7CE-BAFF-4C91-B03F-620B230C6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1A80-ED34-43DC-BF8C-53652D1BAF06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D7CE-BAFF-4C91-B03F-620B230C6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1A80-ED34-43DC-BF8C-53652D1BAF06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D7CE-BAFF-4C91-B03F-620B230C6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1A80-ED34-43DC-BF8C-53652D1BAF06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D7CE-BAFF-4C91-B03F-620B230C6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1A80-ED34-43DC-BF8C-53652D1BAF06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D7CE-BAFF-4C91-B03F-620B230C6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1A80-ED34-43DC-BF8C-53652D1BAF06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D7CE-BAFF-4C91-B03F-620B230C6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01A80-ED34-43DC-BF8C-53652D1BAF06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3D7CE-BAFF-4C91-B03F-620B230C6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3.gstatic.com/images?q=tbn:ANd9GcT5PWa64N1n_bk86VnNMpiaoP-yz7E34awC20AB_y-37jdT4n3kx3TyqIHAUw:openclipart.org/people/AJ/AJ_Party_Balloons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8600"/>
            <a:ext cx="1171208" cy="128016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8763000" cy="990599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Cellular Respiration Demo</a:t>
            </a:r>
            <a:endParaRPr lang="en-US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867400"/>
          </a:xfrm>
        </p:spPr>
        <p:txBody>
          <a:bodyPr>
            <a:noAutofit/>
          </a:bodyPr>
          <a:lstStyle/>
          <a:p>
            <a:pPr lvl="1" algn="l"/>
            <a:endParaRPr lang="en-US" sz="3000" b="1" dirty="0" smtClean="0">
              <a:solidFill>
                <a:schemeClr val="tx1"/>
              </a:solidFill>
            </a:endParaRPr>
          </a:p>
          <a:p>
            <a:pPr lvl="1" algn="l"/>
            <a:r>
              <a:rPr lang="en-US" sz="3000" b="1" dirty="0" smtClean="0">
                <a:solidFill>
                  <a:schemeClr val="tx1"/>
                </a:solidFill>
              </a:rPr>
              <a:t>On page 21:</a:t>
            </a:r>
            <a:endParaRPr lang="en-US" sz="3000" b="1" i="1" dirty="0" smtClean="0">
              <a:solidFill>
                <a:schemeClr val="tx1"/>
              </a:solidFill>
            </a:endParaRPr>
          </a:p>
          <a:p>
            <a:pPr lvl="1" algn="l"/>
            <a:r>
              <a:rPr lang="en-US" sz="3000" b="1" dirty="0" smtClean="0">
                <a:solidFill>
                  <a:schemeClr val="tx1"/>
                </a:solidFill>
              </a:rPr>
              <a:t>1. Hypothesis</a:t>
            </a:r>
            <a:r>
              <a:rPr lang="en-US" sz="3000" dirty="0">
                <a:solidFill>
                  <a:schemeClr val="tx1"/>
                </a:solidFill>
              </a:rPr>
              <a:t>:  If </a:t>
            </a:r>
            <a:r>
              <a:rPr lang="en-US" sz="3000" dirty="0" smtClean="0">
                <a:solidFill>
                  <a:schemeClr val="tx1"/>
                </a:solidFill>
              </a:rPr>
              <a:t>the yeast cells break down sugar (do cellular respiration), they will release _______ and the balloon will ________________.</a:t>
            </a:r>
            <a:endParaRPr lang="en-US" sz="3000" dirty="0">
              <a:solidFill>
                <a:schemeClr val="tx1"/>
              </a:solidFill>
            </a:endParaRPr>
          </a:p>
          <a:p>
            <a:pPr lvl="1" algn="l"/>
            <a:r>
              <a:rPr lang="en-US" sz="3000" dirty="0" smtClean="0">
                <a:solidFill>
                  <a:schemeClr val="tx1"/>
                </a:solidFill>
              </a:rPr>
              <a:t>	a.  What </a:t>
            </a:r>
            <a:r>
              <a:rPr lang="en-US" sz="3000" dirty="0">
                <a:solidFill>
                  <a:schemeClr val="tx1"/>
                </a:solidFill>
              </a:rPr>
              <a:t>is the purpose of </a:t>
            </a:r>
            <a:r>
              <a:rPr lang="en-US" sz="3000" dirty="0" smtClean="0">
                <a:solidFill>
                  <a:schemeClr val="tx1"/>
                </a:solidFill>
              </a:rPr>
              <a:t>cellular respiration?</a:t>
            </a:r>
            <a:endParaRPr lang="en-US" sz="3000" dirty="0">
              <a:solidFill>
                <a:schemeClr val="tx1"/>
              </a:solidFill>
            </a:endParaRPr>
          </a:p>
          <a:p>
            <a:pPr lvl="2" algn="l"/>
            <a:r>
              <a:rPr lang="en-US" sz="3000" dirty="0" smtClean="0">
                <a:solidFill>
                  <a:schemeClr val="tx1"/>
                </a:solidFill>
              </a:rPr>
              <a:t>b.  What </a:t>
            </a:r>
            <a:r>
              <a:rPr lang="en-US" sz="3000" dirty="0">
                <a:solidFill>
                  <a:schemeClr val="tx1"/>
                </a:solidFill>
              </a:rPr>
              <a:t>is the main product of </a:t>
            </a:r>
            <a:r>
              <a:rPr lang="en-US" sz="3000" dirty="0" smtClean="0">
                <a:solidFill>
                  <a:schemeClr val="tx1"/>
                </a:solidFill>
              </a:rPr>
              <a:t>cellular respiration?</a:t>
            </a:r>
            <a:endParaRPr lang="en-US" sz="3000" dirty="0">
              <a:solidFill>
                <a:schemeClr val="tx1"/>
              </a:solidFill>
            </a:endParaRPr>
          </a:p>
          <a:p>
            <a:pPr lvl="1" algn="l"/>
            <a:r>
              <a:rPr lang="en-US" sz="3000" dirty="0" smtClean="0">
                <a:solidFill>
                  <a:schemeClr val="tx1"/>
                </a:solidFill>
              </a:rPr>
              <a:t>	c.   What </a:t>
            </a:r>
            <a:r>
              <a:rPr lang="en-US" sz="3000" dirty="0">
                <a:solidFill>
                  <a:schemeClr val="tx1"/>
                </a:solidFill>
              </a:rPr>
              <a:t>is the main “waste” product of </a:t>
            </a:r>
            <a:r>
              <a:rPr lang="en-US" sz="3000" dirty="0" smtClean="0">
                <a:solidFill>
                  <a:schemeClr val="tx1"/>
                </a:solidFill>
              </a:rPr>
              <a:t>cellular 		respiration?</a:t>
            </a:r>
            <a:endParaRPr lang="en-US" sz="3000" dirty="0">
              <a:solidFill>
                <a:schemeClr val="tx1"/>
              </a:solidFill>
            </a:endParaRPr>
          </a:p>
          <a:p>
            <a:pPr lvl="1" algn="l"/>
            <a:r>
              <a:rPr lang="en-US" sz="3000" dirty="0" smtClean="0">
                <a:solidFill>
                  <a:schemeClr val="tx1"/>
                </a:solidFill>
              </a:rPr>
              <a:t>2. </a:t>
            </a:r>
            <a:r>
              <a:rPr lang="en-US" sz="3000" b="1" dirty="0" smtClean="0">
                <a:solidFill>
                  <a:schemeClr val="tx1"/>
                </a:solidFill>
              </a:rPr>
              <a:t>Results</a:t>
            </a:r>
            <a:r>
              <a:rPr lang="en-US" sz="3000" dirty="0" smtClean="0">
                <a:solidFill>
                  <a:schemeClr val="tx1"/>
                </a:solidFill>
              </a:rPr>
              <a:t>:</a:t>
            </a:r>
            <a:endParaRPr lang="en-US" sz="3000" dirty="0">
              <a:solidFill>
                <a:schemeClr val="tx1"/>
              </a:solidFill>
            </a:endParaRPr>
          </a:p>
          <a:p>
            <a:pPr lvl="1" algn="l"/>
            <a:r>
              <a:rPr lang="en-US" sz="3000" dirty="0" smtClean="0">
                <a:solidFill>
                  <a:schemeClr val="tx1"/>
                </a:solidFill>
              </a:rPr>
              <a:t>3. </a:t>
            </a:r>
            <a:r>
              <a:rPr lang="en-US" sz="3000" b="1" dirty="0" smtClean="0">
                <a:solidFill>
                  <a:schemeClr val="tx1"/>
                </a:solidFill>
              </a:rPr>
              <a:t>Conclusion </a:t>
            </a:r>
            <a:r>
              <a:rPr lang="en-US" sz="3000" b="1" dirty="0">
                <a:solidFill>
                  <a:schemeClr val="tx1"/>
                </a:solidFill>
              </a:rPr>
              <a:t>Statement</a:t>
            </a:r>
            <a:r>
              <a:rPr lang="en-US" sz="3000" dirty="0">
                <a:solidFill>
                  <a:schemeClr val="tx1"/>
                </a:solidFill>
              </a:rPr>
              <a:t>:</a:t>
            </a:r>
          </a:p>
          <a:p>
            <a:pPr algn="l"/>
            <a:endParaRPr lang="en-US" sz="3000" dirty="0">
              <a:solidFill>
                <a:schemeClr val="tx1"/>
              </a:solidFill>
            </a:endParaRPr>
          </a:p>
        </p:txBody>
      </p:sp>
      <p:pic>
        <p:nvPicPr>
          <p:cNvPr id="4" name="Picture 2" descr="http://www.lallemand.com/wp-content/uploads/2010/06/Oeno-Yeast-440x27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1256" y="868680"/>
            <a:ext cx="2026154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hatscookingamerica.net/Bread/hoFleischmannRapidRiseYeas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194422"/>
            <a:ext cx="1847850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29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Cellular Respiration Demo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Chlorophyll Lab</dc:title>
  <dc:creator>sarah robles</dc:creator>
  <cp:lastModifiedBy>Robles, Sarah (srobles@psusd.us)</cp:lastModifiedBy>
  <cp:revision>6</cp:revision>
  <dcterms:created xsi:type="dcterms:W3CDTF">2012-11-14T22:18:28Z</dcterms:created>
  <dcterms:modified xsi:type="dcterms:W3CDTF">2014-10-27T22:54:05Z</dcterms:modified>
</cp:coreProperties>
</file>