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1" r:id="rId4"/>
    <p:sldId id="264" r:id="rId5"/>
    <p:sldId id="299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94" r:id="rId15"/>
    <p:sldId id="297" r:id="rId16"/>
    <p:sldId id="298" r:id="rId17"/>
    <p:sldId id="256" r:id="rId18"/>
  </p:sldIdLst>
  <p:sldSz cx="9144000" cy="6858000" type="screen4x3"/>
  <p:notesSz cx="69469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36" d="100"/>
          <a:sy n="36" d="100"/>
        </p:scale>
        <p:origin x="-3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9614A4E9-2335-43CF-A785-F27549999C7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C2D7AC7B-2A35-4FAA-AFA7-F5D61DE71A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577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254" y="4403725"/>
            <a:ext cx="509439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BE2D09-6C4C-4AED-8102-5F32AC634C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2621C-260D-49F3-A647-3AB348099100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8B63F-9C6E-413D-9230-D884F8F28ABA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B691F-EEB9-4DA0-A980-B121929C9906}" type="slidenum">
              <a:rPr lang="en-US"/>
              <a:pPr/>
              <a:t>12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D1D7E-2097-4EF5-A989-8DA98356BBA0}" type="slidenum">
              <a:rPr lang="en-US"/>
              <a:pPr/>
              <a:t>13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FA86-F7ED-41D8-BB20-B261BA0A7D3C}" type="slidenum">
              <a:rPr lang="en-US"/>
              <a:pPr/>
              <a:t>14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38A25-A474-47EA-A983-9E4A1D4A76A5}" type="slidenum">
              <a:rPr lang="en-US"/>
              <a:pPr/>
              <a:t>15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F7A21-FA8E-42C3-8F37-BF47021147BB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E36D5-11D3-4F9F-A02D-FB294ED85E8C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99363-5B87-42B7-8229-7A78BDC8D45C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5F8CF-0DC3-44F4-91F5-FFEA497DF840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5E6C5-FF6B-4370-97DD-ABA49689F45D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5706A-636D-4B60-B231-AE0500A60A84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CEBFD-3E80-4174-AFD9-C94CBEDE91E5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D76B8-6947-45D7-BB88-B88D4F6747BB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BBFBD-8A14-458B-A5AB-D10A158E055A}" type="slidenum">
              <a:rPr lang="en-US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5325"/>
            <a:ext cx="4630738" cy="347503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95379-60E6-44C8-B4B8-303D2FD91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7ABF-0C81-4470-957B-ECD9DEA3E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891E3-378B-4427-A4E9-3D0A9CAE5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A4CAE-514E-4A91-9BCB-2A0646CC7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C0F5-9803-4B2D-B4FB-F5E2448D3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245C2-CBAD-4D92-9C81-37BC95E44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24E89-3CF6-40E9-B69E-16B92283A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11AE8-53CC-4376-825D-CAF6F03F0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27A0-38E8-4065-A3A3-86E4BE508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7E226-F8A8-4C53-9FEF-39DF28676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93E01-D42D-439E-8D74-3E58CF565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D45D91-272F-4CE9-AB8A-579520D9A5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lqD4UWCuw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ighered.mcgraw-hill.com/sites/0072437316/student_view0/chapter16/animation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AP6ZtfP9Z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.discovery.com/videos/weird-true-and-freaky-show-lifts-mouse-ear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44563" y="76200"/>
            <a:ext cx="725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Biotechnology</a:t>
            </a:r>
          </a:p>
        </p:txBody>
      </p:sp>
      <p:pic>
        <p:nvPicPr>
          <p:cNvPr id="3075" name="Picture 3" descr="Dolly &amp; M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75" y="685800"/>
            <a:ext cx="2019300" cy="2314575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29000" y="2986088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Dolly and surrogate Mom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96000" y="6324600"/>
            <a:ext cx="283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Genetically modified rice.</a:t>
            </a:r>
          </a:p>
        </p:txBody>
      </p:sp>
      <p:pic>
        <p:nvPicPr>
          <p:cNvPr id="3078" name="Picture 6" descr="20-20-GoldenRice"/>
          <p:cNvPicPr>
            <a:picLocks noChangeAspect="1" noChangeArrowheads="1"/>
          </p:cNvPicPr>
          <p:nvPr/>
        </p:nvPicPr>
        <p:blipFill>
          <a:blip r:embed="rId4"/>
          <a:srcRect l="14444" t="9697" r="10001" b="4646"/>
          <a:stretch>
            <a:fillRect/>
          </a:stretch>
        </p:blipFill>
        <p:spPr bwMode="auto">
          <a:xfrm>
            <a:off x="5410200" y="3262313"/>
            <a:ext cx="3733800" cy="2909887"/>
          </a:xfrm>
          <a:prstGeom prst="rect">
            <a:avLst/>
          </a:prstGeom>
          <a:noFill/>
        </p:spPr>
      </p:pic>
      <p:pic>
        <p:nvPicPr>
          <p:cNvPr id="3079" name="Picture 7" descr="21_084"/>
          <p:cNvPicPr>
            <a:picLocks noChangeAspect="1" noChangeArrowheads="1"/>
          </p:cNvPicPr>
          <p:nvPr/>
        </p:nvPicPr>
        <p:blipFill>
          <a:blip r:embed="rId5"/>
          <a:srcRect t="50000" r="52286" b="11551"/>
          <a:stretch>
            <a:fillRect/>
          </a:stretch>
        </p:blipFill>
        <p:spPr bwMode="auto">
          <a:xfrm>
            <a:off x="228600" y="2895600"/>
            <a:ext cx="2949575" cy="3048000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04800" y="5957888"/>
            <a:ext cx="306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Embryonic stem cells and gene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81100" y="0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Route to the Production by Bacteria of Human Insulin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5791200" y="914400"/>
            <a:ext cx="3352800" cy="4413250"/>
            <a:chOff x="3648" y="576"/>
            <a:chExt cx="2112" cy="2780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8" y="576"/>
              <a:ext cx="180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3734" y="2952"/>
              <a:ext cx="20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A fermentor used to grow recombinant bacteria.</a:t>
              </a:r>
            </a:p>
          </p:txBody>
        </p:sp>
      </p:grp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46125" y="5119688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This is the step when gene cloning takes place.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46125" y="5561013"/>
            <a:ext cx="591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single recombinant plasmid replicates within a cell.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46125" y="6003925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Then the single cell with many recombinant plasmids produces trillions of like cells with recombinant plasmid – and the human insulin gene. </a:t>
            </a:r>
          </a:p>
        </p:txBody>
      </p:sp>
      <p:grpSp>
        <p:nvGrpSpPr>
          <p:cNvPr id="40969" name="Group 9"/>
          <p:cNvGrpSpPr>
            <a:grpSpLocks/>
          </p:cNvGrpSpPr>
          <p:nvPr/>
        </p:nvGrpSpPr>
        <p:grpSpPr bwMode="auto">
          <a:xfrm>
            <a:off x="304800" y="879475"/>
            <a:ext cx="5257800" cy="3768725"/>
            <a:chOff x="192" y="554"/>
            <a:chExt cx="3312" cy="2374"/>
          </a:xfrm>
        </p:grpSpPr>
        <p:pic>
          <p:nvPicPr>
            <p:cNvPr id="40970" name="Picture 10" descr="figure 04-03 (4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554"/>
              <a:ext cx="3312" cy="2374"/>
            </a:xfrm>
            <a:prstGeom prst="rect">
              <a:avLst/>
            </a:prstGeom>
            <a:noFill/>
          </p:spPr>
        </p:pic>
        <p:grpSp>
          <p:nvGrpSpPr>
            <p:cNvPr id="40971" name="Group 11"/>
            <p:cNvGrpSpPr>
              <a:grpSpLocks/>
            </p:cNvGrpSpPr>
            <p:nvPr/>
          </p:nvGrpSpPr>
          <p:grpSpPr bwMode="auto">
            <a:xfrm>
              <a:off x="288" y="624"/>
              <a:ext cx="1354" cy="672"/>
              <a:chOff x="288" y="624"/>
              <a:chExt cx="1354" cy="672"/>
            </a:xfrm>
          </p:grpSpPr>
          <p:sp>
            <p:nvSpPr>
              <p:cNvPr id="40972" name="Text Box 12"/>
              <p:cNvSpPr txBox="1">
                <a:spLocks noChangeArrowheads="1"/>
              </p:cNvSpPr>
              <p:nvPr/>
            </p:nvSpPr>
            <p:spPr bwMode="auto">
              <a:xfrm>
                <a:off x="288" y="624"/>
                <a:ext cx="135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b="1"/>
                  <a:t>One cell with the recombinant plasmid</a:t>
                </a:r>
              </a:p>
            </p:txBody>
          </p:sp>
          <p:sp>
            <p:nvSpPr>
              <p:cNvPr id="40973" name="Line 13"/>
              <p:cNvSpPr>
                <a:spLocks noChangeShapeType="1"/>
              </p:cNvSpPr>
              <p:nvPr/>
            </p:nvSpPr>
            <p:spPr bwMode="auto">
              <a:xfrm>
                <a:off x="624" y="91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utoUpdateAnimBg="0"/>
      <p:bldP spid="40967" grpId="0" autoUpdateAnimBg="0"/>
      <p:bldP spid="4096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81100" y="0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3"/>
              </a:rPr>
              <a:t>Route to the Production by Bacteria of Human Insulin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9144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6213" y="1143000"/>
            <a:ext cx="33543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9600" y="5241925"/>
            <a:ext cx="8482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final steps are to collect the bacteria, break open the cells, and purify the insulin protein expressed from the recombinant human insulin gene.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2095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Route to the Production by Bacteria of Human Insulin</a:t>
            </a:r>
          </a:p>
        </p:txBody>
      </p:sp>
      <p:pic>
        <p:nvPicPr>
          <p:cNvPr id="45059" name="Picture 3" descr="FG15_04"/>
          <p:cNvPicPr>
            <a:picLocks noChangeAspect="1" noChangeArrowheads="1"/>
          </p:cNvPicPr>
          <p:nvPr/>
        </p:nvPicPr>
        <p:blipFill>
          <a:blip r:embed="rId3"/>
          <a:srcRect b="3297"/>
          <a:stretch>
            <a:fillRect/>
          </a:stretch>
        </p:blipFill>
        <p:spPr bwMode="auto">
          <a:xfrm>
            <a:off x="3505200" y="0"/>
            <a:ext cx="5634038" cy="6858000"/>
          </a:xfrm>
          <a:prstGeom prst="rect">
            <a:avLst/>
          </a:prstGeom>
          <a:noFill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08125" y="6034088"/>
            <a:ext cx="245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Overview of gene cloning.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657600" y="6216650"/>
            <a:ext cx="176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Cloning animation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88925" y="0"/>
            <a:ext cx="847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Pharming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1524000" y="1565275"/>
            <a:ext cx="6172200" cy="5337175"/>
            <a:chOff x="960" y="986"/>
            <a:chExt cx="3888" cy="3362"/>
          </a:xfrm>
        </p:grpSpPr>
        <p:pic>
          <p:nvPicPr>
            <p:cNvPr id="47108" name="Picture 4" descr="FG15_01d"/>
            <p:cNvPicPr>
              <a:picLocks noChangeAspect="1" noChangeArrowheads="1"/>
            </p:cNvPicPr>
            <p:nvPr/>
          </p:nvPicPr>
          <p:blipFill>
            <a:blip r:embed="rId3"/>
            <a:srcRect b="20302"/>
            <a:stretch>
              <a:fillRect/>
            </a:stretch>
          </p:blipFill>
          <p:spPr bwMode="auto">
            <a:xfrm>
              <a:off x="1008" y="986"/>
              <a:ext cx="3696" cy="2902"/>
            </a:xfrm>
            <a:prstGeom prst="rect">
              <a:avLst/>
            </a:prstGeom>
            <a:noFill/>
          </p:spPr>
        </p:pic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960" y="3830"/>
              <a:ext cx="38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These goats contain the human gene for a clot-dissolving protein that is produced in their milk. </a:t>
              </a:r>
            </a:p>
          </p:txBody>
        </p:sp>
      </p:grp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62000" y="685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Pharming is the production of pharmaceuticals in animals engineered to contain a foreign, drug-producing gene.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762250" y="228600"/>
            <a:ext cx="361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Genetically Modified Foods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133600" y="4953000"/>
            <a:ext cx="567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Many of our crops in the US are genetically modified.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133600" y="57912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Should they be?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55626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2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Golden Rice is Modified to be Provide a Dietary Source of Vitamin A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09600" y="5791200"/>
            <a:ext cx="8626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Worldwide, 7% of children suffer vitamin A deficiency, many of them living in regions in which rice is a staple of the diet.</a:t>
            </a:r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1143000" y="838200"/>
            <a:ext cx="7162800" cy="4725988"/>
            <a:chOff x="720" y="528"/>
            <a:chExt cx="4512" cy="2977"/>
          </a:xfrm>
        </p:grpSpPr>
        <p:pic>
          <p:nvPicPr>
            <p:cNvPr id="86021" name="Picture 5" descr="20-20-GoldenRic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528"/>
              <a:ext cx="4320" cy="2970"/>
            </a:xfrm>
            <a:prstGeom prst="rect">
              <a:avLst/>
            </a:prstGeom>
            <a:noFill/>
          </p:spPr>
        </p:pic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>
              <a:off x="3696" y="2928"/>
              <a:ext cx="153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Golden rice (yellow) with standard rice (white).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771775" y="15240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Genetically Modified Crops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98525" y="5791200"/>
            <a:ext cx="3444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Genetically Modified Cotton </a:t>
            </a:r>
          </a:p>
          <a:p>
            <a:r>
              <a:rPr lang="en-US" sz="2000">
                <a:solidFill>
                  <a:srgbClr val="FFFFFF"/>
                </a:solidFill>
              </a:rPr>
              <a:t>(contains a bacterial gene for pest resistance)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57800" y="5867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Standard Cotton </a:t>
            </a:r>
          </a:p>
        </p:txBody>
      </p:sp>
      <p:pic>
        <p:nvPicPr>
          <p:cNvPr id="88069" name="Picture 5" descr="FG15_18"/>
          <p:cNvPicPr>
            <a:picLocks noChangeAspect="1" noChangeArrowheads="1"/>
          </p:cNvPicPr>
          <p:nvPr/>
        </p:nvPicPr>
        <p:blipFill>
          <a:blip r:embed="rId4"/>
          <a:srcRect l="3329" t="5547" r="3450" b="15692"/>
          <a:stretch>
            <a:fillRect/>
          </a:stretch>
        </p:blipFill>
        <p:spPr bwMode="auto">
          <a:xfrm>
            <a:off x="609600" y="719138"/>
            <a:ext cx="8001000" cy="507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FF00"/>
                </a:solidFill>
              </a:rPr>
              <a:t>Your Assignment</a:t>
            </a:r>
            <a:r>
              <a:rPr lang="en-US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600200"/>
            <a:ext cx="6400800" cy="472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You will create a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Genetically Modified Organism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Think of two </a:t>
            </a:r>
            <a:r>
              <a:rPr lang="en-US" dirty="0" smtClean="0">
                <a:solidFill>
                  <a:schemeClr val="bg1"/>
                </a:solidFill>
              </a:rPr>
              <a:t>organisms </a:t>
            </a:r>
            <a:r>
              <a:rPr lang="en-US" dirty="0">
                <a:solidFill>
                  <a:schemeClr val="bg1"/>
                </a:solidFill>
              </a:rPr>
              <a:t>to combine </a:t>
            </a:r>
            <a:r>
              <a:rPr lang="en-US" dirty="0" smtClean="0">
                <a:solidFill>
                  <a:schemeClr val="bg1"/>
                </a:solidFill>
              </a:rPr>
              <a:t> specific DNA (can add single trait)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Create a new “breed” of an organism that has new and different characteristics.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Add a picture and a descriptive summary of your creation.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44563" y="228600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Biotechnology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7363" y="1371600"/>
            <a:ext cx="8169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Biotechnology, defined broadly, is the engineering of organisms for useful purposes.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7363" y="2403475"/>
            <a:ext cx="8626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Often, biotechnology involves the creation of hybrid genes and their introduction into organisms in which some or all of the gene is not normally present.  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533400" y="3810000"/>
            <a:ext cx="8245475" cy="2835275"/>
            <a:chOff x="336" y="2400"/>
            <a:chExt cx="5194" cy="1786"/>
          </a:xfrm>
        </p:grpSpPr>
        <p:pic>
          <p:nvPicPr>
            <p:cNvPr id="6150" name="Picture 6" descr="FG15_01"/>
            <p:cNvPicPr>
              <a:picLocks noChangeAspect="1" noChangeArrowheads="1"/>
            </p:cNvPicPr>
            <p:nvPr/>
          </p:nvPicPr>
          <p:blipFill>
            <a:blip r:embed="rId3">
              <a:lum bright="-24000" contrast="12000"/>
            </a:blip>
            <a:srcRect l="3397" t="18941" r="3421" b="50015"/>
            <a:stretch>
              <a:fillRect/>
            </a:stretch>
          </p:blipFill>
          <p:spPr bwMode="auto">
            <a:xfrm>
              <a:off x="336" y="2400"/>
              <a:ext cx="5088" cy="1272"/>
            </a:xfrm>
            <a:prstGeom prst="rect">
              <a:avLst/>
            </a:prstGeom>
            <a:noFill/>
          </p:spPr>
        </p:pic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84" y="3744"/>
              <a:ext cx="514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</a:rPr>
                <a:t>Fourteen month-old genetically engineered (“biotech”) salmon (left) and standard salmon (right).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124200" y="0"/>
            <a:ext cx="282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Why Clone Animals?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9413" y="4953000"/>
            <a:ext cx="396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 answer questions of basic biology</a:t>
            </a:r>
          </a:p>
        </p:txBody>
      </p:sp>
      <p:pic>
        <p:nvPicPr>
          <p:cNvPr id="12292" name="Picture 4" descr="FG15_07"/>
          <p:cNvPicPr>
            <a:picLocks noChangeAspect="1" noChangeArrowheads="1"/>
          </p:cNvPicPr>
          <p:nvPr/>
        </p:nvPicPr>
        <p:blipFill>
          <a:blip r:embed="rId3"/>
          <a:srcRect l="2499" t="10001" r="1666" b="9999"/>
          <a:stretch>
            <a:fillRect/>
          </a:stretch>
        </p:blipFill>
        <p:spPr bwMode="auto">
          <a:xfrm>
            <a:off x="1676400" y="685800"/>
            <a:ext cx="5791200" cy="362585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14600" y="43815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Five genetically identical cloned pigs.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9413" y="5851525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For herd improvement.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81600" y="5851525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 satisfy our desires (e.g. pet cloning).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181600" y="49530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For pharmaceutical production.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4" grpId="0" autoUpdateAnimBg="0"/>
      <p:bldP spid="12295" grpId="0" autoUpdateAnimBg="0"/>
      <p:bldP spid="122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274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The Biotechnology of Reproductive Cloning</a:t>
            </a:r>
          </a:p>
        </p:txBody>
      </p:sp>
      <p:pic>
        <p:nvPicPr>
          <p:cNvPr id="18435" name="Picture 3" descr="FG15_07"/>
          <p:cNvPicPr>
            <a:picLocks noChangeAspect="1" noChangeArrowheads="1"/>
          </p:cNvPicPr>
          <p:nvPr/>
        </p:nvPicPr>
        <p:blipFill>
          <a:blip r:embed="rId3"/>
          <a:srcRect b="3760"/>
          <a:stretch>
            <a:fillRect/>
          </a:stretch>
        </p:blipFill>
        <p:spPr bwMode="auto">
          <a:xfrm>
            <a:off x="2881313" y="0"/>
            <a:ext cx="6262687" cy="6858000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2422525"/>
            <a:ext cx="26066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Even under the best of circumstances, the current technology of cloning is very inefficient.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4327525"/>
            <a:ext cx="2606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Cloning provides the most direct demonstration that all cells of an individual share a common genetic blueprint.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manthaseiple.com/images/mouse_human_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876800" cy="4200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hlinkClick r:id="rId3"/>
              </a:rPr>
              <a:t>Human ear grown on a mouse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95288" y="1524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Recombinant DNA, Gene Cloning, and Pharmaceutical Production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804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DNA can be cut at specific sequences using restriction enzymes.</a:t>
            </a:r>
          </a:p>
        </p:txBody>
      </p:sp>
      <p:pic>
        <p:nvPicPr>
          <p:cNvPr id="26628" name="Picture 4" descr="FG15_02"/>
          <p:cNvPicPr>
            <a:picLocks noChangeAspect="1" noChangeArrowheads="1"/>
          </p:cNvPicPr>
          <p:nvPr/>
        </p:nvPicPr>
        <p:blipFill>
          <a:blip r:embed="rId3"/>
          <a:srcRect b="9427"/>
          <a:stretch>
            <a:fillRect/>
          </a:stretch>
        </p:blipFill>
        <p:spPr bwMode="auto">
          <a:xfrm>
            <a:off x="762000" y="838200"/>
            <a:ext cx="7543800" cy="4168775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66800" y="5791200"/>
            <a:ext cx="664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This creates DNA fragments useful for gene cloning.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 04-03 (1)"/>
          <p:cNvPicPr>
            <a:picLocks noChangeAspect="1" noChangeArrowheads="1"/>
          </p:cNvPicPr>
          <p:nvPr/>
        </p:nvPicPr>
        <p:blipFill>
          <a:blip r:embed="rId3"/>
          <a:srcRect b="22826"/>
          <a:stretch>
            <a:fillRect/>
          </a:stretch>
        </p:blipFill>
        <p:spPr bwMode="auto">
          <a:xfrm>
            <a:off x="1104900" y="838200"/>
            <a:ext cx="6972300" cy="4648200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" y="0"/>
            <a:ext cx="8115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Harnessing the Power of Recombinant DNA Technology – Human Insulin Production by Bacteria</a:t>
            </a:r>
          </a:p>
        </p:txBody>
      </p:sp>
      <p:pic>
        <p:nvPicPr>
          <p:cNvPr id="34820" name="Picture 4" descr="figure 04-03 (1)"/>
          <p:cNvPicPr>
            <a:picLocks noChangeAspect="1" noChangeArrowheads="1"/>
          </p:cNvPicPr>
          <p:nvPr/>
        </p:nvPicPr>
        <p:blipFill>
          <a:blip r:embed="rId3"/>
          <a:srcRect t="75909"/>
          <a:stretch>
            <a:fillRect/>
          </a:stretch>
        </p:blipFill>
        <p:spPr bwMode="auto">
          <a:xfrm>
            <a:off x="1104900" y="5410200"/>
            <a:ext cx="6972300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057400" y="0"/>
            <a:ext cx="488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Human Insulin Production by Bacteria</a:t>
            </a:r>
          </a:p>
        </p:txBody>
      </p:sp>
      <p:pic>
        <p:nvPicPr>
          <p:cNvPr id="36867" name="Picture 3" descr="figure 04-03 (2)"/>
          <p:cNvPicPr>
            <a:picLocks noChangeAspect="1" noChangeArrowheads="1"/>
          </p:cNvPicPr>
          <p:nvPr/>
        </p:nvPicPr>
        <p:blipFill>
          <a:blip r:embed="rId3"/>
          <a:srcRect l="54747" b="59293"/>
          <a:stretch>
            <a:fillRect/>
          </a:stretch>
        </p:blipFill>
        <p:spPr bwMode="auto">
          <a:xfrm>
            <a:off x="5105400" y="711200"/>
            <a:ext cx="3632200" cy="2336800"/>
          </a:xfrm>
          <a:prstGeom prst="rect">
            <a:avLst/>
          </a:prstGeom>
          <a:noFill/>
        </p:spPr>
      </p:pic>
      <p:pic>
        <p:nvPicPr>
          <p:cNvPr id="36868" name="Picture 4" descr="figure 04-03 (2)"/>
          <p:cNvPicPr>
            <a:picLocks noChangeAspect="1" noChangeArrowheads="1"/>
          </p:cNvPicPr>
          <p:nvPr/>
        </p:nvPicPr>
        <p:blipFill>
          <a:blip r:embed="rId3"/>
          <a:srcRect l="54747" t="44690"/>
          <a:stretch>
            <a:fillRect/>
          </a:stretch>
        </p:blipFill>
        <p:spPr bwMode="auto">
          <a:xfrm>
            <a:off x="5257800" y="3276600"/>
            <a:ext cx="3632200" cy="3175000"/>
          </a:xfrm>
          <a:prstGeom prst="rect">
            <a:avLst/>
          </a:prstGeom>
          <a:noFill/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85800" y="3352800"/>
            <a:ext cx="4267200" cy="3098800"/>
            <a:chOff x="432" y="2112"/>
            <a:chExt cx="2688" cy="1952"/>
          </a:xfrm>
        </p:grpSpPr>
        <p:pic>
          <p:nvPicPr>
            <p:cNvPr id="36870" name="Picture 6" descr="figure 04-03 (2)"/>
            <p:cNvPicPr>
              <a:picLocks noChangeAspect="1" noChangeArrowheads="1"/>
            </p:cNvPicPr>
            <p:nvPr/>
          </p:nvPicPr>
          <p:blipFill>
            <a:blip r:embed="rId3"/>
            <a:srcRect t="46017" r="47151"/>
            <a:stretch>
              <a:fillRect/>
            </a:stretch>
          </p:blipFill>
          <p:spPr bwMode="auto">
            <a:xfrm>
              <a:off x="448" y="2112"/>
              <a:ext cx="2672" cy="1952"/>
            </a:xfrm>
            <a:prstGeom prst="rect">
              <a:avLst/>
            </a:prstGeom>
            <a:noFill/>
          </p:spPr>
        </p:pic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432" y="3701"/>
              <a:ext cx="2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6) join the plasmid and human fragment</a:t>
              </a:r>
            </a:p>
          </p:txBody>
        </p:sp>
      </p:grp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558800" y="558800"/>
            <a:ext cx="4241800" cy="1803400"/>
            <a:chOff x="352" y="352"/>
            <a:chExt cx="2672" cy="1136"/>
          </a:xfrm>
        </p:grpSpPr>
        <p:pic>
          <p:nvPicPr>
            <p:cNvPr id="36873" name="Picture 9" descr="figure 04-03 (2)"/>
            <p:cNvPicPr>
              <a:picLocks noChangeAspect="1" noChangeArrowheads="1"/>
            </p:cNvPicPr>
            <p:nvPr/>
          </p:nvPicPr>
          <p:blipFill>
            <a:blip r:embed="rId3"/>
            <a:srcRect r="47151" b="68584"/>
            <a:stretch>
              <a:fillRect/>
            </a:stretch>
          </p:blipFill>
          <p:spPr bwMode="auto">
            <a:xfrm>
              <a:off x="352" y="352"/>
              <a:ext cx="2672" cy="1136"/>
            </a:xfrm>
            <a:prstGeom prst="rect">
              <a:avLst/>
            </a:prstGeom>
            <a:noFill/>
          </p:spPr>
        </p:pic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568" y="720"/>
              <a:ext cx="21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and cut with a restriction enzyme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488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Human Insulin Production by Bacteria</a:t>
            </a:r>
          </a:p>
        </p:txBody>
      </p:sp>
      <p:pic>
        <p:nvPicPr>
          <p:cNvPr id="38915" name="Picture 3" descr="figure 04-03 (3)"/>
          <p:cNvPicPr>
            <a:picLocks noChangeAspect="1" noChangeArrowheads="1"/>
          </p:cNvPicPr>
          <p:nvPr/>
        </p:nvPicPr>
        <p:blipFill>
          <a:blip r:embed="rId3"/>
          <a:srcRect l="49051"/>
          <a:stretch>
            <a:fillRect/>
          </a:stretch>
        </p:blipFill>
        <p:spPr bwMode="auto">
          <a:xfrm>
            <a:off x="4673600" y="1473200"/>
            <a:ext cx="4089400" cy="3937000"/>
          </a:xfrm>
          <a:prstGeom prst="rect">
            <a:avLst/>
          </a:prstGeom>
          <a:noFill/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58800" y="1460500"/>
            <a:ext cx="4013200" cy="3035300"/>
            <a:chOff x="352" y="920"/>
            <a:chExt cx="2528" cy="1912"/>
          </a:xfrm>
        </p:grpSpPr>
        <p:pic>
          <p:nvPicPr>
            <p:cNvPr id="38917" name="Picture 5" descr="figure 04-03 (3)"/>
            <p:cNvPicPr>
              <a:picLocks noChangeAspect="1" noChangeArrowheads="1"/>
            </p:cNvPicPr>
            <p:nvPr/>
          </p:nvPicPr>
          <p:blipFill>
            <a:blip r:embed="rId3"/>
            <a:srcRect r="50000" b="38387"/>
            <a:stretch>
              <a:fillRect/>
            </a:stretch>
          </p:blipFill>
          <p:spPr bwMode="auto">
            <a:xfrm>
              <a:off x="352" y="920"/>
              <a:ext cx="2528" cy="1528"/>
            </a:xfrm>
            <a:prstGeom prst="rect">
              <a:avLst/>
            </a:prstGeom>
            <a:noFill/>
          </p:spPr>
        </p:pic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432" y="2428"/>
              <a:ext cx="23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Mix the recombinant plasmid with bacteria.</a:t>
              </a:r>
            </a:p>
          </p:txBody>
        </p:sp>
      </p:grp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81000" y="59277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Screening bacterial cells to learn which contain the human insulin gene is the hard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548</Words>
  <Application>Microsoft PowerPoint</Application>
  <PresentationFormat>On-screen Show (4:3)</PresentationFormat>
  <Paragraphs>73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Your Assignment:</vt:lpstr>
    </vt:vector>
  </TitlesOfParts>
  <Company>Palm Springs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bsakara</dc:creator>
  <cp:lastModifiedBy>sarah robles</cp:lastModifiedBy>
  <cp:revision>24</cp:revision>
  <dcterms:created xsi:type="dcterms:W3CDTF">2007-11-16T16:11:56Z</dcterms:created>
  <dcterms:modified xsi:type="dcterms:W3CDTF">2013-02-19T22:51:49Z</dcterms:modified>
</cp:coreProperties>
</file>