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B"/>
          </a:solidFill>
        </a:fill>
      </a:tcStyle>
    </a:wholeTbl>
    <a:band2H>
      <a:tcTxStyle/>
      <a:tcStyle>
        <a:tcBdr/>
        <a:fill>
          <a:solidFill>
            <a:srgbClr val="E6ED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7CB"/>
          </a:solidFill>
        </a:fill>
      </a:tcStyle>
    </a:wholeTbl>
    <a:band2H>
      <a:tcTxStyle/>
      <a:tcStyle>
        <a:tcBdr/>
        <a:fill>
          <a:solidFill>
            <a:srgbClr val="F3EC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Light"/>
          <a:ea typeface="Helvetica Light"/>
          <a:cs typeface="Helvetica Light"/>
        </a:font>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0000"/>
        </a:fontRef>
        <a:srgbClr val="FF0000"/>
      </a:tcTxStyle>
      <a:tcStyle>
        <a:tcBdr>
          <a:left>
            <a:ln w="12700" cap="flat">
              <a:noFill/>
              <a:miter lim="400000"/>
            </a:ln>
          </a:left>
          <a:right>
            <a:ln w="12700" cap="flat">
              <a:noFill/>
              <a:miter lim="400000"/>
            </a:ln>
          </a:right>
          <a:top>
            <a:ln w="508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CA"/>
          </a:solidFill>
        </a:fill>
      </a:tcStyle>
    </a:wholeTbl>
    <a:band2H>
      <a:tcTxStyle/>
      <a:tcStyle>
        <a:tcBdr/>
        <a:fill>
          <a:solidFill>
            <a:srgbClr val="FF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104" y="-9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8079987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The coriolis affect is more prevalent at those mid latitudes.</a:t>
            </a:r>
          </a:p>
          <a:p>
            <a:endParaRPr/>
          </a:p>
          <a:p>
            <a:r>
              <a:t>So air does rise at the equator due to the expansion of surface air warmed by the direct radiation of the sun as it rises it moves toward the poles and being influenced by the coriolis effect is pushed eastward - either to the right or to the left.</a:t>
            </a:r>
          </a:p>
          <a:p>
            <a:endParaRPr/>
          </a:p>
          <a:p>
            <a:r>
              <a:t>The coriolis effect doesn’t cause wind it simply influences the direction of travel of molecules of air.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t>Even though they had no idea how these atmospheric processes were generated these wind patterns were well understood and were used by early navigators for creating the paths for their oceanic voyages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The ITZC does not coincide with the geographical equator. However it correlates strongly with the meteorological equator.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533400"/>
          </a:xfrm>
          <a:prstGeom prst="rect">
            <a:avLst/>
          </a:prstGeom>
        </p:spPr>
        <p:txBody>
          <a:bodyPr anchor="t"/>
          <a:lstStyle>
            <a:lvl1pPr marL="0" indent="0" algn="ctr">
              <a:spcBef>
                <a:spcPts val="0"/>
              </a:spcBef>
              <a:buSzTx/>
              <a:buNone/>
              <a:defRPr sz="2800" b="1">
                <a:latin typeface="+mj-lt"/>
                <a:ea typeface="+mj-ea"/>
                <a:cs typeface="+mj-cs"/>
                <a:sym typeface="Helvetica"/>
              </a:defRPr>
            </a:lvl1pPr>
          </a:lstStyle>
          <a:p>
            <a:r>
              <a:t>–Johnny Appleseed</a:t>
            </a:r>
          </a:p>
        </p:txBody>
      </p:sp>
      <p:sp>
        <p:nvSpPr>
          <p:cNvPr id="94" name="Shape 94"/>
          <p:cNvSpPr>
            <a:spLocks noGrp="1"/>
          </p:cNvSpPr>
          <p:nvPr>
            <p:ph type="body" sz="quarter" idx="13"/>
          </p:nvPr>
        </p:nvSpPr>
        <p:spPr>
          <a:xfrm>
            <a:off x="1270000" y="4254500"/>
            <a:ext cx="10464800" cy="711200"/>
          </a:xfrm>
          <a:prstGeom prst="rect">
            <a:avLst/>
          </a:prstGeom>
        </p:spPr>
        <p:txBody>
          <a:bodyPr/>
          <a:lstStyle/>
          <a:p>
            <a:pPr marL="0" indent="0" algn="ctr">
              <a:spcBef>
                <a:spcPts val="2400"/>
              </a:spcBef>
              <a:buSzTx/>
              <a:buNone/>
              <a:defRPr sz="4000"/>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solidFill>
                  <a:srgbClr val="FFFFFF"/>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oceanservice.noaa.gov/education/tutorial_currents/media/coriolis_effect_240.gif" TargetMode="External"/><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tif"/>
          <p:cNvPicPr>
            <a:picLocks noChangeAspect="1"/>
          </p:cNvPicPr>
          <p:nvPr/>
        </p:nvPicPr>
        <p:blipFill>
          <a:blip r:embed="rId2">
            <a:extLst/>
          </a:blip>
          <a:stretch>
            <a:fillRect/>
          </a:stretch>
        </p:blipFill>
        <p:spPr>
          <a:xfrm>
            <a:off x="-7545" y="-35868"/>
            <a:ext cx="13019889" cy="9825336"/>
          </a:xfrm>
          <a:prstGeom prst="rect">
            <a:avLst/>
          </a:prstGeom>
          <a:ln w="12700">
            <a:miter lim="400000"/>
          </a:ln>
        </p:spPr>
      </p:pic>
      <p:sp>
        <p:nvSpPr>
          <p:cNvPr id="120" name="Shape 120"/>
          <p:cNvSpPr>
            <a:spLocks noGrp="1"/>
          </p:cNvSpPr>
          <p:nvPr>
            <p:ph type="ctrTitle"/>
          </p:nvPr>
        </p:nvSpPr>
        <p:spPr>
          <a:prstGeom prst="rect">
            <a:avLst/>
          </a:prstGeom>
        </p:spPr>
        <p:txBody>
          <a:bodyPr/>
          <a:lstStyle/>
          <a:p>
            <a:pPr lvl="1" indent="228600">
              <a:defRPr b="1">
                <a:latin typeface="+mj-lt"/>
                <a:ea typeface="+mj-ea"/>
                <a:cs typeface="+mj-cs"/>
                <a:sym typeface="Helvetica"/>
              </a:defRPr>
            </a:pPr>
            <a:r>
              <a:t>Atmospheric Circulation</a:t>
            </a:r>
          </a:p>
        </p:txBody>
      </p:sp>
      <p:sp>
        <p:nvSpPr>
          <p:cNvPr id="121" name="Shape 121"/>
          <p:cNvSpPr>
            <a:spLocks noGrp="1"/>
          </p:cNvSpPr>
          <p:nvPr>
            <p:ph type="subTitle" sz="quarter" idx="1"/>
          </p:nvPr>
        </p:nvSpPr>
        <p:spPr>
          <a:prstGeom prst="rect">
            <a:avLst/>
          </a:prstGeom>
        </p:spPr>
        <p:txBody>
          <a:bodyPr/>
          <a:lstStyle>
            <a:lvl1pPr>
              <a:defRPr b="1">
                <a:latin typeface="+mj-lt"/>
                <a:ea typeface="+mj-ea"/>
                <a:cs typeface="+mj-cs"/>
                <a:sym typeface="Helvetica"/>
              </a:defRPr>
            </a:lvl1pPr>
          </a:lstStyle>
          <a:p>
            <a:r>
              <a:t>Chapter 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952500" y="594774"/>
            <a:ext cx="11099800" cy="1090158"/>
          </a:xfrm>
          <a:prstGeom prst="rect">
            <a:avLst/>
          </a:prstGeom>
        </p:spPr>
        <p:txBody>
          <a:bodyPr/>
          <a:lstStyle>
            <a:lvl1pPr defTabSz="473201">
              <a:defRPr sz="6400" u="sng"/>
            </a:lvl1pPr>
          </a:lstStyle>
          <a:p>
            <a:r>
              <a:t>The Coriolis Effect</a:t>
            </a:r>
          </a:p>
        </p:txBody>
      </p:sp>
      <p:sp>
        <p:nvSpPr>
          <p:cNvPr id="124" name="Shape 124"/>
          <p:cNvSpPr>
            <a:spLocks noGrp="1"/>
          </p:cNvSpPr>
          <p:nvPr>
            <p:ph type="body" idx="1"/>
          </p:nvPr>
        </p:nvSpPr>
        <p:spPr>
          <a:xfrm>
            <a:off x="952500" y="2124319"/>
            <a:ext cx="11099800" cy="6363030"/>
          </a:xfrm>
          <a:prstGeom prst="rect">
            <a:avLst/>
          </a:prstGeom>
        </p:spPr>
        <p:txBody>
          <a:bodyPr/>
          <a:lstStyle/>
          <a:p>
            <a:pPr marL="304799" indent="-304799" defTabSz="467359">
              <a:spcBef>
                <a:spcPts val="3000"/>
              </a:spcBef>
              <a:defRPr sz="3200"/>
            </a:pPr>
            <a:r>
              <a:t>Any moving object on earth appears to curve slightly from it’s original path</a:t>
            </a:r>
          </a:p>
          <a:p>
            <a:pPr marL="304799" indent="-304799" defTabSz="467359">
              <a:spcBef>
                <a:spcPts val="3000"/>
              </a:spcBef>
              <a:defRPr sz="3200"/>
            </a:pPr>
            <a:r>
              <a:t>In the Northern Hemisphere moving objects curve to the right (clockwise).</a:t>
            </a:r>
          </a:p>
          <a:p>
            <a:pPr marL="304799" indent="-304799" defTabSz="467359">
              <a:spcBef>
                <a:spcPts val="3000"/>
              </a:spcBef>
              <a:defRPr sz="3200"/>
            </a:pPr>
            <a:r>
              <a:t>In the Southern Hemisphere                                        moving objects curve to the                                                           left (counterclockwise)</a:t>
            </a:r>
          </a:p>
          <a:p>
            <a:pPr marL="304799" indent="-304799" defTabSz="467359">
              <a:spcBef>
                <a:spcPts val="3000"/>
              </a:spcBef>
              <a:defRPr sz="3200"/>
            </a:pPr>
            <a:r>
              <a:t>This phenomena is caused by                                              our reference point on a                                                  spinning globe. </a:t>
            </a:r>
          </a:p>
        </p:txBody>
      </p:sp>
      <p:pic>
        <p:nvPicPr>
          <p:cNvPr id="125" name="image20.tif"/>
          <p:cNvPicPr>
            <a:picLocks noChangeAspect="1"/>
          </p:cNvPicPr>
          <p:nvPr/>
        </p:nvPicPr>
        <p:blipFill>
          <a:blip r:embed="rId2">
            <a:extLst/>
          </a:blip>
          <a:stretch>
            <a:fillRect/>
          </a:stretch>
        </p:blipFill>
        <p:spPr>
          <a:xfrm>
            <a:off x="7181815" y="4669273"/>
            <a:ext cx="5150073" cy="4282085"/>
          </a:xfrm>
          <a:prstGeom prst="rect">
            <a:avLst/>
          </a:prstGeom>
          <a:ln w="12700">
            <a:miter lim="400000"/>
          </a:ln>
        </p:spPr>
      </p:pic>
      <p:sp>
        <p:nvSpPr>
          <p:cNvPr id="126" name="Shape 126"/>
          <p:cNvSpPr/>
          <p:nvPr/>
        </p:nvSpPr>
        <p:spPr>
          <a:xfrm>
            <a:off x="7105264" y="8926737"/>
            <a:ext cx="5303176" cy="584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600" u="sng">
                <a:solidFill>
                  <a:srgbClr val="0000FF"/>
                </a:solidFill>
                <a:uFill>
                  <a:solidFill>
                    <a:srgbClr val="0000FF"/>
                  </a:solidFill>
                </a:uFill>
                <a:hlinkClick r:id="rId3"/>
              </a:defRPr>
            </a:lvl1pPr>
          </a:lstStyle>
          <a:p>
            <a:pPr>
              <a:defRPr>
                <a:solidFill>
                  <a:srgbClr val="FFFFFF"/>
                </a:solidFill>
                <a:uFillTx/>
              </a:defRPr>
            </a:pPr>
            <a:r>
              <a:rPr>
                <a:solidFill>
                  <a:srgbClr val="0000FF"/>
                </a:solidFill>
                <a:uFill>
                  <a:solidFill>
                    <a:srgbClr val="0000FF"/>
                  </a:solidFill>
                </a:uFill>
                <a:hlinkClick r:id="rId3"/>
              </a:rPr>
              <a:t>http://oceanservice.noaa.gov/education/tutorial_currents/media/coriolis_effect_240.gif</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24.tif"/>
          <p:cNvPicPr>
            <a:picLocks noChangeAspect="1"/>
          </p:cNvPicPr>
          <p:nvPr/>
        </p:nvPicPr>
        <p:blipFill>
          <a:blip r:embed="rId3">
            <a:extLst/>
          </a:blip>
          <a:stretch>
            <a:fillRect/>
          </a:stretch>
        </p:blipFill>
        <p:spPr>
          <a:xfrm>
            <a:off x="9116" y="-25320"/>
            <a:ext cx="12986568" cy="9804239"/>
          </a:xfrm>
          <a:prstGeom prst="rect">
            <a:avLst/>
          </a:prstGeom>
          <a:ln w="12700">
            <a:miter lim="400000"/>
          </a:ln>
        </p:spPr>
      </p:pic>
      <p:sp>
        <p:nvSpPr>
          <p:cNvPr id="129" name="Shape 129"/>
          <p:cNvSpPr/>
          <p:nvPr/>
        </p:nvSpPr>
        <p:spPr>
          <a:xfrm>
            <a:off x="57976" y="9400124"/>
            <a:ext cx="4432936"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solidFill>
                  <a:srgbClr val="000000"/>
                </a:solidFill>
              </a:defRPr>
            </a:lvl1pPr>
          </a:lstStyle>
          <a:p>
            <a:r>
              <a:t>http://www.ux1.eiu.edu/~cfjps/1400/FIG07_006.jpg</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28.tif"/>
          <p:cNvPicPr>
            <a:picLocks noChangeAspect="1"/>
          </p:cNvPicPr>
          <p:nvPr/>
        </p:nvPicPr>
        <p:blipFill>
          <a:blip r:embed="rId2">
            <a:extLst/>
          </a:blip>
          <a:stretch>
            <a:fillRect/>
          </a:stretch>
        </p:blipFill>
        <p:spPr>
          <a:xfrm>
            <a:off x="349778" y="1399447"/>
            <a:ext cx="12305243" cy="8043092"/>
          </a:xfrm>
          <a:prstGeom prst="rect">
            <a:avLst/>
          </a:prstGeom>
          <a:ln w="12700">
            <a:miter lim="400000"/>
          </a:ln>
        </p:spPr>
      </p:pic>
      <p:sp>
        <p:nvSpPr>
          <p:cNvPr id="134" name="Shape 134"/>
          <p:cNvSpPr/>
          <p:nvPr/>
        </p:nvSpPr>
        <p:spPr>
          <a:xfrm>
            <a:off x="2991572" y="233505"/>
            <a:ext cx="7021654" cy="914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300">
                <a:solidFill>
                  <a:srgbClr val="FFFFFF"/>
                </a:solidFill>
              </a:defRPr>
            </a:lvl1pPr>
          </a:lstStyle>
          <a:p>
            <a:r>
              <a:t>Wind Patterns on Earth</a:t>
            </a:r>
          </a:p>
        </p:txBody>
      </p:sp>
      <p:sp>
        <p:nvSpPr>
          <p:cNvPr id="135" name="Shape 135"/>
          <p:cNvSpPr/>
          <p:nvPr/>
        </p:nvSpPr>
        <p:spPr>
          <a:xfrm>
            <a:off x="317834" y="9119799"/>
            <a:ext cx="6215572" cy="30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300">
                <a:solidFill>
                  <a:srgbClr val="000000"/>
                </a:solidFill>
              </a:defRPr>
            </a:lvl1pPr>
          </a:lstStyle>
          <a:p>
            <a:r>
              <a:t>http://www.globalchange.umich.edu/gctext/Inquiries/Inquiries_by_Unit/Unit_3b.htm</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952500" y="406399"/>
            <a:ext cx="11099800" cy="1261609"/>
          </a:xfrm>
          <a:prstGeom prst="rect">
            <a:avLst/>
          </a:prstGeom>
        </p:spPr>
        <p:txBody>
          <a:bodyPr/>
          <a:lstStyle>
            <a:lvl1pPr defTabSz="554990">
              <a:defRPr sz="7600"/>
            </a:lvl1pPr>
          </a:lstStyle>
          <a:p>
            <a:r>
              <a:t>Wind Patterns </a:t>
            </a:r>
          </a:p>
        </p:txBody>
      </p:sp>
      <p:sp>
        <p:nvSpPr>
          <p:cNvPr id="138" name="Shape 138"/>
          <p:cNvSpPr>
            <a:spLocks noGrp="1"/>
          </p:cNvSpPr>
          <p:nvPr>
            <p:ph type="body" idx="1"/>
          </p:nvPr>
        </p:nvSpPr>
        <p:spPr>
          <a:xfrm>
            <a:off x="668406" y="500657"/>
            <a:ext cx="12070976" cy="6890433"/>
          </a:xfrm>
          <a:prstGeom prst="rect">
            <a:avLst/>
          </a:prstGeom>
        </p:spPr>
        <p:txBody>
          <a:bodyPr/>
          <a:lstStyle/>
          <a:p>
            <a:pPr>
              <a:defRPr u="sng"/>
            </a:pPr>
            <a:r>
              <a:t>Westerlies</a:t>
            </a:r>
            <a:r>
              <a:rPr u="none"/>
              <a:t>: Winds generated in the west driven by Ferrel Cell process</a:t>
            </a:r>
          </a:p>
          <a:p>
            <a:pPr>
              <a:defRPr u="sng"/>
            </a:pPr>
            <a:r>
              <a:t>Trades</a:t>
            </a:r>
            <a:r>
              <a:rPr u="none"/>
              <a:t>: Trade winds generated in the East</a:t>
            </a:r>
          </a:p>
          <a:p>
            <a:pPr>
              <a:defRPr u="sng"/>
            </a:pPr>
            <a:r>
              <a:t>Polar Easterlies</a:t>
            </a:r>
            <a:r>
              <a:rPr u="none"/>
              <a:t>: Cold fronts circulated at the poles.</a:t>
            </a:r>
          </a:p>
          <a:p>
            <a:pPr>
              <a:defRPr u="sng"/>
            </a:pPr>
            <a:r>
              <a:t>Doldrums</a:t>
            </a:r>
            <a:r>
              <a:rPr u="none"/>
              <a:t>: At the equator trade winds meet resulting in very little wind activity.</a:t>
            </a:r>
          </a:p>
        </p:txBody>
      </p:sp>
      <p:pic>
        <p:nvPicPr>
          <p:cNvPr id="139" name="image30.tif"/>
          <p:cNvPicPr>
            <a:picLocks noChangeAspect="1"/>
          </p:cNvPicPr>
          <p:nvPr/>
        </p:nvPicPr>
        <p:blipFill>
          <a:blip r:embed="rId3">
            <a:extLst/>
          </a:blip>
          <a:stretch>
            <a:fillRect/>
          </a:stretch>
        </p:blipFill>
        <p:spPr>
          <a:xfrm>
            <a:off x="2851804" y="5602211"/>
            <a:ext cx="7301192" cy="3924393"/>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 name="Table 143"/>
          <p:cNvGraphicFramePr/>
          <p:nvPr/>
        </p:nvGraphicFramePr>
        <p:xfrm>
          <a:off x="318296" y="452546"/>
          <a:ext cx="12354680" cy="9133213"/>
        </p:xfrm>
        <a:graphic>
          <a:graphicData uri="http://schemas.openxmlformats.org/drawingml/2006/table">
            <a:tbl>
              <a:tblPr firstRow="1">
                <a:tableStyleId>{4C3C2611-4C71-4FC5-86AE-919BDF0F9419}</a:tableStyleId>
              </a:tblPr>
              <a:tblGrid>
                <a:gridCol w="1309301"/>
                <a:gridCol w="2362200"/>
                <a:gridCol w="1064677"/>
                <a:gridCol w="3973900"/>
                <a:gridCol w="3644602"/>
              </a:tblGrid>
              <a:tr h="1308100">
                <a:tc gridSpan="5">
                  <a:txBody>
                    <a:bodyPr/>
                    <a:lstStyle/>
                    <a:p>
                      <a:pPr defTabSz="914400">
                        <a:defRPr sz="2800"/>
                      </a:pPr>
                      <a:r>
                        <a:t>Table 8.1: Major Wind and Pressure Systems and Related Weather</a:t>
                      </a:r>
                    </a:p>
                    <a:p>
                      <a:pPr defTabSz="914400">
                        <a:defRPr sz="2800"/>
                      </a:pPr>
                      <a:endParaRPr/>
                    </a:p>
                    <a:p>
                      <a:pPr algn="l" defTabSz="914400">
                        <a:defRPr sz="2200"/>
                      </a:pPr>
                      <a:r>
                        <a:t> Region             Name            Pressure            Surface Winds                             Weather</a:t>
                      </a:r>
                    </a:p>
                  </a:txBody>
                  <a:tcPr marL="50800" marR="50800" marT="50800" marB="50800"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7346">
                <a:tc>
                  <a:txBody>
                    <a:bodyPr/>
                    <a:lstStyle/>
                    <a:p>
                      <a:pPr defTabSz="914400">
                        <a:defRPr>
                          <a:solidFill>
                            <a:srgbClr val="000000"/>
                          </a:solidFill>
                        </a:defRPr>
                      </a:pPr>
                      <a:r>
                        <a:rPr sz="2200" b="1">
                          <a:solidFill>
                            <a:srgbClr val="FFFFFF"/>
                          </a:solidFill>
                          <a:latin typeface="+mj-lt"/>
                          <a:ea typeface="+mj-ea"/>
                          <a:cs typeface="+mj-cs"/>
                          <a:sym typeface="Helvetica"/>
                        </a:rPr>
                        <a:t>Equator</a:t>
                      </a:r>
                    </a:p>
                  </a:txBody>
                  <a:tcPr marL="50800" marR="50800" marT="50800" marB="50800" anchor="ctr" horzOverflow="overflow">
                    <a:lnR w="12700">
                      <a:miter lim="400000"/>
                    </a:lnR>
                  </a:tcPr>
                </a:tc>
                <a:tc>
                  <a:txBody>
                    <a:bodyPr/>
                    <a:lstStyle/>
                    <a:p>
                      <a:pPr defTabSz="914400">
                        <a:defRPr>
                          <a:solidFill>
                            <a:srgbClr val="000000"/>
                          </a:solidFill>
                        </a:defRPr>
                      </a:pPr>
                      <a:r>
                        <a:rPr sz="1900">
                          <a:solidFill>
                            <a:srgbClr val="FFFFFF"/>
                          </a:solidFill>
                        </a:rPr>
                        <a:t>Doldrums (ITZC) Equatorial Low</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Low</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Light, variable winds</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Cloudless, Abundant precipitation in all seasons; breading ground for hurricanes. Relatively low sea-surface salinity because of rainfall</a:t>
                      </a:r>
                    </a:p>
                  </a:txBody>
                  <a:tcPr marL="50800" marR="50800" marT="50800" marB="50800" anchor="ctr" horzOverflow="overflow">
                    <a:lnL w="12700">
                      <a:miter lim="400000"/>
                    </a:lnL>
                  </a:tcPr>
                </a:tc>
              </a:tr>
              <a:tr h="1106063">
                <a:tc>
                  <a:txBody>
                    <a:bodyPr/>
                    <a:lstStyle/>
                    <a:p>
                      <a:pPr defTabSz="914400">
                        <a:defRPr sz="2200" b="1">
                          <a:latin typeface="+mj-lt"/>
                          <a:ea typeface="+mj-ea"/>
                          <a:cs typeface="+mj-cs"/>
                          <a:sym typeface="Helvetica"/>
                        </a:defRPr>
                      </a:pPr>
                      <a:r>
                        <a:t>0</a:t>
                      </a:r>
                      <a:r>
                        <a:rPr baseline="41089"/>
                        <a:t>o</a:t>
                      </a:r>
                      <a:r>
                        <a:t>-30</a:t>
                      </a:r>
                      <a:r>
                        <a:rPr baseline="41089"/>
                        <a:t>o</a:t>
                      </a:r>
                      <a:r>
                        <a:t>N and S</a:t>
                      </a:r>
                    </a:p>
                  </a:txBody>
                  <a:tcPr marL="50800" marR="50800" marT="50800" marB="50800" anchor="ctr" horzOverflow="overflow">
                    <a:lnR w="12700">
                      <a:miter lim="400000"/>
                    </a:lnR>
                  </a:tcPr>
                </a:tc>
                <a:tc>
                  <a:txBody>
                    <a:bodyPr/>
                    <a:lstStyle/>
                    <a:p>
                      <a:pPr defTabSz="914400">
                        <a:defRPr>
                          <a:solidFill>
                            <a:srgbClr val="000000"/>
                          </a:solidFill>
                        </a:defRPr>
                      </a:pPr>
                      <a:r>
                        <a:rPr sz="1900">
                          <a:solidFill>
                            <a:srgbClr val="FFFFFF"/>
                          </a:solidFill>
                        </a:rPr>
                        <a:t>Trade Winds (Easterlies)</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Northeast in Northern Hemisphere, southeast in Southern Hemisphere</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2200">
                          <a:solidFill>
                            <a:srgbClr val="FFFFFF"/>
                          </a:solidFill>
                        </a:rPr>
                        <a:t>Summers are wet, winters are dry; pathway for tropical disturbances</a:t>
                      </a:r>
                    </a:p>
                  </a:txBody>
                  <a:tcPr marL="50800" marR="50800" marT="50800" marB="50800" anchor="ctr" horzOverflow="overflow">
                    <a:lnL w="12700">
                      <a:miter lim="400000"/>
                    </a:lnL>
                  </a:tcPr>
                </a:tc>
              </a:tr>
              <a:tr h="1106063">
                <a:tc>
                  <a:txBody>
                    <a:bodyPr/>
                    <a:lstStyle/>
                    <a:p>
                      <a:pPr defTabSz="914400">
                        <a:defRPr sz="2200" b="1">
                          <a:latin typeface="+mj-lt"/>
                          <a:ea typeface="+mj-ea"/>
                          <a:cs typeface="+mj-cs"/>
                          <a:sym typeface="Helvetica"/>
                        </a:defRPr>
                      </a:pPr>
                      <a:r>
                        <a:t>30</a:t>
                      </a:r>
                      <a:r>
                        <a:rPr baseline="41089"/>
                        <a:t>o</a:t>
                      </a:r>
                      <a:r>
                        <a:t>N and S</a:t>
                      </a:r>
                    </a:p>
                  </a:txBody>
                  <a:tcPr marL="50800" marR="50800" marT="50800" marB="50800" anchor="ctr" horzOverflow="overflow">
                    <a:lnR w="12700">
                      <a:miter lim="400000"/>
                    </a:lnR>
                  </a:tcPr>
                </a:tc>
                <a:tc>
                  <a:txBody>
                    <a:bodyPr/>
                    <a:lstStyle/>
                    <a:p>
                      <a:pPr defTabSz="914400">
                        <a:defRPr>
                          <a:solidFill>
                            <a:srgbClr val="000000"/>
                          </a:solidFill>
                        </a:defRPr>
                      </a:pPr>
                      <a:r>
                        <a:rPr sz="1900">
                          <a:solidFill>
                            <a:srgbClr val="FFFFFF"/>
                          </a:solidFill>
                        </a:rPr>
                        <a:t>Horse Latitudes (Subrropical Highs)</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High</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Light, variable winds</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700">
                          <a:solidFill>
                            <a:srgbClr val="FFFFFF"/>
                          </a:solidFill>
                        </a:rPr>
                        <a:t>Little cloudiness; dry in all seasons, relatively high sea-surface salinity because of evaporation</a:t>
                      </a:r>
                    </a:p>
                  </a:txBody>
                  <a:tcPr marL="50800" marR="50800" marT="50800" marB="50800" anchor="ctr" horzOverflow="overflow">
                    <a:lnL w="12700">
                      <a:miter lim="400000"/>
                    </a:lnL>
                  </a:tcPr>
                </a:tc>
              </a:tr>
              <a:tr h="1106063">
                <a:tc>
                  <a:txBody>
                    <a:bodyPr/>
                    <a:lstStyle/>
                    <a:p>
                      <a:pPr defTabSz="914400">
                        <a:defRPr sz="2200" b="1">
                          <a:latin typeface="+mj-lt"/>
                          <a:ea typeface="+mj-ea"/>
                          <a:cs typeface="+mj-cs"/>
                          <a:sym typeface="Helvetica"/>
                        </a:defRPr>
                      </a:pPr>
                      <a:r>
                        <a:t>30</a:t>
                      </a:r>
                      <a:r>
                        <a:rPr baseline="41089"/>
                        <a:t>o</a:t>
                      </a:r>
                      <a:r>
                        <a:t>-60</a:t>
                      </a:r>
                      <a:r>
                        <a:rPr baseline="41089"/>
                        <a:t>o</a:t>
                      </a:r>
                      <a:r>
                        <a:t>N and S</a:t>
                      </a:r>
                    </a:p>
                  </a:txBody>
                  <a:tcPr marL="50800" marR="50800" marT="50800" marB="50800" anchor="ctr" horzOverflow="overflow">
                    <a:lnR w="12700">
                      <a:miter lim="400000"/>
                    </a:lnR>
                  </a:tcPr>
                </a:tc>
                <a:tc>
                  <a:txBody>
                    <a:bodyPr/>
                    <a:lstStyle/>
                    <a:p>
                      <a:pPr defTabSz="914400">
                        <a:defRPr>
                          <a:solidFill>
                            <a:srgbClr val="000000"/>
                          </a:solidFill>
                        </a:defRPr>
                      </a:pPr>
                      <a:r>
                        <a:rPr sz="1900">
                          <a:solidFill>
                            <a:srgbClr val="FFFFFF"/>
                          </a:solidFill>
                        </a:rPr>
                        <a:t>Prevailing Westerlies</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Southwest in Northern Hemisphere, northwest in Southern Hemisphere</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2000">
                          <a:solidFill>
                            <a:srgbClr val="FFFFFF"/>
                          </a:solidFill>
                        </a:rPr>
                        <a:t>Winter wet, summer dry; pathway for subtropical high and low pressure</a:t>
                      </a:r>
                    </a:p>
                  </a:txBody>
                  <a:tcPr marL="50800" marR="50800" marT="50800" marB="50800" anchor="ctr" horzOverflow="overflow">
                    <a:lnL w="12700">
                      <a:miter lim="400000"/>
                    </a:lnL>
                  </a:tcPr>
                </a:tc>
              </a:tr>
              <a:tr h="1066800">
                <a:tc>
                  <a:txBody>
                    <a:bodyPr/>
                    <a:lstStyle/>
                    <a:p>
                      <a:pPr defTabSz="914400">
                        <a:defRPr sz="2200" b="1">
                          <a:latin typeface="+mj-lt"/>
                          <a:ea typeface="+mj-ea"/>
                          <a:cs typeface="+mj-cs"/>
                          <a:sym typeface="Helvetica"/>
                        </a:defRPr>
                      </a:pPr>
                      <a:r>
                        <a:t>60</a:t>
                      </a:r>
                      <a:r>
                        <a:rPr baseline="41089"/>
                        <a:t>o</a:t>
                      </a:r>
                      <a:r>
                        <a:t>N and S</a:t>
                      </a:r>
                    </a:p>
                  </a:txBody>
                  <a:tcPr marL="50800" marR="50800" marT="50800" marB="50800" anchor="ctr" horzOverflow="overflow">
                    <a:lnR w="12700">
                      <a:miter lim="400000"/>
                    </a:lnR>
                  </a:tcPr>
                </a:tc>
                <a:tc>
                  <a:txBody>
                    <a:bodyPr/>
                    <a:lstStyle/>
                    <a:p>
                      <a:pPr defTabSz="914400">
                        <a:defRPr>
                          <a:solidFill>
                            <a:srgbClr val="000000"/>
                          </a:solidFill>
                        </a:defRPr>
                      </a:pPr>
                      <a:r>
                        <a:rPr sz="1900">
                          <a:solidFill>
                            <a:srgbClr val="FFFFFF"/>
                          </a:solidFill>
                        </a:rPr>
                        <a:t>Polar Front</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Low</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Variable</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2100">
                          <a:solidFill>
                            <a:srgbClr val="FFFFFF"/>
                          </a:solidFill>
                        </a:rPr>
                        <a:t>Stormy, cloudy weather zone; ample precipitation in all seasons</a:t>
                      </a:r>
                    </a:p>
                  </a:txBody>
                  <a:tcPr marL="50800" marR="50800" marT="50800" marB="50800" anchor="ctr" horzOverflow="overflow">
                    <a:lnL w="12700">
                      <a:miter lim="400000"/>
                    </a:lnL>
                  </a:tcPr>
                </a:tc>
              </a:tr>
              <a:tr h="975901">
                <a:tc>
                  <a:txBody>
                    <a:bodyPr/>
                    <a:lstStyle/>
                    <a:p>
                      <a:pPr defTabSz="914400">
                        <a:defRPr sz="2200" b="1">
                          <a:latin typeface="+mj-lt"/>
                          <a:ea typeface="+mj-ea"/>
                          <a:cs typeface="+mj-cs"/>
                          <a:sym typeface="Helvetica"/>
                        </a:defRPr>
                      </a:pPr>
                      <a:r>
                        <a:t>60</a:t>
                      </a:r>
                      <a:r>
                        <a:rPr baseline="41089"/>
                        <a:t>o</a:t>
                      </a:r>
                      <a:r>
                        <a:t>-90</a:t>
                      </a:r>
                      <a:r>
                        <a:rPr baseline="41089"/>
                        <a:t>o</a:t>
                      </a:r>
                      <a:r>
                        <a:t>N and S</a:t>
                      </a:r>
                    </a:p>
                  </a:txBody>
                  <a:tcPr marL="50800" marR="50800" marT="50800" marB="50800" anchor="ctr" horzOverflow="overflow">
                    <a:lnR w="12700">
                      <a:miter lim="400000"/>
                    </a:lnR>
                  </a:tcPr>
                </a:tc>
                <a:tc>
                  <a:txBody>
                    <a:bodyPr/>
                    <a:lstStyle/>
                    <a:p>
                      <a:pPr defTabSz="914400">
                        <a:defRPr>
                          <a:solidFill>
                            <a:srgbClr val="000000"/>
                          </a:solidFill>
                        </a:defRPr>
                      </a:pPr>
                      <a:r>
                        <a:rPr sz="1900">
                          <a:solidFill>
                            <a:srgbClr val="FFFFFF"/>
                          </a:solidFill>
                        </a:rPr>
                        <a:t>Polar Easterlies</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Northeast in Northern Hemisphere, southeast in Southern Hemisphere</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2300">
                          <a:solidFill>
                            <a:srgbClr val="FFFFFF"/>
                          </a:solidFill>
                        </a:rPr>
                        <a:t>Cold polar air with very low temperatures</a:t>
                      </a:r>
                    </a:p>
                  </a:txBody>
                  <a:tcPr marL="50800" marR="50800" marT="50800" marB="50800" anchor="ctr" horzOverflow="overflow">
                    <a:lnL w="12700">
                      <a:miter lim="400000"/>
                    </a:lnL>
                  </a:tcPr>
                </a:tc>
              </a:tr>
              <a:tr h="825500">
                <a:tc>
                  <a:txBody>
                    <a:bodyPr/>
                    <a:lstStyle/>
                    <a:p>
                      <a:pPr defTabSz="914400">
                        <a:defRPr sz="2200" b="1">
                          <a:latin typeface="+mj-lt"/>
                          <a:ea typeface="+mj-ea"/>
                          <a:cs typeface="+mj-cs"/>
                          <a:sym typeface="Helvetica"/>
                        </a:defRPr>
                      </a:pPr>
                      <a:r>
                        <a:t>90</a:t>
                      </a:r>
                      <a:r>
                        <a:rPr baseline="41089"/>
                        <a:t>o</a:t>
                      </a:r>
                      <a:r>
                        <a:t>N and S</a:t>
                      </a:r>
                    </a:p>
                  </a:txBody>
                  <a:tcPr marL="50800" marR="50800" marT="50800" marB="50800" anchor="ctr" horzOverflow="overflow">
                    <a:lnR w="12700">
                      <a:miter lim="400000"/>
                    </a:lnR>
                  </a:tcPr>
                </a:tc>
                <a:tc>
                  <a:txBody>
                    <a:bodyPr/>
                    <a:lstStyle/>
                    <a:p>
                      <a:pPr defTabSz="914400">
                        <a:defRPr>
                          <a:solidFill>
                            <a:srgbClr val="000000"/>
                          </a:solidFill>
                        </a:defRPr>
                      </a:pPr>
                      <a:r>
                        <a:rPr sz="1900">
                          <a:solidFill>
                            <a:srgbClr val="FFFFFF"/>
                          </a:solidFill>
                        </a:rPr>
                        <a:t>Poles</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High</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1900">
                          <a:solidFill>
                            <a:srgbClr val="FFFFFF"/>
                          </a:solidFill>
                        </a:rPr>
                        <a:t>Southerly in Northern Hemisphere, northerly in Southern Hemisphere</a:t>
                      </a:r>
                    </a:p>
                  </a:txBody>
                  <a:tcPr marL="50800" marR="50800" marT="50800" marB="50800" anchor="ctr" horzOverflow="overflow">
                    <a:lnL w="12700">
                      <a:miter lim="400000"/>
                    </a:lnL>
                    <a:lnR w="12700">
                      <a:miter lim="400000"/>
                    </a:lnR>
                  </a:tcPr>
                </a:tc>
                <a:tc>
                  <a:txBody>
                    <a:bodyPr/>
                    <a:lstStyle/>
                    <a:p>
                      <a:pPr defTabSz="914400">
                        <a:defRPr>
                          <a:solidFill>
                            <a:srgbClr val="000000"/>
                          </a:solidFill>
                        </a:defRPr>
                      </a:pPr>
                      <a:r>
                        <a:rPr sz="2300">
                          <a:solidFill>
                            <a:srgbClr val="FFFFFF"/>
                          </a:solidFill>
                        </a:rPr>
                        <a:t>Cold, dry air; sparse precipitation in all seasons</a:t>
                      </a:r>
                    </a:p>
                  </a:txBody>
                  <a:tcPr marL="50800" marR="50800" marT="50800" marB="50800" anchor="ctr" horzOverflow="overflow">
                    <a:lnL w="12700">
                      <a:miter lim="400000"/>
                    </a:lnL>
                  </a:tcPr>
                </a:tc>
              </a:tr>
            </a:tbl>
          </a:graphicData>
        </a:graphic>
      </p:graphicFrame>
      <p:sp>
        <p:nvSpPr>
          <p:cNvPr id="144" name="Shape 144"/>
          <p:cNvSpPr/>
          <p:nvPr/>
        </p:nvSpPr>
        <p:spPr>
          <a:xfrm>
            <a:off x="350420" y="1239203"/>
            <a:ext cx="12290436" cy="2"/>
          </a:xfrm>
          <a:prstGeom prst="line">
            <a:avLst/>
          </a:prstGeom>
          <a:ln w="25400">
            <a:solidFill>
              <a:srgbClr val="FFFFFF"/>
            </a:solidFill>
            <a:miter lim="400000"/>
          </a:ln>
        </p:spPr>
        <p:txBody>
          <a:bodyPr lIns="45718" tIns="45718" rIns="45718" bIns="45718"/>
          <a:lstStyle/>
          <a:p>
            <a:pPr>
              <a:defRPr>
                <a:solidFill>
                  <a:srgbClr val="FFFFFF"/>
                </a:solidFill>
              </a:defRPr>
            </a:pPr>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1270000" y="6635639"/>
            <a:ext cx="10464800" cy="835285"/>
          </a:xfrm>
          <a:prstGeom prst="rect">
            <a:avLst/>
          </a:prstGeom>
        </p:spPr>
        <p:txBody>
          <a:bodyPr/>
          <a:lstStyle>
            <a:lvl1pPr defTabSz="338835">
              <a:defRPr sz="4600"/>
            </a:lvl1pPr>
          </a:lstStyle>
          <a:p>
            <a:r>
              <a:t>Intertropical Convergence Zone (ITCZ)</a:t>
            </a:r>
          </a:p>
        </p:txBody>
      </p:sp>
      <p:sp>
        <p:nvSpPr>
          <p:cNvPr id="147" name="Shape 147"/>
          <p:cNvSpPr>
            <a:spLocks noGrp="1"/>
          </p:cNvSpPr>
          <p:nvPr>
            <p:ph type="body" sz="quarter" idx="1"/>
          </p:nvPr>
        </p:nvSpPr>
        <p:spPr>
          <a:xfrm>
            <a:off x="1270000" y="7725468"/>
            <a:ext cx="10464800" cy="1685232"/>
          </a:xfrm>
          <a:prstGeom prst="rect">
            <a:avLst/>
          </a:prstGeom>
        </p:spPr>
        <p:txBody>
          <a:bodyPr/>
          <a:lstStyle>
            <a:lvl1pPr defTabSz="537462">
              <a:defRPr sz="2900"/>
            </a:lvl1pPr>
          </a:lstStyle>
          <a:p>
            <a:r>
              <a:t>Located near the equator and is defined both by the convergence of wind dictating the conditions in this area and by strong heating causing increased precipitation in the area.</a:t>
            </a:r>
          </a:p>
        </p:txBody>
      </p:sp>
      <p:pic>
        <p:nvPicPr>
          <p:cNvPr id="148" name="image31.tif"/>
          <p:cNvPicPr>
            <a:picLocks noChangeAspect="1"/>
          </p:cNvPicPr>
          <p:nvPr/>
        </p:nvPicPr>
        <p:blipFill>
          <a:blip r:embed="rId3">
            <a:extLst/>
          </a:blip>
          <a:stretch>
            <a:fillRect/>
          </a:stretch>
        </p:blipFill>
        <p:spPr>
          <a:xfrm>
            <a:off x="596871" y="348967"/>
            <a:ext cx="11811057" cy="6032129"/>
          </a:xfrm>
          <a:prstGeom prst="rect">
            <a:avLst/>
          </a:prstGeom>
          <a:ln w="12700">
            <a:miter lim="400000"/>
          </a:ln>
        </p:spPr>
      </p:pic>
      <p:sp>
        <p:nvSpPr>
          <p:cNvPr id="149" name="Shape 149"/>
          <p:cNvSpPr/>
          <p:nvPr/>
        </p:nvSpPr>
        <p:spPr>
          <a:xfrm>
            <a:off x="1572652" y="6398128"/>
            <a:ext cx="9859494" cy="431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100">
                <a:solidFill>
                  <a:srgbClr val="FFFFFF"/>
                </a:solidFill>
              </a:defRPr>
            </a:lvl1pPr>
          </a:lstStyle>
          <a:p>
            <a:r>
              <a:t>https://www.google.com/search?q=intertropical+convergence+zone&amp;client=safari&amp;rls=en&amp;source=lnms&amp;tbm=isch&amp;sa=X&amp;ved=0CAcQ_AUoAWoVChMIh9-f5vCmyAIVhaOICh1J1AgI&amp;biw=1280&amp;bih=735&amp;dpr=2#imgrc=w67504k6XZHv1M%3A</a:t>
            </a:r>
          </a:p>
        </p:txBody>
      </p:sp>
    </p:spTree>
  </p:cSld>
  <p:clrMapOvr>
    <a:masterClrMapping/>
  </p:clrMapOvr>
  <p:transition spd="slow"/>
</p:sld>
</file>

<file path=ppt/theme/theme1.xml><?xml version="1.0" encoding="utf-8"?>
<a:theme xmlns:a="http://schemas.openxmlformats.org/drawingml/2006/main" name="Gradient">
  <a:themeElements>
    <a:clrScheme name="Gradient">
      <a:dk1>
        <a:srgbClr val="FFFFFF"/>
      </a:dk1>
      <a:lt1>
        <a:srgbClr val="FF0000"/>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r="18900000" rotWithShape="0">
            <a:srgbClr val="000000">
              <a:alpha val="8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r="18900000" rotWithShape="0">
            <a:srgbClr val="000000">
              <a:alpha val="8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Custom</PresentationFormat>
  <Paragraphs>64</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Gradient</vt:lpstr>
      <vt:lpstr>Atmospheric Circulation</vt:lpstr>
      <vt:lpstr>The Coriolis Effect</vt:lpstr>
      <vt:lpstr>PowerPoint Presentation</vt:lpstr>
      <vt:lpstr>PowerPoint Presentation</vt:lpstr>
      <vt:lpstr>Wind Patterns </vt:lpstr>
      <vt:lpstr>PowerPoint Presentation</vt:lpstr>
      <vt:lpstr>Intertropical Convergence Zone (ITCZ)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Circulation</dc:title>
  <dc:creator>Robles, Sarah (srobles@psusd.us)</dc:creator>
  <cp:lastModifiedBy>Robles, Sarah (srobles@psusd.us)</cp:lastModifiedBy>
  <cp:revision>1</cp:revision>
  <dcterms:modified xsi:type="dcterms:W3CDTF">2016-04-18T14:25:35Z</dcterms:modified>
</cp:coreProperties>
</file>