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Georgia" panose="02040502050405020303" pitchFamily="18" charset="0"/>
      <p:regular r:id="rId16"/>
      <p:bold r:id="rId17"/>
      <p:italic r:id="rId18"/>
      <p:boldItalic r:id="rId19"/>
    </p:embeddedFont>
    <p:embeddedFont>
      <p:font typeface="Old Standard TT" panose="020B0604020202020204" charset="0"/>
      <p:regular r:id="rId20"/>
      <p:bold r:id="rId21"/>
      <p: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63892324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473100"/>
            <a:ext cx="8118600" cy="1221000"/>
          </a:xfrm>
          <a:prstGeom prst="rect">
            <a:avLst/>
          </a:prstGeom>
        </p:spPr>
        <p:txBody>
          <a:bodyPr lIns="91425" tIns="91425" rIns="91425" bIns="91425" anchor="b" anchorCtr="0">
            <a:noAutofit/>
          </a:bodyPr>
          <a:lstStyle/>
          <a:p>
            <a:pPr lvl="0" rtl="0">
              <a:spcBef>
                <a:spcPts val="0"/>
              </a:spcBef>
              <a:buNone/>
            </a:pPr>
            <a:r>
              <a:rPr lang="en" sz="4800"/>
              <a:t>Place the following into scientific notation:</a:t>
            </a:r>
          </a:p>
        </p:txBody>
      </p:sp>
      <p:sp>
        <p:nvSpPr>
          <p:cNvPr id="60" name="Shape 60"/>
          <p:cNvSpPr txBox="1">
            <a:spLocks noGrp="1"/>
          </p:cNvSpPr>
          <p:nvPr>
            <p:ph type="subTitle" idx="1"/>
          </p:nvPr>
        </p:nvSpPr>
        <p:spPr>
          <a:xfrm>
            <a:off x="1454975" y="2049043"/>
            <a:ext cx="8118600" cy="2127899"/>
          </a:xfrm>
          <a:prstGeom prst="rect">
            <a:avLst/>
          </a:prstGeom>
        </p:spPr>
        <p:txBody>
          <a:bodyPr lIns="91425" tIns="91425" rIns="91425" bIns="91425" anchor="t" anchorCtr="0">
            <a:noAutofit/>
          </a:bodyPr>
          <a:lstStyle/>
          <a:p>
            <a:pPr marL="457200" lvl="0" indent="-533400" rtl="0">
              <a:spcBef>
                <a:spcPts val="0"/>
              </a:spcBef>
              <a:buSzPct val="100000"/>
              <a:buAutoNum type="arabicPeriod"/>
            </a:pPr>
            <a:r>
              <a:rPr lang="en" sz="4800"/>
              <a:t>1 million</a:t>
            </a:r>
          </a:p>
          <a:p>
            <a:pPr marL="457200" lvl="0" indent="-533400" rtl="0">
              <a:spcBef>
                <a:spcPts val="0"/>
              </a:spcBef>
              <a:buSzPct val="100000"/>
              <a:buAutoNum type="arabicPeriod"/>
            </a:pPr>
            <a:r>
              <a:rPr lang="en" sz="4800"/>
              <a:t>0.000345</a:t>
            </a:r>
          </a:p>
          <a:p>
            <a:pPr marL="457200" lvl="0" indent="-533400" rtl="0">
              <a:spcBef>
                <a:spcPts val="0"/>
              </a:spcBef>
              <a:buSzPct val="100000"/>
              <a:buAutoNum type="arabicPeriod"/>
            </a:pPr>
            <a:r>
              <a:rPr lang="en" sz="4800"/>
              <a:t>300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b="1"/>
              <a:t>Energy</a:t>
            </a:r>
          </a:p>
        </p:txBody>
      </p:sp>
      <p:sp>
        <p:nvSpPr>
          <p:cNvPr id="114" name="Shape 114"/>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spcAft>
                <a:spcPts val="0"/>
              </a:spcAft>
              <a:buFont typeface="Arial"/>
            </a:pPr>
            <a:r>
              <a:rPr lang="en">
                <a:latin typeface="Arial"/>
                <a:ea typeface="Arial"/>
                <a:cs typeface="Arial"/>
                <a:sym typeface="Arial"/>
              </a:rPr>
              <a:t>One BTU is the energy required to raise the temperature of one pound of water by one degree Fahrenheit.</a:t>
            </a:r>
          </a:p>
          <a:p>
            <a:pPr marL="457200" lvl="0" indent="-228600" rtl="0">
              <a:spcBef>
                <a:spcPts val="0"/>
              </a:spcBef>
              <a:spcAft>
                <a:spcPts val="0"/>
              </a:spcAft>
              <a:buFont typeface="Arial"/>
            </a:pPr>
            <a:r>
              <a:rPr lang="en">
                <a:latin typeface="Arial"/>
                <a:ea typeface="Arial"/>
                <a:cs typeface="Arial"/>
                <a:sym typeface="Arial"/>
              </a:rPr>
              <a:t>The density of water is 1 gram/milliliter or approximately 8 pounds/gallon (U.S.).</a:t>
            </a:r>
          </a:p>
          <a:p>
            <a:pPr marL="457200" lvl="0" indent="-228600" rtl="0">
              <a:spcBef>
                <a:spcPts val="0"/>
              </a:spcBef>
              <a:spcAft>
                <a:spcPts val="0"/>
              </a:spcAft>
              <a:buFont typeface="Arial"/>
            </a:pPr>
            <a:r>
              <a:rPr lang="en">
                <a:latin typeface="Arial"/>
                <a:ea typeface="Arial"/>
                <a:cs typeface="Arial"/>
                <a:sym typeface="Arial"/>
              </a:rPr>
              <a:t>One metric ton is equal to 2,205 lbs of water </a:t>
            </a:r>
          </a:p>
          <a:p>
            <a:pPr lvl="0" rtl="0">
              <a:spcBef>
                <a:spcPts val="0"/>
              </a:spcBef>
              <a:spcAft>
                <a:spcPts val="0"/>
              </a:spcAft>
              <a:buClr>
                <a:schemeClr val="dk1"/>
              </a:buClr>
              <a:buSzPct val="45833"/>
              <a:buFont typeface="Arial"/>
              <a:buNone/>
            </a:pPr>
            <a:r>
              <a:rPr lang="en" sz="2400">
                <a:latin typeface="Arial"/>
                <a:ea typeface="Arial"/>
                <a:cs typeface="Arial"/>
                <a:sym typeface="Arial"/>
              </a:rPr>
              <a:t>  </a:t>
            </a:r>
          </a:p>
          <a:p>
            <a:pPr lvl="0" rtl="0">
              <a:spcBef>
                <a:spcPts val="0"/>
              </a:spcBef>
              <a:spcAft>
                <a:spcPts val="0"/>
              </a:spcAft>
              <a:buClr>
                <a:schemeClr val="dk1"/>
              </a:buClr>
              <a:buSzPct val="36666"/>
              <a:buFont typeface="Arial"/>
              <a:buNone/>
            </a:pPr>
            <a:r>
              <a:rPr lang="en" sz="3000" b="1">
                <a:latin typeface="Arial"/>
                <a:ea typeface="Arial"/>
                <a:cs typeface="Arial"/>
                <a:sym typeface="Arial"/>
              </a:rPr>
              <a:t>16. </a:t>
            </a:r>
            <a:r>
              <a:rPr lang="en" sz="3000">
                <a:latin typeface="Arial"/>
                <a:ea typeface="Arial"/>
                <a:cs typeface="Arial"/>
                <a:sym typeface="Arial"/>
              </a:rPr>
              <a:t>By how many degrees Fahrenheit can the temperature of one metric ton of water be raised with the addition of 110 thousand BTUs of heat?</a:t>
            </a:r>
          </a:p>
          <a:p>
            <a:pPr lvl="0">
              <a:spcBef>
                <a:spcPts val="0"/>
              </a:spcBef>
              <a:buNone/>
            </a:pPr>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258600" y="166325"/>
            <a:ext cx="8520600" cy="321300"/>
          </a:xfrm>
          <a:prstGeom prst="rect">
            <a:avLst/>
          </a:prstGeom>
        </p:spPr>
        <p:txBody>
          <a:bodyPr lIns="91425" tIns="91425" rIns="91425" bIns="91425" anchor="t" anchorCtr="0">
            <a:noAutofit/>
          </a:bodyPr>
          <a:lstStyle/>
          <a:p>
            <a:pPr lvl="0">
              <a:spcBef>
                <a:spcPts val="0"/>
              </a:spcBef>
              <a:buNone/>
            </a:pPr>
            <a:r>
              <a:rPr lang="en" b="1"/>
              <a:t>Population</a:t>
            </a:r>
          </a:p>
        </p:txBody>
      </p:sp>
      <p:sp>
        <p:nvSpPr>
          <p:cNvPr id="120" name="Shape 120"/>
          <p:cNvSpPr txBox="1">
            <a:spLocks noGrp="1"/>
          </p:cNvSpPr>
          <p:nvPr>
            <p:ph type="body" idx="1"/>
          </p:nvPr>
        </p:nvSpPr>
        <p:spPr>
          <a:xfrm>
            <a:off x="311700" y="766450"/>
            <a:ext cx="8520600" cy="3802200"/>
          </a:xfrm>
          <a:prstGeom prst="rect">
            <a:avLst/>
          </a:prstGeom>
        </p:spPr>
        <p:txBody>
          <a:bodyPr lIns="91425" tIns="91425" rIns="91425" bIns="91425" anchor="t" anchorCtr="0">
            <a:noAutofit/>
          </a:bodyPr>
          <a:lstStyle/>
          <a:p>
            <a:pPr lvl="0" rtl="0">
              <a:spcBef>
                <a:spcPts val="0"/>
              </a:spcBef>
              <a:spcAft>
                <a:spcPts val="0"/>
              </a:spcAft>
              <a:buClr>
                <a:schemeClr val="dk1"/>
              </a:buClr>
              <a:buSzPct val="110000"/>
              <a:buFont typeface="Arial"/>
              <a:buNone/>
            </a:pPr>
            <a:r>
              <a:rPr lang="en" sz="1000">
                <a:latin typeface="Arial"/>
                <a:ea typeface="Arial"/>
                <a:cs typeface="Arial"/>
                <a:sym typeface="Arial"/>
              </a:rPr>
              <a:t> </a:t>
            </a:r>
          </a:p>
          <a:p>
            <a:pPr lvl="0" rtl="0">
              <a:spcBef>
                <a:spcPts val="0"/>
              </a:spcBef>
              <a:spcAft>
                <a:spcPts val="0"/>
              </a:spcAft>
              <a:buNone/>
            </a:pPr>
            <a:r>
              <a:rPr lang="en" sz="3000" b="1">
                <a:latin typeface="Arial"/>
                <a:ea typeface="Arial"/>
                <a:cs typeface="Arial"/>
                <a:sym typeface="Arial"/>
              </a:rPr>
              <a:t>17</a:t>
            </a:r>
            <a:r>
              <a:rPr lang="en" sz="3000">
                <a:latin typeface="Arial"/>
                <a:ea typeface="Arial"/>
                <a:cs typeface="Arial"/>
                <a:sym typeface="Arial"/>
              </a:rPr>
              <a:t>. How many years will it take a population to double at a 6% growth rate?</a:t>
            </a:r>
          </a:p>
          <a:p>
            <a:pPr lv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b="1"/>
              <a:t>Walter’s Drive</a:t>
            </a:r>
          </a:p>
        </p:txBody>
      </p:sp>
      <p:sp>
        <p:nvSpPr>
          <p:cNvPr id="126" name="Shape 126"/>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sz="2400" b="1">
                <a:latin typeface="Georgia"/>
                <a:ea typeface="Georgia"/>
                <a:cs typeface="Georgia"/>
                <a:sym typeface="Georgia"/>
              </a:rPr>
              <a:t>18.</a:t>
            </a:r>
            <a:r>
              <a:rPr lang="en" sz="2400">
                <a:latin typeface="Arial"/>
                <a:ea typeface="Arial"/>
                <a:cs typeface="Arial"/>
                <a:sym typeface="Arial"/>
              </a:rPr>
              <a:t> Walter drives 120 miles round trip between Cathedral City and Fontana.  His Suburban gets 11 miles to the gallon. Over the course of one week, five work days, how many gallons of fuel does he consume?</a:t>
            </a:r>
          </a:p>
          <a:p>
            <a:pPr lvl="0">
              <a:spcBef>
                <a:spcPts val="0"/>
              </a:spcBef>
              <a:buClr>
                <a:schemeClr val="dk1"/>
              </a:buClr>
              <a:buSzPct val="45833"/>
              <a:buFont typeface="Arial"/>
              <a:buNone/>
            </a:pPr>
            <a:r>
              <a:rPr lang="en" sz="2400" b="1">
                <a:latin typeface="Arial"/>
                <a:ea typeface="Arial"/>
                <a:cs typeface="Arial"/>
                <a:sym typeface="Arial"/>
              </a:rPr>
              <a:t>19. </a:t>
            </a:r>
            <a:r>
              <a:rPr lang="en" sz="2400">
                <a:latin typeface="Arial"/>
                <a:ea typeface="Arial"/>
                <a:cs typeface="Arial"/>
                <a:sym typeface="Arial"/>
              </a:rPr>
              <a:t>If each gallon of fuel generates 23 lbs of CO</a:t>
            </a:r>
            <a:r>
              <a:rPr lang="en" sz="2400" baseline="-25000">
                <a:latin typeface="Arial"/>
                <a:ea typeface="Arial"/>
                <a:cs typeface="Arial"/>
                <a:sym typeface="Arial"/>
              </a:rPr>
              <a:t>2</a:t>
            </a:r>
            <a:r>
              <a:rPr lang="en" sz="2400">
                <a:latin typeface="Arial"/>
                <a:ea typeface="Arial"/>
                <a:cs typeface="Arial"/>
                <a:sym typeface="Arial"/>
              </a:rPr>
              <a:t> how many pounds of CO</a:t>
            </a:r>
            <a:r>
              <a:rPr lang="en" sz="2400" baseline="-25000">
                <a:latin typeface="Arial"/>
                <a:ea typeface="Arial"/>
                <a:cs typeface="Arial"/>
                <a:sym typeface="Arial"/>
              </a:rPr>
              <a:t>2 </a:t>
            </a:r>
            <a:r>
              <a:rPr lang="en" sz="2400">
                <a:latin typeface="Arial"/>
                <a:ea typeface="Arial"/>
                <a:cs typeface="Arial"/>
                <a:sym typeface="Arial"/>
              </a:rPr>
              <a:t>will Walter generate in one week of commuting between Cathedral City and Fontana?</a:t>
            </a:r>
          </a:p>
          <a:p>
            <a:pPr lvl="0">
              <a:spcBef>
                <a:spcPts val="0"/>
              </a:spcBef>
              <a:buClr>
                <a:schemeClr val="dk1"/>
              </a:buClr>
              <a:buSzPct val="45833"/>
              <a:buFont typeface="Arial"/>
              <a:buNone/>
            </a:pPr>
            <a:r>
              <a:rPr lang="en" sz="2400">
                <a:latin typeface="Arial"/>
                <a:ea typeface="Arial"/>
                <a:cs typeface="Arial"/>
                <a:sym typeface="Arial"/>
              </a:rPr>
              <a:t> </a:t>
            </a:r>
          </a:p>
          <a:p>
            <a:pPr lvl="0">
              <a:spcBef>
                <a:spcPts val="0"/>
              </a:spcBef>
              <a:buClr>
                <a:schemeClr val="dk1"/>
              </a:buClr>
              <a:buSzPct val="100000"/>
              <a:buFont typeface="Arial"/>
              <a:buNone/>
            </a:pPr>
            <a:r>
              <a:rPr lang="en" sz="1100">
                <a:latin typeface="Arial"/>
                <a:ea typeface="Arial"/>
                <a:cs typeface="Arial"/>
                <a:sym typeface="Arial"/>
              </a:rPr>
              <a:t> </a:t>
            </a:r>
          </a:p>
          <a:p>
            <a:pPr lvl="0">
              <a:spcBef>
                <a:spcPts val="0"/>
              </a:spcBef>
              <a:buClr>
                <a:schemeClr val="dk1"/>
              </a:buClr>
              <a:buSzPct val="100000"/>
              <a:buFont typeface="Arial"/>
              <a:buNone/>
            </a:pPr>
            <a:r>
              <a:rPr lang="en" sz="1100">
                <a:latin typeface="Arial"/>
                <a:ea typeface="Arial"/>
                <a:cs typeface="Arial"/>
                <a:sym typeface="Arial"/>
              </a:rPr>
              <a:t> </a:t>
            </a:r>
          </a:p>
          <a:p>
            <a:pPr lv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b="1"/>
              <a:t>Walter’s Drive Continued</a:t>
            </a:r>
          </a:p>
        </p:txBody>
      </p:sp>
      <p:sp>
        <p:nvSpPr>
          <p:cNvPr id="132" name="Shape 132"/>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sz="3000" b="1">
                <a:latin typeface="Arial"/>
                <a:ea typeface="Arial"/>
                <a:cs typeface="Arial"/>
                <a:sym typeface="Arial"/>
              </a:rPr>
              <a:t>20.</a:t>
            </a:r>
            <a:r>
              <a:rPr lang="en" sz="3000">
                <a:latin typeface="Arial"/>
                <a:ea typeface="Arial"/>
                <a:cs typeface="Arial"/>
                <a:sym typeface="Arial"/>
              </a:rPr>
              <a:t> If Walter commutes to work 40 weeks each year what is the total annual amount of CO</a:t>
            </a:r>
            <a:r>
              <a:rPr lang="en" sz="3000" baseline="-25000">
                <a:latin typeface="Arial"/>
                <a:ea typeface="Arial"/>
                <a:cs typeface="Arial"/>
                <a:sym typeface="Arial"/>
              </a:rPr>
              <a:t>2 </a:t>
            </a:r>
            <a:r>
              <a:rPr lang="en" sz="3000">
                <a:latin typeface="Arial"/>
                <a:ea typeface="Arial"/>
                <a:cs typeface="Arial"/>
                <a:sym typeface="Arial"/>
              </a:rPr>
              <a:t> he generates in a year? </a:t>
            </a:r>
          </a:p>
          <a:p>
            <a:pPr lvl="0">
              <a:spcBef>
                <a:spcPts val="0"/>
              </a:spcBef>
              <a:buClr>
                <a:schemeClr val="dk1"/>
              </a:buClr>
              <a:buSzPct val="36666"/>
              <a:buFont typeface="Arial"/>
              <a:buNone/>
            </a:pPr>
            <a:r>
              <a:rPr lang="en" sz="3000" b="1">
                <a:latin typeface="Arial"/>
                <a:ea typeface="Arial"/>
                <a:cs typeface="Arial"/>
                <a:sym typeface="Arial"/>
              </a:rPr>
              <a:t>21</a:t>
            </a:r>
            <a:r>
              <a:rPr lang="en" sz="3000">
                <a:latin typeface="Arial"/>
                <a:ea typeface="Arial"/>
                <a:cs typeface="Arial"/>
                <a:sym typeface="Arial"/>
              </a:rPr>
              <a:t>. If one hectare of forest sequesters 1.5 * 10</a:t>
            </a:r>
            <a:r>
              <a:rPr lang="en" sz="3000" baseline="30000">
                <a:latin typeface="Arial"/>
                <a:ea typeface="Arial"/>
                <a:cs typeface="Arial"/>
                <a:sym typeface="Arial"/>
              </a:rPr>
              <a:t>6</a:t>
            </a:r>
            <a:r>
              <a:rPr lang="en" sz="3000">
                <a:latin typeface="Arial"/>
                <a:ea typeface="Arial"/>
                <a:cs typeface="Arial"/>
                <a:sym typeface="Arial"/>
              </a:rPr>
              <a:t> lbs of CO</a:t>
            </a:r>
            <a:r>
              <a:rPr lang="en" sz="3000" baseline="-25000">
                <a:latin typeface="Arial"/>
                <a:ea typeface="Arial"/>
                <a:cs typeface="Arial"/>
                <a:sym typeface="Arial"/>
              </a:rPr>
              <a:t>2 </a:t>
            </a:r>
            <a:r>
              <a:rPr lang="en" sz="3000">
                <a:latin typeface="Arial"/>
                <a:ea typeface="Arial"/>
                <a:cs typeface="Arial"/>
                <a:sym typeface="Arial"/>
              </a:rPr>
              <a:t>/year how much forest will be required to offset Walter’s annual carbon footprint.</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b="1"/>
              <a:t>Do the following calculations in scientific notation:</a:t>
            </a:r>
          </a:p>
        </p:txBody>
      </p:sp>
      <p:sp>
        <p:nvSpPr>
          <p:cNvPr id="66" name="Shape 66"/>
          <p:cNvSpPr txBox="1">
            <a:spLocks noGrp="1"/>
          </p:cNvSpPr>
          <p:nvPr>
            <p:ph type="body" idx="1"/>
          </p:nvPr>
        </p:nvSpPr>
        <p:spPr>
          <a:xfrm>
            <a:off x="311700" y="1562550"/>
            <a:ext cx="8520600" cy="3006300"/>
          </a:xfrm>
          <a:prstGeom prst="rect">
            <a:avLst/>
          </a:prstGeom>
        </p:spPr>
        <p:txBody>
          <a:bodyPr lIns="91425" tIns="91425" rIns="91425" bIns="91425" anchor="t" anchorCtr="0">
            <a:noAutofit/>
          </a:bodyPr>
          <a:lstStyle/>
          <a:p>
            <a:pPr lvl="0" rtl="0">
              <a:spcBef>
                <a:spcPts val="0"/>
              </a:spcBef>
              <a:spcAft>
                <a:spcPts val="0"/>
              </a:spcAft>
              <a:buNone/>
            </a:pPr>
            <a:r>
              <a:rPr lang="en" sz="3600">
                <a:latin typeface="Arial"/>
                <a:ea typeface="Arial"/>
                <a:cs typeface="Arial"/>
                <a:sym typeface="Arial"/>
              </a:rPr>
              <a:t>4. One ten thousandth of three million</a:t>
            </a:r>
          </a:p>
          <a:p>
            <a:pPr lvl="0" rtl="0">
              <a:spcBef>
                <a:spcPts val="0"/>
              </a:spcBef>
              <a:spcAft>
                <a:spcPts val="0"/>
              </a:spcAft>
              <a:buNone/>
            </a:pPr>
            <a:r>
              <a:rPr lang="en" sz="3600">
                <a:latin typeface="Arial"/>
                <a:ea typeface="Arial"/>
                <a:cs typeface="Arial"/>
                <a:sym typeface="Arial"/>
              </a:rPr>
              <a:t>5. Five hundred billion times thirty five thousand </a:t>
            </a:r>
          </a:p>
          <a:p>
            <a:pPr lvl="0" rtl="0">
              <a:spcBef>
                <a:spcPts val="0"/>
              </a:spcBef>
              <a:spcAft>
                <a:spcPts val="0"/>
              </a:spcAft>
              <a:buNone/>
            </a:pPr>
            <a:r>
              <a:rPr lang="en" sz="3600">
                <a:latin typeface="Arial"/>
                <a:ea typeface="Arial"/>
                <a:cs typeface="Arial"/>
                <a:sym typeface="Arial"/>
              </a:rPr>
              <a:t>6. Six thousand divided by 300 billion </a:t>
            </a:r>
          </a:p>
          <a:p>
            <a:pPr lvl="0" rtl="0">
              <a:spcBef>
                <a:spcPts val="0"/>
              </a:spcBef>
              <a:spcAft>
                <a:spcPts val="0"/>
              </a:spcAft>
              <a:buNone/>
            </a:pPr>
            <a:endParaRPr sz="1000">
              <a:latin typeface="Arial"/>
              <a:ea typeface="Arial"/>
              <a:cs typeface="Arial"/>
              <a:sym typeface="Arial"/>
            </a:endParaRP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sz="1100">
                <a:latin typeface="Arial"/>
                <a:ea typeface="Arial"/>
                <a:cs typeface="Arial"/>
                <a:sym typeface="Arial"/>
              </a:rPr>
              <a:t> </a:t>
            </a:r>
          </a:p>
          <a:p>
            <a:pPr lvl="0">
              <a:spcBef>
                <a:spcPts val="0"/>
              </a:spcBef>
              <a:buNone/>
            </a:pPr>
            <a:r>
              <a:rPr lang="en" b="1"/>
              <a:t>Unit Conversions</a:t>
            </a:r>
            <a:r>
              <a:rPr lang="en"/>
              <a:t>:</a:t>
            </a:r>
          </a:p>
        </p:txBody>
      </p:sp>
      <p:sp>
        <p:nvSpPr>
          <p:cNvPr id="72" name="Shape 72"/>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indent="457200">
              <a:spcBef>
                <a:spcPts val="0"/>
              </a:spcBef>
              <a:buNone/>
            </a:pPr>
            <a:r>
              <a:rPr lang="en" sz="3000"/>
              <a:t>1 square mile = 640 acres</a:t>
            </a:r>
          </a:p>
          <a:p>
            <a:pPr lvl="0" indent="457200">
              <a:spcBef>
                <a:spcPts val="0"/>
              </a:spcBef>
              <a:buNone/>
            </a:pPr>
            <a:r>
              <a:rPr lang="en" sz="3000"/>
              <a:t>1 square mile = 259 hectares</a:t>
            </a:r>
          </a:p>
          <a:p>
            <a:pPr lvl="0" rtl="0">
              <a:spcBef>
                <a:spcPts val="0"/>
              </a:spcBef>
              <a:buNone/>
            </a:pPr>
            <a:r>
              <a:rPr lang="en" sz="3600"/>
              <a:t>7. A 100 square mile area of national forest is how many acres?  </a:t>
            </a:r>
          </a:p>
          <a:p>
            <a:pPr lvl="0">
              <a:spcBef>
                <a:spcPts val="0"/>
              </a:spcBef>
              <a:buNone/>
            </a:pPr>
            <a:r>
              <a:rPr lang="en" sz="3600"/>
              <a:t>8. How many hectares?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b="1"/>
              <a:t>Unit Conversions</a:t>
            </a:r>
          </a:p>
        </p:txBody>
      </p:sp>
      <p:sp>
        <p:nvSpPr>
          <p:cNvPr id="78" name="Shape 78"/>
          <p:cNvSpPr txBox="1">
            <a:spLocks noGrp="1"/>
          </p:cNvSpPr>
          <p:nvPr>
            <p:ph type="body" idx="1"/>
          </p:nvPr>
        </p:nvSpPr>
        <p:spPr>
          <a:xfrm>
            <a:off x="311700" y="1145050"/>
            <a:ext cx="8520600" cy="3397200"/>
          </a:xfrm>
          <a:prstGeom prst="rect">
            <a:avLst/>
          </a:prstGeom>
        </p:spPr>
        <p:txBody>
          <a:bodyPr lIns="91425" tIns="91425" rIns="91425" bIns="91425" anchor="t" anchorCtr="0">
            <a:noAutofit/>
          </a:bodyPr>
          <a:lstStyle/>
          <a:p>
            <a:pPr lvl="0" rtl="0">
              <a:spcBef>
                <a:spcPts val="0"/>
              </a:spcBef>
              <a:spcAft>
                <a:spcPts val="0"/>
              </a:spcAft>
              <a:buNone/>
            </a:pPr>
            <a:r>
              <a:rPr lang="en" sz="3000" b="1">
                <a:latin typeface="Arial"/>
                <a:ea typeface="Arial"/>
                <a:cs typeface="Arial"/>
                <a:sym typeface="Arial"/>
              </a:rPr>
              <a:t>9.</a:t>
            </a:r>
            <a:r>
              <a:rPr lang="en" sz="3000">
                <a:latin typeface="Arial"/>
                <a:ea typeface="Arial"/>
                <a:cs typeface="Arial"/>
                <a:sym typeface="Arial"/>
              </a:rPr>
              <a:t> A city that uses ten billion BTUs of energy each month is using how many kilowatt-hours of energy?</a:t>
            </a:r>
          </a:p>
          <a:p>
            <a:pPr lvl="0" rtl="0">
              <a:spcBef>
                <a:spcPts val="0"/>
              </a:spcBef>
              <a:spcAft>
                <a:spcPts val="0"/>
              </a:spcAft>
              <a:buNone/>
            </a:pPr>
            <a:endParaRPr sz="3000">
              <a:latin typeface="Arial"/>
              <a:ea typeface="Arial"/>
              <a:cs typeface="Arial"/>
              <a:sym typeface="Arial"/>
            </a:endParaRPr>
          </a:p>
          <a:p>
            <a:pPr lvl="0" rtl="0">
              <a:spcBef>
                <a:spcPts val="0"/>
              </a:spcBef>
              <a:spcAft>
                <a:spcPts val="0"/>
              </a:spcAft>
              <a:buClr>
                <a:schemeClr val="dk1"/>
              </a:buClr>
              <a:buSzPct val="36666"/>
              <a:buFont typeface="Arial"/>
              <a:buNone/>
            </a:pPr>
            <a:r>
              <a:rPr lang="en" sz="3000">
                <a:latin typeface="Arial"/>
                <a:ea typeface="Arial"/>
                <a:cs typeface="Arial"/>
                <a:sym typeface="Arial"/>
              </a:rPr>
              <a:t>1 btu = </a:t>
            </a:r>
            <a:r>
              <a:rPr lang="en" sz="3000">
                <a:solidFill>
                  <a:srgbClr val="222222"/>
                </a:solidFill>
                <a:latin typeface="Arial"/>
                <a:ea typeface="Arial"/>
                <a:cs typeface="Arial"/>
                <a:sym typeface="Arial"/>
              </a:rPr>
              <a:t>0.000293 kwh</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352125"/>
            <a:ext cx="8520600" cy="414300"/>
          </a:xfrm>
          <a:prstGeom prst="rect">
            <a:avLst/>
          </a:prstGeom>
        </p:spPr>
        <p:txBody>
          <a:bodyPr lIns="91425" tIns="91425" rIns="91425" bIns="91425" anchor="t" anchorCtr="0">
            <a:noAutofit/>
          </a:bodyPr>
          <a:lstStyle/>
          <a:p>
            <a:pPr lvl="0">
              <a:spcBef>
                <a:spcPts val="0"/>
              </a:spcBef>
              <a:buNone/>
            </a:pPr>
            <a:r>
              <a:rPr lang="en" b="1"/>
              <a:t>Unit Conversions</a:t>
            </a:r>
          </a:p>
        </p:txBody>
      </p:sp>
      <p:sp>
        <p:nvSpPr>
          <p:cNvPr id="84" name="Shape 84"/>
          <p:cNvSpPr txBox="1">
            <a:spLocks noGrp="1"/>
          </p:cNvSpPr>
          <p:nvPr>
            <p:ph type="body" idx="1"/>
          </p:nvPr>
        </p:nvSpPr>
        <p:spPr>
          <a:xfrm>
            <a:off x="311700" y="985800"/>
            <a:ext cx="8520600" cy="3397200"/>
          </a:xfrm>
          <a:prstGeom prst="rect">
            <a:avLst/>
          </a:prstGeom>
        </p:spPr>
        <p:txBody>
          <a:bodyPr lIns="91425" tIns="91425" rIns="91425" bIns="91425" anchor="t" anchorCtr="0">
            <a:noAutofit/>
          </a:bodyPr>
          <a:lstStyle/>
          <a:p>
            <a:pPr lvl="0" rtl="0">
              <a:spcBef>
                <a:spcPts val="0"/>
              </a:spcBef>
              <a:spcAft>
                <a:spcPts val="0"/>
              </a:spcAft>
              <a:buNone/>
            </a:pPr>
            <a:r>
              <a:rPr lang="en" sz="3000" b="1">
                <a:latin typeface="Arial"/>
                <a:ea typeface="Arial"/>
                <a:cs typeface="Arial"/>
                <a:sym typeface="Arial"/>
              </a:rPr>
              <a:t>10.</a:t>
            </a:r>
            <a:r>
              <a:rPr lang="en" sz="2400">
                <a:latin typeface="Arial"/>
                <a:ea typeface="Arial"/>
                <a:cs typeface="Arial"/>
                <a:sym typeface="Arial"/>
              </a:rPr>
              <a:t> </a:t>
            </a:r>
            <a:r>
              <a:rPr lang="en" sz="3000">
                <a:latin typeface="Arial"/>
                <a:ea typeface="Arial"/>
                <a:cs typeface="Arial"/>
                <a:sym typeface="Arial"/>
              </a:rPr>
              <a:t>If one barrel of crude oil provides six million BTUs of energy, how many BTUs of energy will one liter of crude oil provide? </a:t>
            </a:r>
          </a:p>
          <a:p>
            <a:pPr lvl="0" rtl="0">
              <a:spcBef>
                <a:spcPts val="0"/>
              </a:spcBef>
              <a:spcAft>
                <a:spcPts val="0"/>
              </a:spcAft>
              <a:buClr>
                <a:schemeClr val="dk1"/>
              </a:buClr>
              <a:buSzPct val="36666"/>
              <a:buFont typeface="Arial"/>
              <a:buNone/>
            </a:pPr>
            <a:r>
              <a:rPr lang="en" sz="3000" b="1">
                <a:latin typeface="Arial"/>
                <a:ea typeface="Arial"/>
                <a:cs typeface="Arial"/>
                <a:sym typeface="Arial"/>
              </a:rPr>
              <a:t>11. </a:t>
            </a:r>
            <a:r>
              <a:rPr lang="en" sz="3000">
                <a:latin typeface="Arial"/>
                <a:ea typeface="Arial"/>
                <a:cs typeface="Arial"/>
                <a:sym typeface="Arial"/>
              </a:rPr>
              <a:t>How many calories of energy will one gallon of crude oil provide?</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r>
              <a:rPr lang="en" sz="2400">
                <a:latin typeface="Arial"/>
                <a:ea typeface="Arial"/>
                <a:cs typeface="Arial"/>
                <a:sym typeface="Arial"/>
              </a:rPr>
              <a:t>1 barrel oil = 42 gallons</a:t>
            </a:r>
          </a:p>
          <a:p>
            <a:pPr lvl="0" indent="387350" rtl="0">
              <a:spcBef>
                <a:spcPts val="0"/>
              </a:spcBef>
              <a:spcAft>
                <a:spcPts val="0"/>
              </a:spcAft>
              <a:buClr>
                <a:schemeClr val="dk1"/>
              </a:buClr>
              <a:buSzPct val="45833"/>
              <a:buFont typeface="Arial"/>
              <a:buNone/>
            </a:pPr>
            <a:r>
              <a:rPr lang="en" sz="2400">
                <a:latin typeface="Arial"/>
                <a:ea typeface="Arial"/>
                <a:cs typeface="Arial"/>
                <a:sym typeface="Arial"/>
              </a:rPr>
              <a:t>1 gallon = 3.79  liters</a:t>
            </a:r>
          </a:p>
          <a:p>
            <a:pPr lvl="0" indent="387350" rtl="0">
              <a:spcBef>
                <a:spcPts val="0"/>
              </a:spcBef>
              <a:spcAft>
                <a:spcPts val="0"/>
              </a:spcAft>
              <a:buClr>
                <a:schemeClr val="dk1"/>
              </a:buClr>
              <a:buSzPct val="45833"/>
              <a:buFont typeface="Arial"/>
              <a:buNone/>
            </a:pPr>
            <a:r>
              <a:rPr lang="en" sz="2400">
                <a:latin typeface="Arial"/>
                <a:ea typeface="Arial"/>
                <a:cs typeface="Arial"/>
                <a:sym typeface="Arial"/>
              </a:rPr>
              <a:t>1 BTU = 252 calories</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a:spcBef>
                <a:spcPts val="0"/>
              </a:spcBef>
              <a:buNone/>
            </a:pP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sz="3600" b="1"/>
              <a:t>Percentages</a:t>
            </a:r>
          </a:p>
        </p:txBody>
      </p:sp>
      <p:sp>
        <p:nvSpPr>
          <p:cNvPr id="90" name="Shape 90"/>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rtl="0">
              <a:spcBef>
                <a:spcPts val="0"/>
              </a:spcBef>
              <a:spcAft>
                <a:spcPts val="0"/>
              </a:spcAft>
              <a:buClr>
                <a:schemeClr val="dk1"/>
              </a:buClr>
              <a:buSzPct val="36666"/>
              <a:buFont typeface="Arial"/>
              <a:buNone/>
            </a:pPr>
            <a:r>
              <a:rPr lang="en" sz="3000" b="1">
                <a:latin typeface="Arial"/>
                <a:ea typeface="Arial"/>
                <a:cs typeface="Arial"/>
                <a:sym typeface="Arial"/>
              </a:rPr>
              <a:t>12. </a:t>
            </a:r>
            <a:r>
              <a:rPr lang="en" sz="3000">
                <a:latin typeface="Arial"/>
                <a:ea typeface="Arial"/>
                <a:cs typeface="Arial"/>
                <a:sym typeface="Arial"/>
              </a:rPr>
              <a:t>A natural gas power plant is 60% efficient. If one cubic meter of natural gas provides 1000 BTUs of electricity, how many BTUs of waste heat were produced?</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 </a:t>
            </a:r>
          </a:p>
          <a:p>
            <a:pPr lvl="0" rtl="0">
              <a:spcBef>
                <a:spcPts val="0"/>
              </a:spcBef>
              <a:spcAft>
                <a:spcPts val="0"/>
              </a:spcAft>
              <a:buClr>
                <a:schemeClr val="dk1"/>
              </a:buClr>
              <a:buSzPct val="36666"/>
              <a:buFont typeface="Arial"/>
              <a:buNone/>
            </a:pPr>
            <a:r>
              <a:rPr lang="en" sz="3000">
                <a:latin typeface="Arial"/>
                <a:ea typeface="Arial"/>
                <a:cs typeface="Arial"/>
                <a:sym typeface="Arial"/>
              </a:rPr>
              <a:t>15. If 35% of a natural area is to be developed, leaving 500 acres untouched, how many acres are to be developed?</a:t>
            </a:r>
          </a:p>
          <a:p>
            <a:pPr lvl="0">
              <a:spcBef>
                <a:spcPts val="0"/>
              </a:spcBef>
              <a:buClr>
                <a:schemeClr val="dk1"/>
              </a:buClr>
              <a:buSzPct val="100000"/>
              <a:buFont typeface="Arial"/>
              <a:buNone/>
            </a:pPr>
            <a:r>
              <a:rPr lang="en" sz="1100">
                <a:latin typeface="Arial"/>
                <a:ea typeface="Arial"/>
                <a:cs typeface="Arial"/>
                <a:sym typeface="Arial"/>
              </a:rPr>
              <a:t> </a:t>
            </a:r>
          </a:p>
          <a:p>
            <a:pPr lv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b="1"/>
              <a:t>Percentages</a:t>
            </a:r>
          </a:p>
        </p:txBody>
      </p:sp>
      <p:sp>
        <p:nvSpPr>
          <p:cNvPr id="96" name="Shape 96"/>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sz="1000">
                <a:latin typeface="Arial"/>
                <a:ea typeface="Arial"/>
                <a:cs typeface="Arial"/>
                <a:sym typeface="Arial"/>
              </a:rPr>
              <a:t> </a:t>
            </a:r>
            <a:r>
              <a:rPr lang="en" sz="3000" b="1">
                <a:latin typeface="Arial"/>
                <a:ea typeface="Arial"/>
                <a:cs typeface="Arial"/>
                <a:sym typeface="Arial"/>
              </a:rPr>
              <a:t>13.</a:t>
            </a:r>
            <a:r>
              <a:rPr lang="en" sz="3000">
                <a:latin typeface="Arial"/>
                <a:ea typeface="Arial"/>
                <a:cs typeface="Arial"/>
                <a:sym typeface="Arial"/>
              </a:rPr>
              <a:t> </a:t>
            </a:r>
            <a:r>
              <a:rPr lang="en" sz="3600">
                <a:latin typeface="Arial"/>
                <a:ea typeface="Arial"/>
                <a:cs typeface="Arial"/>
                <a:sym typeface="Arial"/>
              </a:rPr>
              <a:t>If 35% of a natural area is to be developed, leaving 500 acres untouched, how many acres are to be developed?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b="1"/>
              <a:t>Percentages</a:t>
            </a:r>
          </a:p>
        </p:txBody>
      </p:sp>
      <p:sp>
        <p:nvSpPr>
          <p:cNvPr id="102" name="Shape 102"/>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rtl="0">
              <a:spcBef>
                <a:spcPts val="0"/>
              </a:spcBef>
              <a:spcAft>
                <a:spcPts val="0"/>
              </a:spcAft>
              <a:buClr>
                <a:schemeClr val="dk1"/>
              </a:buClr>
              <a:buSzPct val="36666"/>
              <a:buFont typeface="Arial"/>
              <a:buNone/>
            </a:pPr>
            <a:r>
              <a:rPr lang="en" sz="3000" b="1">
                <a:latin typeface="Arial"/>
                <a:ea typeface="Arial"/>
                <a:cs typeface="Arial"/>
                <a:sym typeface="Arial"/>
              </a:rPr>
              <a:t>14</a:t>
            </a:r>
            <a:r>
              <a:rPr lang="en" sz="3600">
                <a:latin typeface="Arial"/>
                <a:ea typeface="Arial"/>
                <a:cs typeface="Arial"/>
                <a:sym typeface="Arial"/>
              </a:rPr>
              <a:t>. </a:t>
            </a:r>
            <a:r>
              <a:rPr lang="en" sz="3000">
                <a:latin typeface="Arial"/>
                <a:ea typeface="Arial"/>
                <a:cs typeface="Arial"/>
                <a:sym typeface="Arial"/>
              </a:rPr>
              <a:t>Calculate the percentage growth rate for a country with a population of 6 million: in a year in which it had 100,000  births, 70,000 deaths, 30,000 immigrants, and 50,000 emigrants.</a:t>
            </a:r>
          </a:p>
          <a:p>
            <a:pPr lvl="0">
              <a:spcBef>
                <a:spcPts val="0"/>
              </a:spcBef>
              <a:buNone/>
            </a:pP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31700" y="272500"/>
            <a:ext cx="8520600" cy="653100"/>
          </a:xfrm>
          <a:prstGeom prst="rect">
            <a:avLst/>
          </a:prstGeom>
        </p:spPr>
        <p:txBody>
          <a:bodyPr lIns="91425" tIns="91425" rIns="91425" bIns="91425" anchor="t" anchorCtr="0">
            <a:noAutofit/>
          </a:bodyPr>
          <a:lstStyle/>
          <a:p>
            <a:pPr lvl="0">
              <a:spcBef>
                <a:spcPts val="0"/>
              </a:spcBef>
              <a:buNone/>
            </a:pPr>
            <a:r>
              <a:rPr lang="en" b="1"/>
              <a:t>Energy</a:t>
            </a:r>
          </a:p>
        </p:txBody>
      </p:sp>
      <p:sp>
        <p:nvSpPr>
          <p:cNvPr id="108" name="Shape 108"/>
          <p:cNvSpPr txBox="1">
            <a:spLocks noGrp="1"/>
          </p:cNvSpPr>
          <p:nvPr>
            <p:ph type="body" idx="1"/>
          </p:nvPr>
        </p:nvSpPr>
        <p:spPr>
          <a:xfrm>
            <a:off x="106250" y="925600"/>
            <a:ext cx="8971500" cy="3643200"/>
          </a:xfrm>
          <a:prstGeom prst="rect">
            <a:avLst/>
          </a:prstGeom>
        </p:spPr>
        <p:txBody>
          <a:bodyPr lIns="91425" tIns="91425" rIns="91425" bIns="91425" anchor="t" anchorCtr="0">
            <a:noAutofit/>
          </a:bodyPr>
          <a:lstStyle/>
          <a:p>
            <a:pPr lvl="0" rtl="0">
              <a:spcBef>
                <a:spcPts val="0"/>
              </a:spcBef>
              <a:spcAft>
                <a:spcPts val="0"/>
              </a:spcAft>
              <a:buClr>
                <a:schemeClr val="dk1"/>
              </a:buClr>
              <a:buSzPct val="45833"/>
              <a:buFont typeface="Arial"/>
              <a:buNone/>
            </a:pPr>
            <a:r>
              <a:rPr lang="en" sz="2400">
                <a:latin typeface="Arial"/>
                <a:ea typeface="Arial"/>
                <a:cs typeface="Arial"/>
                <a:sym typeface="Arial"/>
              </a:rPr>
              <a:t>One BTU is the energy required to raise the temperature of one pound of water by one degree Fahrenheit.</a:t>
            </a:r>
          </a:p>
          <a:p>
            <a:pPr marL="457200" lvl="0" indent="-381000" rtl="0">
              <a:spcBef>
                <a:spcPts val="0"/>
              </a:spcBef>
              <a:spcAft>
                <a:spcPts val="0"/>
              </a:spcAft>
              <a:buSzPct val="100000"/>
              <a:buFont typeface="Arial"/>
            </a:pPr>
            <a:r>
              <a:rPr lang="en" sz="2400">
                <a:latin typeface="Arial"/>
                <a:ea typeface="Arial"/>
                <a:cs typeface="Arial"/>
                <a:sym typeface="Arial"/>
              </a:rPr>
              <a:t>The density of water is 1 gram/milliliter or approximately 8 pounds/gallon (U.S.).</a:t>
            </a:r>
          </a:p>
          <a:p>
            <a:pPr lvl="0" rtl="0">
              <a:spcBef>
                <a:spcPts val="0"/>
              </a:spcBef>
              <a:spcAft>
                <a:spcPts val="0"/>
              </a:spcAft>
              <a:buNone/>
            </a:pPr>
            <a:endParaRPr sz="3000">
              <a:latin typeface="Arial"/>
              <a:ea typeface="Arial"/>
              <a:cs typeface="Arial"/>
              <a:sym typeface="Arial"/>
            </a:endParaRPr>
          </a:p>
          <a:p>
            <a:pPr lvl="0" rtl="0">
              <a:spcBef>
                <a:spcPts val="0"/>
              </a:spcBef>
              <a:spcAft>
                <a:spcPts val="0"/>
              </a:spcAft>
              <a:buClr>
                <a:schemeClr val="dk1"/>
              </a:buClr>
              <a:buSzPct val="36666"/>
              <a:buFont typeface="Arial"/>
              <a:buNone/>
            </a:pPr>
            <a:r>
              <a:rPr lang="en" sz="3000" b="1">
                <a:latin typeface="Arial"/>
                <a:ea typeface="Arial"/>
                <a:cs typeface="Arial"/>
                <a:sym typeface="Arial"/>
              </a:rPr>
              <a:t>15.</a:t>
            </a:r>
            <a:r>
              <a:rPr lang="en" sz="3000">
                <a:latin typeface="Arial"/>
                <a:ea typeface="Arial"/>
                <a:cs typeface="Arial"/>
                <a:sym typeface="Arial"/>
              </a:rPr>
              <a:t> How much energy is required to raise the temperature of one thousand gallons of water by 25°F?</a:t>
            </a:r>
          </a:p>
          <a:p>
            <a:pPr lvl="0">
              <a:spcBef>
                <a:spcPts val="0"/>
              </a:spcBef>
              <a:buNone/>
            </a:pPr>
            <a:endParaRPr sz="2400"/>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584</Words>
  <Application>Microsoft Office PowerPoint</Application>
  <PresentationFormat>On-screen Show (16:9)</PresentationFormat>
  <Paragraphs>70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Georgia</vt:lpstr>
      <vt:lpstr>Old Standard TT</vt:lpstr>
      <vt:lpstr>paperback</vt:lpstr>
      <vt:lpstr>Place the following into scientific notation:</vt:lpstr>
      <vt:lpstr>Do the following calculations in scientific notation:</vt:lpstr>
      <vt:lpstr>  Unit Conversions:</vt:lpstr>
      <vt:lpstr>Unit Conversions</vt:lpstr>
      <vt:lpstr>Unit Conversions</vt:lpstr>
      <vt:lpstr>Percentages</vt:lpstr>
      <vt:lpstr>Percentages</vt:lpstr>
      <vt:lpstr>Percentages</vt:lpstr>
      <vt:lpstr>Energy</vt:lpstr>
      <vt:lpstr>Energy</vt:lpstr>
      <vt:lpstr>Population</vt:lpstr>
      <vt:lpstr>Walter’s Drive</vt:lpstr>
      <vt:lpstr>Walter’s Drive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the following into scientific notation:</dc:title>
  <dc:creator>Robles, Sarah (srobles@psusd.us)</dc:creator>
  <cp:lastModifiedBy>Robles, Sarah (srobles@psusd.us)</cp:lastModifiedBy>
  <cp:revision>1</cp:revision>
  <dcterms:modified xsi:type="dcterms:W3CDTF">2017-04-22T17:18:35Z</dcterms:modified>
</cp:coreProperties>
</file>