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8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4" autoAdjust="0"/>
    <p:restoredTop sz="94660"/>
  </p:normalViewPr>
  <p:slideViewPr>
    <p:cSldViewPr>
      <p:cViewPr varScale="1">
        <p:scale>
          <a:sx n="70" d="100"/>
          <a:sy n="70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03A85B-688F-4136-9B78-B0EB2C57B29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6DAD2E-07D9-456C-A65A-51F2891AF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78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538-2211-4FB4-907B-10F776D7A8F1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7F31-A9D9-4968-9C8E-0F8446378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538-2211-4FB4-907B-10F776D7A8F1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7F31-A9D9-4968-9C8E-0F8446378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538-2211-4FB4-907B-10F776D7A8F1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7F31-A9D9-4968-9C8E-0F8446378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538-2211-4FB4-907B-10F776D7A8F1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7F31-A9D9-4968-9C8E-0F8446378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538-2211-4FB4-907B-10F776D7A8F1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7F31-A9D9-4968-9C8E-0F8446378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538-2211-4FB4-907B-10F776D7A8F1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7F31-A9D9-4968-9C8E-0F8446378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538-2211-4FB4-907B-10F776D7A8F1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7F31-A9D9-4968-9C8E-0F8446378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538-2211-4FB4-907B-10F776D7A8F1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7F31-A9D9-4968-9C8E-0F8446378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538-2211-4FB4-907B-10F776D7A8F1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7F31-A9D9-4968-9C8E-0F8446378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538-2211-4FB4-907B-10F776D7A8F1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7F31-A9D9-4968-9C8E-0F8446378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538-2211-4FB4-907B-10F776D7A8F1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7F31-A9D9-4968-9C8E-0F8446378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06538-2211-4FB4-907B-10F776D7A8F1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27F31-A9D9-4968-9C8E-0F8446378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m6hHRlKwxY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SdCoNpDzq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838201"/>
            <a:ext cx="8991600" cy="1752599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Traits (p. 5):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Questions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 traits do you have?  Where did you get your traits?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620000" cy="3733800"/>
          </a:xfrm>
        </p:spPr>
        <p:txBody>
          <a:bodyPr>
            <a:noAutofit/>
          </a:bodyPr>
          <a:lstStyle/>
          <a:p>
            <a:endParaRPr lang="en-US" sz="4400" b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400" dirty="0" smtClean="0"/>
              <a:t>a distinguishing quality or characteristic</a:t>
            </a:r>
            <a:endParaRPr lang="en-US" sz="4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lle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838200"/>
            <a:ext cx="1447800" cy="197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76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Title page 6 “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Genetics Vocab</a:t>
            </a:r>
            <a:r>
              <a:rPr lang="en-US" dirty="0" smtClean="0"/>
              <a:t>”: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458200" cy="5745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u="sng" dirty="0" smtClean="0"/>
              <a:t>Allele:</a:t>
            </a:r>
            <a:r>
              <a:rPr lang="en-US" dirty="0" smtClean="0"/>
              <a:t> alternative form that a single </a:t>
            </a:r>
          </a:p>
          <a:p>
            <a:pPr marL="0" indent="0">
              <a:buNone/>
            </a:pPr>
            <a:r>
              <a:rPr lang="en-US" dirty="0" smtClean="0"/>
              <a:t>	gene may have for a particular trait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u="sng" dirty="0" smtClean="0"/>
              <a:t>Dominant</a:t>
            </a:r>
            <a:r>
              <a:rPr lang="en-US" dirty="0" smtClean="0"/>
              <a:t>: </a:t>
            </a:r>
            <a:r>
              <a:rPr lang="en-US" dirty="0"/>
              <a:t> </a:t>
            </a:r>
            <a:r>
              <a:rPr lang="en-US" dirty="0" smtClean="0"/>
              <a:t>A </a:t>
            </a:r>
            <a:r>
              <a:rPr lang="en-US" dirty="0"/>
              <a:t>trait that will appear in the offspring if </a:t>
            </a:r>
            <a:r>
              <a:rPr lang="en-US" dirty="0" smtClean="0"/>
              <a:t>at least one </a:t>
            </a:r>
            <a:r>
              <a:rPr lang="en-US" dirty="0"/>
              <a:t>of the parents contributes </a:t>
            </a:r>
            <a:r>
              <a:rPr lang="en-US" dirty="0" smtClean="0"/>
              <a:t>it.  (One dominant allele can “mask” a recessive)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u="sng" dirty="0" smtClean="0"/>
              <a:t>Recessive</a:t>
            </a:r>
            <a:r>
              <a:rPr lang="en-US" dirty="0" smtClean="0"/>
              <a:t>: </a:t>
            </a:r>
            <a:r>
              <a:rPr lang="en-US" dirty="0"/>
              <a:t>expressed in offspring only when inherited from both parents, </a:t>
            </a:r>
            <a:r>
              <a:rPr lang="en-US" dirty="0" smtClean="0"/>
              <a:t>(i.e</a:t>
            </a:r>
            <a:r>
              <a:rPr lang="en-US" dirty="0"/>
              <a:t>., when not masked by a dominant characteristic inherited from one </a:t>
            </a:r>
            <a:r>
              <a:rPr lang="en-US" dirty="0" smtClean="0"/>
              <a:t>parent).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7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u="sng" dirty="0" smtClean="0"/>
              <a:t>Homozygous</a:t>
            </a:r>
            <a:r>
              <a:rPr lang="en-US" dirty="0" smtClean="0"/>
              <a:t>: Having </a:t>
            </a:r>
            <a:r>
              <a:rPr lang="en-US" u="sng" dirty="0" smtClean="0"/>
              <a:t>identical</a:t>
            </a:r>
            <a:r>
              <a:rPr lang="en-US" dirty="0" smtClean="0"/>
              <a:t> pairs of </a:t>
            </a:r>
          </a:p>
          <a:p>
            <a:pPr marL="0" indent="0">
              <a:buNone/>
            </a:pPr>
            <a:r>
              <a:rPr lang="en-US" dirty="0" smtClean="0"/>
              <a:t>genes for any given pair of hereditary characteristics.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u="sng" dirty="0" smtClean="0"/>
              <a:t>Heterozygous</a:t>
            </a:r>
            <a:r>
              <a:rPr lang="en-US" dirty="0" smtClean="0"/>
              <a:t>: Containing two </a:t>
            </a:r>
          </a:p>
          <a:p>
            <a:pPr marL="0" indent="0">
              <a:buNone/>
            </a:pPr>
            <a:r>
              <a:rPr lang="en-US" u="sng" dirty="0" smtClean="0"/>
              <a:t>different</a:t>
            </a:r>
            <a:r>
              <a:rPr lang="en-US" dirty="0" smtClean="0"/>
              <a:t> alleles for the same trait.</a:t>
            </a:r>
            <a:endParaRPr lang="en-US" u="sng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33800"/>
            <a:ext cx="44053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9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to page 6: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6. </a:t>
            </a:r>
            <a:r>
              <a:rPr lang="en-US" sz="4000" u="sng" dirty="0" smtClean="0"/>
              <a:t>Genotype</a:t>
            </a:r>
            <a:r>
              <a:rPr lang="en-US" sz="4000" dirty="0" smtClean="0"/>
              <a:t>: the genetic make-up of an organism</a:t>
            </a:r>
          </a:p>
          <a:p>
            <a:pPr marL="0" indent="0">
              <a:buNone/>
            </a:pPr>
            <a:r>
              <a:rPr lang="en-US" sz="4000" dirty="0" smtClean="0"/>
              <a:t>7. </a:t>
            </a:r>
            <a:r>
              <a:rPr lang="en-US" sz="4000" u="sng" dirty="0" smtClean="0"/>
              <a:t>Phenotype</a:t>
            </a:r>
            <a:r>
              <a:rPr lang="en-US" sz="4000" dirty="0" smtClean="0"/>
              <a:t>: the outward expression of a trait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70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907192"/>
              </p:ext>
            </p:extLst>
          </p:nvPr>
        </p:nvGraphicFramePr>
        <p:xfrm>
          <a:off x="457200" y="274636"/>
          <a:ext cx="8229600" cy="6423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684"/>
                <a:gridCol w="3854116"/>
                <a:gridCol w="2209800"/>
              </a:tblGrid>
              <a:tr h="104380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Trait: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Rare</a:t>
                      </a:r>
                    </a:p>
                    <a:p>
                      <a:r>
                        <a:rPr lang="en-US" sz="2800" dirty="0" smtClean="0"/>
                        <a:t>Or common?</a:t>
                      </a:r>
                      <a:endParaRPr lang="en-US" sz="2800" dirty="0"/>
                    </a:p>
                  </a:txBody>
                  <a:tcPr/>
                </a:tc>
              </a:tr>
              <a:tr h="54599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Free earlobes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Attached earlobes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4599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Dimples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 dimples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99562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Hitchhiker’s thumb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r>
                        <a:rPr lang="en-US" sz="2800" baseline="0" dirty="0" smtClean="0"/>
                        <a:t> Hitchhiker’s thumb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99562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Widow’s Peak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 Widow’s Peak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563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Tongue-roller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Non</a:t>
                      </a:r>
                      <a:r>
                        <a:rPr lang="en-US" sz="2800" baseline="0" dirty="0" smtClean="0"/>
                        <a:t> tongue-roller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4599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Taster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Non</a:t>
                      </a:r>
                      <a:r>
                        <a:rPr lang="en-US" sz="2800" baseline="0" smtClean="0"/>
                        <a:t> taster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81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81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81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3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or attached earlobes?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ts1.mm.bing.net/images/thumbnail.aspx?q=327298589048&amp;id=eb9e81e0eb0208186e55d921cb4c84b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667000"/>
            <a:ext cx="4072706" cy="2103120"/>
          </a:xfrm>
          <a:prstGeom prst="rect">
            <a:avLst/>
          </a:prstGeom>
          <a:noFill/>
        </p:spPr>
      </p:pic>
      <p:pic>
        <p:nvPicPr>
          <p:cNvPr id="1028" name="Picture 4" descr="http://ts2.mm.bing.net/images/thumbnail.aspx?q=388317065897&amp;id=5f8d151bea8c38effbb597dec87e621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743200"/>
            <a:ext cx="1285875" cy="2009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 descr="http://ts3.mm.bing.net/images/thumbnail.aspx?q=414939092142&amp;id=ed958e227d67ab53e78c11b4ae8c92b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438400"/>
            <a:ext cx="28575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Hitchhiker’s Thumb?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://ts4.mm.bing.net/images/thumbnail.aspx?q=404784221551&amp;id=9c9c575e50b644b109db34b12f1d5b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86000"/>
            <a:ext cx="2143125" cy="2857500"/>
          </a:xfrm>
          <a:prstGeom prst="rect">
            <a:avLst/>
          </a:prstGeom>
          <a:noFill/>
        </p:spPr>
      </p:pic>
      <p:pic>
        <p:nvPicPr>
          <p:cNvPr id="16388" name="Picture 4" descr="http://ts1.mm.bing.net/images/thumbnail.aspx?q=402027907000&amp;id=afe779d0a45b705338f71b968b8b6f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743200"/>
            <a:ext cx="2861417" cy="2194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Widow’s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 descr="http://ts4.mm.bing.net/images/thumbnail.aspx?q=324812746903&amp;id=743c4fe48e443e4afcdf4240c1a32a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828800"/>
            <a:ext cx="2857500" cy="2857500"/>
          </a:xfrm>
          <a:prstGeom prst="rect">
            <a:avLst/>
          </a:prstGeom>
          <a:noFill/>
        </p:spPr>
      </p:pic>
      <p:pic>
        <p:nvPicPr>
          <p:cNvPr id="17412" name="Picture 4" descr="http://ts1.mm.bing.net/images/thumbnail.aspx?q=323675234152&amp;id=7b9fa9b8b3b11e0f7a3efaf5fca2847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733800"/>
            <a:ext cx="2857500" cy="2143125"/>
          </a:xfrm>
          <a:prstGeom prst="rect">
            <a:avLst/>
          </a:prstGeom>
          <a:noFill/>
        </p:spPr>
      </p:pic>
      <p:pic>
        <p:nvPicPr>
          <p:cNvPr id="17414" name="Picture 6" descr="http://ts2.mm.bing.net/images/thumbnail.aspx?q=409846227945&amp;id=aa5ae5058a093d90a0056a790b5da3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828800"/>
            <a:ext cx="2857500" cy="1771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324600" cy="1143000"/>
          </a:xfrm>
        </p:spPr>
        <p:txBody>
          <a:bodyPr/>
          <a:lstStyle/>
          <a:p>
            <a:r>
              <a:rPr lang="en-US" dirty="0" smtClean="0"/>
              <a:t>Tongue roller?</a:t>
            </a:r>
            <a:endParaRPr lang="en-US" dirty="0"/>
          </a:p>
        </p:txBody>
      </p:sp>
      <p:pic>
        <p:nvPicPr>
          <p:cNvPr id="13" name="Content Placeholder 12" descr="tongue ro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5800" y="2286000"/>
            <a:ext cx="2857500" cy="1895475"/>
          </a:xfrm>
        </p:spPr>
      </p:pic>
      <p:pic>
        <p:nvPicPr>
          <p:cNvPr id="18434" name="Picture 2" descr="http://ts1.mm.bing.net/images/thumbnail.aspx?q=405254966136&amp;id=7b00b2a2376fda578aab1196719939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05000"/>
            <a:ext cx="2857500" cy="2238376"/>
          </a:xfrm>
          <a:prstGeom prst="rect">
            <a:avLst/>
          </a:prstGeom>
          <a:noFill/>
        </p:spPr>
      </p:pic>
      <p:pic>
        <p:nvPicPr>
          <p:cNvPr id="18436" name="Picture 4" descr="http://ts2.mm.bing.net/images/thumbnail.aspx?q=318151990849&amp;id=9202c65b94cab075c114f440711e38b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648200"/>
            <a:ext cx="1209675" cy="15240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737541" y="3244334"/>
            <a:ext cx="243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Your own traits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936320"/>
              </p:ext>
            </p:extLst>
          </p:nvPr>
        </p:nvGraphicFramePr>
        <p:xfrm>
          <a:off x="457200" y="1219197"/>
          <a:ext cx="8229600" cy="5700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267200"/>
                <a:gridCol w="1905000"/>
              </a:tblGrid>
              <a:tr h="838203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Free Earlobes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Attached</a:t>
                      </a:r>
                      <a:r>
                        <a:rPr lang="en-US" sz="2000" b="0" baseline="0" dirty="0" smtClean="0"/>
                        <a:t> earlobes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Rare</a:t>
                      </a:r>
                    </a:p>
                    <a:p>
                      <a:r>
                        <a:rPr lang="en-US" sz="2000" b="0" dirty="0" smtClean="0"/>
                        <a:t>Or common?</a:t>
                      </a:r>
                      <a:endParaRPr lang="en-US" sz="2000" b="0" dirty="0"/>
                    </a:p>
                  </a:txBody>
                  <a:tcPr/>
                </a:tc>
              </a:tr>
              <a:tr h="55777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Dimples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</a:t>
                      </a:r>
                      <a:r>
                        <a:rPr lang="en-US" sz="2000" baseline="0" dirty="0" smtClean="0"/>
                        <a:t> dimples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10171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Hitchhiker’s thumb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</a:t>
                      </a:r>
                      <a:r>
                        <a:rPr lang="en-US" sz="2000" baseline="0" dirty="0" smtClean="0"/>
                        <a:t> Hitchhiker’s thumb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10171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Widow’s Peak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Widow’s Peak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5777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Tongue-roller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</a:t>
                      </a:r>
                      <a:r>
                        <a:rPr lang="en-US" sz="2000" baseline="0" dirty="0" smtClean="0"/>
                        <a:t> tongue-roller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991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 three more traits</a:t>
                      </a:r>
                      <a:r>
                        <a:rPr lang="en-US" baseline="0" dirty="0" smtClean="0"/>
                        <a:t> either from the video or ones that you know you or other people have.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91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91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21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Summarize</a:t>
            </a:r>
            <a:r>
              <a:rPr lang="en-US" sz="4800" dirty="0" smtClean="0"/>
              <a:t> (answer the essential questions):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Questions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 traits do you have?  Where did you get your traits?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1433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197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Traits (p. 5): Essential Questions: Which  traits do you have?  Where did you get your traits?</vt:lpstr>
      <vt:lpstr>PowerPoint Presentation</vt:lpstr>
      <vt:lpstr>Free or attached earlobes?</vt:lpstr>
      <vt:lpstr>Dimples?</vt:lpstr>
      <vt:lpstr>Hitchhiker’s Thumb?</vt:lpstr>
      <vt:lpstr>Widow’s Peak</vt:lpstr>
      <vt:lpstr>Tongue roller?</vt:lpstr>
      <vt:lpstr>Your own traits</vt:lpstr>
      <vt:lpstr>Summarize (answer the essential questions):</vt:lpstr>
      <vt:lpstr>Title page 6 “Genetics Vocab”:</vt:lpstr>
      <vt:lpstr>PowerPoint Presentation</vt:lpstr>
      <vt:lpstr>Add to page 6: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traits do you have?</dc:title>
  <dc:creator>Sarah M.S. Robles</dc:creator>
  <cp:lastModifiedBy>Robles, Sarah (srobles@psusd.us)</cp:lastModifiedBy>
  <cp:revision>34</cp:revision>
  <cp:lastPrinted>2016-01-22T00:24:10Z</cp:lastPrinted>
  <dcterms:created xsi:type="dcterms:W3CDTF">2011-01-03T03:12:30Z</dcterms:created>
  <dcterms:modified xsi:type="dcterms:W3CDTF">2019-01-24T18:05:59Z</dcterms:modified>
</cp:coreProperties>
</file>