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82013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Interesting note:  Prevailing theory of separate genders is that there is a necessity to have different types of gametes (large and small) to avoid all out war between organelles of each individual.  Since male gametes are small, the female gamete organelles take over (no battle necessary).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371301"/>
            <a:ext cx="7772400" cy="840899"/>
          </a:xfrm>
          <a:prstGeom prst="rect">
            <a:avLst/>
          </a:prstGeom>
        </p:spPr>
        <p:txBody>
          <a:bodyPr lIns="91425" tIns="91425" rIns="91425" bIns="91425" anchor="b" anchorCtr="0">
            <a:noAutofit/>
          </a:bodyPr>
          <a:lstStyle/>
          <a:p>
            <a:pPr>
              <a:spcBef>
                <a:spcPts val="0"/>
              </a:spcBef>
              <a:buNone/>
            </a:pPr>
            <a:r>
              <a:rPr lang="en"/>
              <a:t>Reproduction</a:t>
            </a:r>
          </a:p>
        </p:txBody>
      </p:sp>
      <p:sp>
        <p:nvSpPr>
          <p:cNvPr id="31" name="Shape 31"/>
          <p:cNvSpPr txBox="1">
            <a:spLocks noGrp="1"/>
          </p:cNvSpPr>
          <p:nvPr>
            <p:ph type="subTitle" idx="1"/>
          </p:nvPr>
        </p:nvSpPr>
        <p:spPr>
          <a:xfrm>
            <a:off x="240250" y="1004675"/>
            <a:ext cx="8681699" cy="3385199"/>
          </a:xfrm>
          <a:prstGeom prst="rect">
            <a:avLst/>
          </a:prstGeom>
          <a:ln w="9525" cap="flat">
            <a:solidFill>
              <a:srgbClr val="FFFFFF"/>
            </a:solidFill>
            <a:prstDash val="solid"/>
            <a:round/>
            <a:headEnd type="none" w="med" len="med"/>
            <a:tailEnd type="none" w="med" len="med"/>
          </a:ln>
        </p:spPr>
        <p:txBody>
          <a:bodyPr lIns="91425" tIns="91425" rIns="91425" bIns="91425" anchor="t" anchorCtr="0">
            <a:noAutofit/>
          </a:bodyPr>
          <a:lstStyle/>
          <a:p>
            <a:pPr marL="457200" indent="457200" rtl="0">
              <a:spcBef>
                <a:spcPts val="0"/>
              </a:spcBef>
              <a:buNone/>
            </a:pPr>
            <a:r>
              <a:rPr lang="en" i="1"/>
              <a:t>In your notebooks, write and answer (brainstorm) the essential question:</a:t>
            </a:r>
          </a:p>
          <a:p>
            <a:pPr algn="l" rtl="0">
              <a:spcBef>
                <a:spcPts val="0"/>
              </a:spcBef>
              <a:buNone/>
            </a:pPr>
            <a:endParaRPr/>
          </a:p>
          <a:p>
            <a:pPr algn="l" rtl="0">
              <a:spcBef>
                <a:spcPts val="0"/>
              </a:spcBef>
              <a:buNone/>
            </a:pPr>
            <a:r>
              <a:rPr lang="en" b="1"/>
              <a:t> </a:t>
            </a:r>
            <a:r>
              <a:rPr lang="en" sz="3600" b="1"/>
              <a:t> EQ</a:t>
            </a:r>
            <a:r>
              <a:rPr lang="en" sz="3600"/>
              <a:t>:</a:t>
            </a:r>
            <a:r>
              <a:rPr lang="en" sz="3600" b="1"/>
              <a:t> </a:t>
            </a:r>
            <a:r>
              <a:rPr lang="en" sz="3600"/>
              <a:t>How are different organisms </a:t>
            </a:r>
          </a:p>
          <a:p>
            <a:pPr algn="l" rtl="0">
              <a:spcBef>
                <a:spcPts val="0"/>
              </a:spcBef>
              <a:buNone/>
            </a:pPr>
            <a:r>
              <a:rPr lang="en" sz="3600"/>
              <a:t>  adapted for reproduction? </a:t>
            </a:r>
          </a:p>
          <a:p>
            <a:pPr algn="l">
              <a:spcBef>
                <a:spcPts val="0"/>
              </a:spcBef>
              <a:buNone/>
            </a:pPr>
            <a:r>
              <a:rPr lang="en"/>
              <a:t>	</a:t>
            </a:r>
          </a:p>
        </p:txBody>
      </p:sp>
      <p:cxnSp>
        <p:nvCxnSpPr>
          <p:cNvPr id="32" name="Shape 32"/>
          <p:cNvCxnSpPr/>
          <p:nvPr/>
        </p:nvCxnSpPr>
        <p:spPr>
          <a:xfrm>
            <a:off x="961000" y="4488275"/>
            <a:ext cx="65400" cy="0"/>
          </a:xfrm>
          <a:prstGeom prst="straightConnector1">
            <a:avLst/>
          </a:prstGeom>
          <a:noFill/>
          <a:ln w="19050" cap="flat">
            <a:solidFill>
              <a:schemeClr val="dk2"/>
            </a:solidFill>
            <a:prstDash val="solid"/>
            <a:round/>
            <a:headEnd type="none" w="lg" len="lg"/>
            <a:tailEnd type="none" w="lg" len="lg"/>
          </a:ln>
        </p:spPr>
      </p:cxnSp>
      <p:pic>
        <p:nvPicPr>
          <p:cNvPr id="33" name="Shape 33"/>
          <p:cNvPicPr preferRelativeResize="0"/>
          <p:nvPr/>
        </p:nvPicPr>
        <p:blipFill>
          <a:blip r:embed="rId3">
            <a:alphaModFix/>
          </a:blip>
          <a:stretch>
            <a:fillRect/>
          </a:stretch>
        </p:blipFill>
        <p:spPr>
          <a:xfrm>
            <a:off x="240237" y="171625"/>
            <a:ext cx="1430525" cy="1615325"/>
          </a:xfrm>
          <a:prstGeom prst="rect">
            <a:avLst/>
          </a:prstGeom>
          <a:noFill/>
          <a:ln>
            <a:noFill/>
          </a:ln>
        </p:spPr>
      </p:pic>
      <p:pic>
        <p:nvPicPr>
          <p:cNvPr id="34" name="Shape 34"/>
          <p:cNvPicPr preferRelativeResize="0"/>
          <p:nvPr/>
        </p:nvPicPr>
        <p:blipFill>
          <a:blip r:embed="rId4">
            <a:alphaModFix/>
          </a:blip>
          <a:stretch>
            <a:fillRect/>
          </a:stretch>
        </p:blipFill>
        <p:spPr>
          <a:xfrm>
            <a:off x="6906915" y="3202125"/>
            <a:ext cx="1870159" cy="161532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subTitle" idx="1"/>
          </p:nvPr>
        </p:nvSpPr>
        <p:spPr>
          <a:xfrm>
            <a:off x="100050" y="908575"/>
            <a:ext cx="8943900" cy="2609399"/>
          </a:xfrm>
          <a:prstGeom prst="rect">
            <a:avLst/>
          </a:prstGeom>
        </p:spPr>
        <p:txBody>
          <a:bodyPr lIns="91425" tIns="91425" rIns="91425" bIns="91425" anchor="t" anchorCtr="0">
            <a:noAutofit/>
          </a:bodyPr>
          <a:lstStyle/>
          <a:p>
            <a:pPr marL="457200" lvl="0" indent="-400050" algn="l" rtl="0">
              <a:spcBef>
                <a:spcPts val="0"/>
              </a:spcBef>
              <a:buClr>
                <a:schemeClr val="lt2"/>
              </a:buClr>
              <a:buSzPct val="100000"/>
              <a:buFont typeface="Arial"/>
              <a:buAutoNum type="arabicPeriod"/>
            </a:pPr>
            <a:r>
              <a:rPr lang="en" sz="2700" u="sng"/>
              <a:t>Asexual Reproduction</a:t>
            </a:r>
            <a:r>
              <a:rPr lang="en" sz="2700"/>
              <a:t>: Offspring arise from a single organism (copied DNA).</a:t>
            </a:r>
          </a:p>
          <a:p>
            <a:pPr marL="457200" lvl="0" indent="-400050" algn="l" rtl="0">
              <a:spcBef>
                <a:spcPts val="0"/>
              </a:spcBef>
              <a:buClr>
                <a:schemeClr val="lt2"/>
              </a:buClr>
              <a:buSzPct val="100000"/>
              <a:buFont typeface="Arial"/>
              <a:buAutoNum type="arabicPeriod"/>
            </a:pPr>
            <a:r>
              <a:rPr lang="en" sz="2700" u="sng"/>
              <a:t>Sexual Reproduction</a:t>
            </a:r>
            <a:r>
              <a:rPr lang="en" sz="2700"/>
              <a:t>: Production of a new organism from combining genetic material from 2 individuals of opposite gender.</a:t>
            </a:r>
          </a:p>
          <a:p>
            <a:pPr marL="457200" lvl="0" indent="-400050" algn="l" rtl="0">
              <a:spcBef>
                <a:spcPts val="0"/>
              </a:spcBef>
              <a:buClr>
                <a:schemeClr val="lt2"/>
              </a:buClr>
              <a:buSzPct val="100000"/>
              <a:buFont typeface="Arial"/>
              <a:buAutoNum type="arabicPeriod"/>
            </a:pPr>
            <a:r>
              <a:rPr lang="en" sz="2700" u="sng"/>
              <a:t>Budding</a:t>
            </a:r>
            <a:r>
              <a:rPr lang="en" sz="2700"/>
              <a:t>: a new organism arises from cell division at a certain site.</a:t>
            </a:r>
          </a:p>
          <a:p>
            <a:pPr marL="457200" lvl="0" indent="-400050" algn="l" rtl="0">
              <a:spcBef>
                <a:spcPts val="0"/>
              </a:spcBef>
              <a:buClr>
                <a:schemeClr val="lt2"/>
              </a:buClr>
              <a:buSzPct val="100000"/>
              <a:buFont typeface="Arial"/>
              <a:buAutoNum type="arabicPeriod"/>
            </a:pPr>
            <a:r>
              <a:rPr lang="en" sz="2700" u="sng"/>
              <a:t>Gametes</a:t>
            </a:r>
            <a:r>
              <a:rPr lang="en" sz="2700"/>
              <a:t>: (sex cells) eggs, sperm, pollen etc.</a:t>
            </a:r>
          </a:p>
          <a:p>
            <a:pPr marL="457200" lvl="0" indent="-400050" algn="l">
              <a:spcBef>
                <a:spcPts val="0"/>
              </a:spcBef>
              <a:buClr>
                <a:schemeClr val="lt2"/>
              </a:buClr>
              <a:buSzPct val="100000"/>
              <a:buFont typeface="Arial"/>
              <a:buAutoNum type="arabicPeriod"/>
            </a:pPr>
            <a:r>
              <a:rPr lang="en" sz="2700" u="sng"/>
              <a:t>Adaptation</a:t>
            </a:r>
            <a:r>
              <a:rPr lang="en" sz="2700"/>
              <a:t>: Traits that contribute to the fitness or survival of individuals.</a:t>
            </a:r>
          </a:p>
        </p:txBody>
      </p:sp>
      <p:sp>
        <p:nvSpPr>
          <p:cNvPr id="40" name="Shape 40"/>
          <p:cNvSpPr txBox="1">
            <a:spLocks noGrp="1"/>
          </p:cNvSpPr>
          <p:nvPr>
            <p:ph type="ctrTitle"/>
          </p:nvPr>
        </p:nvSpPr>
        <p:spPr>
          <a:xfrm>
            <a:off x="685800" y="109305"/>
            <a:ext cx="7772400" cy="906300"/>
          </a:xfrm>
          <a:prstGeom prst="rect">
            <a:avLst/>
          </a:prstGeom>
        </p:spPr>
        <p:txBody>
          <a:bodyPr lIns="91425" tIns="91425" rIns="91425" bIns="91425" anchor="b" anchorCtr="0">
            <a:noAutofit/>
          </a:bodyPr>
          <a:lstStyle/>
          <a:p>
            <a:pPr>
              <a:spcBef>
                <a:spcPts val="0"/>
              </a:spcBef>
              <a:buNone/>
            </a:pPr>
            <a:r>
              <a:rPr lang="en"/>
              <a:t>Key Vocabulary: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6"/>
            <a:ext cx="8229600" cy="558599"/>
          </a:xfrm>
          <a:prstGeom prst="rect">
            <a:avLst/>
          </a:prstGeom>
        </p:spPr>
        <p:txBody>
          <a:bodyPr lIns="91425" tIns="91425" rIns="91425" bIns="91425" anchor="b" anchorCtr="0">
            <a:noAutofit/>
          </a:bodyPr>
          <a:lstStyle/>
          <a:p>
            <a:pPr algn="ctr">
              <a:spcBef>
                <a:spcPts val="0"/>
              </a:spcBef>
              <a:buNone/>
            </a:pPr>
            <a:r>
              <a:rPr lang="en" u="sng"/>
              <a:t>Asexual vs. Sexual Tree Map</a:t>
            </a:r>
          </a:p>
        </p:txBody>
      </p:sp>
      <p:sp>
        <p:nvSpPr>
          <p:cNvPr id="46" name="Shape 46"/>
          <p:cNvSpPr txBox="1">
            <a:spLocks noGrp="1"/>
          </p:cNvSpPr>
          <p:nvPr>
            <p:ph type="body" idx="1"/>
          </p:nvPr>
        </p:nvSpPr>
        <p:spPr>
          <a:xfrm>
            <a:off x="457200" y="491425"/>
            <a:ext cx="8229600" cy="4390800"/>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Open your envelopes and remove cards</a:t>
            </a:r>
          </a:p>
          <a:p>
            <a:pPr marL="457200" lvl="0" indent="-419100" rtl="0">
              <a:spcBef>
                <a:spcPts val="0"/>
              </a:spcBef>
              <a:buClr>
                <a:schemeClr val="lt1"/>
              </a:buClr>
              <a:buSzPct val="100000"/>
              <a:buFont typeface="Arial"/>
              <a:buAutoNum type="arabicPeriod"/>
            </a:pPr>
            <a:r>
              <a:rPr lang="en"/>
              <a:t>In groups, arrange pictures into categories: </a:t>
            </a:r>
          </a:p>
          <a:p>
            <a:pPr lvl="0" rtl="0">
              <a:spcBef>
                <a:spcPts val="0"/>
              </a:spcBef>
              <a:buNone/>
            </a:pPr>
            <a:r>
              <a:rPr lang="en"/>
              <a:t>	</a:t>
            </a:r>
            <a:r>
              <a:rPr lang="en" sz="2400" u="sng"/>
              <a:t>Sexual Reproduction</a:t>
            </a:r>
            <a:r>
              <a:rPr lang="en" sz="2400"/>
              <a:t>	</a:t>
            </a:r>
            <a:r>
              <a:rPr lang="en" sz="2400" u="sng"/>
              <a:t>(Both)</a:t>
            </a:r>
            <a:r>
              <a:rPr lang="en" sz="2400"/>
              <a:t>		</a:t>
            </a:r>
            <a:r>
              <a:rPr lang="en" sz="2400" u="sng"/>
              <a:t>Asexual Reproduction</a:t>
            </a:r>
          </a:p>
          <a:p>
            <a:pPr marL="0" indent="457200" rtl="0">
              <a:spcBef>
                <a:spcPts val="0"/>
              </a:spcBef>
              <a:buNone/>
            </a:pPr>
            <a:r>
              <a:rPr lang="en" sz="2200"/>
              <a:t>  </a:t>
            </a:r>
            <a:r>
              <a:rPr lang="en" sz="2200" u="sng"/>
              <a:t>External      Internal</a:t>
            </a:r>
          </a:p>
          <a:p>
            <a:pPr marL="0" indent="457200" rtl="0">
              <a:spcBef>
                <a:spcPts val="0"/>
              </a:spcBef>
              <a:buNone/>
            </a:pPr>
            <a:endParaRPr sz="2200" u="sng"/>
          </a:p>
          <a:p>
            <a:pPr marL="0" indent="457200" rtl="0">
              <a:spcBef>
                <a:spcPts val="0"/>
              </a:spcBef>
              <a:buNone/>
            </a:pPr>
            <a:endParaRPr sz="2200" u="sng"/>
          </a:p>
          <a:p>
            <a:pPr marL="0" lvl="0" indent="0">
              <a:spcBef>
                <a:spcPts val="0"/>
              </a:spcBef>
              <a:buNone/>
            </a:pPr>
            <a:r>
              <a:rPr lang="en"/>
              <a:t>3. Copy your tree map into your notebook  (words only)</a:t>
            </a:r>
          </a:p>
        </p:txBody>
      </p:sp>
      <p:cxnSp>
        <p:nvCxnSpPr>
          <p:cNvPr id="47" name="Shape 47"/>
          <p:cNvCxnSpPr/>
          <p:nvPr/>
        </p:nvCxnSpPr>
        <p:spPr>
          <a:xfrm>
            <a:off x="1015600" y="2795375"/>
            <a:ext cx="1070100" cy="0"/>
          </a:xfrm>
          <a:prstGeom prst="straightConnector1">
            <a:avLst/>
          </a:prstGeom>
          <a:noFill/>
          <a:ln w="19050" cap="flat">
            <a:solidFill>
              <a:srgbClr val="FFFFFF"/>
            </a:solidFill>
            <a:prstDash val="solid"/>
            <a:round/>
            <a:headEnd type="none" w="lg" len="lg"/>
            <a:tailEnd type="none" w="lg" len="lg"/>
          </a:ln>
        </p:spPr>
      </p:cxnSp>
      <p:cxnSp>
        <p:nvCxnSpPr>
          <p:cNvPr id="48" name="Shape 48"/>
          <p:cNvCxnSpPr/>
          <p:nvPr/>
        </p:nvCxnSpPr>
        <p:spPr>
          <a:xfrm>
            <a:off x="1010050" y="3074012"/>
            <a:ext cx="1081199" cy="10799"/>
          </a:xfrm>
          <a:prstGeom prst="straightConnector1">
            <a:avLst/>
          </a:prstGeom>
          <a:noFill/>
          <a:ln w="19050" cap="flat">
            <a:solidFill>
              <a:srgbClr val="FFFFFF"/>
            </a:solidFill>
            <a:prstDash val="solid"/>
            <a:round/>
            <a:headEnd type="none" w="lg" len="lg"/>
            <a:tailEnd type="none" w="lg" len="lg"/>
          </a:ln>
        </p:spPr>
      </p:cxnSp>
      <p:cxnSp>
        <p:nvCxnSpPr>
          <p:cNvPr id="49" name="Shape 49"/>
          <p:cNvCxnSpPr/>
          <p:nvPr/>
        </p:nvCxnSpPr>
        <p:spPr>
          <a:xfrm>
            <a:off x="1021000" y="3385350"/>
            <a:ext cx="1059300" cy="0"/>
          </a:xfrm>
          <a:prstGeom prst="straightConnector1">
            <a:avLst/>
          </a:prstGeom>
          <a:noFill/>
          <a:ln w="19050" cap="flat">
            <a:solidFill>
              <a:srgbClr val="FFFFFF"/>
            </a:solidFill>
            <a:prstDash val="solid"/>
            <a:round/>
            <a:headEnd type="none" w="lg" len="lg"/>
            <a:tailEnd type="none" w="lg" len="lg"/>
          </a:ln>
        </p:spPr>
      </p:cxnSp>
      <p:cxnSp>
        <p:nvCxnSpPr>
          <p:cNvPr id="50" name="Shape 50"/>
          <p:cNvCxnSpPr/>
          <p:nvPr/>
        </p:nvCxnSpPr>
        <p:spPr>
          <a:xfrm>
            <a:off x="2566275" y="2789975"/>
            <a:ext cx="972000" cy="10799"/>
          </a:xfrm>
          <a:prstGeom prst="straightConnector1">
            <a:avLst/>
          </a:prstGeom>
          <a:noFill/>
          <a:ln w="19050" cap="flat">
            <a:solidFill>
              <a:srgbClr val="FFFFFF"/>
            </a:solidFill>
            <a:prstDash val="solid"/>
            <a:round/>
            <a:headEnd type="none" w="lg" len="lg"/>
            <a:tailEnd type="none" w="lg" len="lg"/>
          </a:ln>
        </p:spPr>
      </p:cxnSp>
      <p:cxnSp>
        <p:nvCxnSpPr>
          <p:cNvPr id="51" name="Shape 51"/>
          <p:cNvCxnSpPr/>
          <p:nvPr/>
        </p:nvCxnSpPr>
        <p:spPr>
          <a:xfrm rot="10800000" flipH="1">
            <a:off x="2511675" y="3074012"/>
            <a:ext cx="1026600" cy="10799"/>
          </a:xfrm>
          <a:prstGeom prst="straightConnector1">
            <a:avLst/>
          </a:prstGeom>
          <a:noFill/>
          <a:ln w="19050" cap="flat">
            <a:solidFill>
              <a:srgbClr val="FFFFFF"/>
            </a:solidFill>
            <a:prstDash val="solid"/>
            <a:round/>
            <a:headEnd type="none" w="lg" len="lg"/>
            <a:tailEnd type="none" w="lg" len="lg"/>
          </a:ln>
        </p:spPr>
      </p:cxnSp>
      <p:cxnSp>
        <p:nvCxnSpPr>
          <p:cNvPr id="52" name="Shape 52"/>
          <p:cNvCxnSpPr/>
          <p:nvPr/>
        </p:nvCxnSpPr>
        <p:spPr>
          <a:xfrm>
            <a:off x="2511675" y="3385350"/>
            <a:ext cx="1081199" cy="0"/>
          </a:xfrm>
          <a:prstGeom prst="straightConnector1">
            <a:avLst/>
          </a:prstGeom>
          <a:noFill/>
          <a:ln w="19050" cap="flat">
            <a:solidFill>
              <a:srgbClr val="FFFFFF"/>
            </a:solidFill>
            <a:prstDash val="solid"/>
            <a:round/>
            <a:headEnd type="none" w="lg" len="lg"/>
            <a:tailEnd type="none" w="lg" len="lg"/>
          </a:ln>
        </p:spPr>
      </p:cxnSp>
      <p:cxnSp>
        <p:nvCxnSpPr>
          <p:cNvPr id="53" name="Shape 53"/>
          <p:cNvCxnSpPr/>
          <p:nvPr/>
        </p:nvCxnSpPr>
        <p:spPr>
          <a:xfrm>
            <a:off x="6279250" y="2789975"/>
            <a:ext cx="1288500" cy="10799"/>
          </a:xfrm>
          <a:prstGeom prst="straightConnector1">
            <a:avLst/>
          </a:prstGeom>
          <a:noFill/>
          <a:ln w="19050" cap="flat">
            <a:solidFill>
              <a:srgbClr val="FFFFFF"/>
            </a:solidFill>
            <a:prstDash val="solid"/>
            <a:round/>
            <a:headEnd type="none" w="lg" len="lg"/>
            <a:tailEnd type="none" w="lg" len="lg"/>
          </a:ln>
        </p:spPr>
      </p:cxnSp>
      <p:cxnSp>
        <p:nvCxnSpPr>
          <p:cNvPr id="54" name="Shape 54"/>
          <p:cNvCxnSpPr/>
          <p:nvPr/>
        </p:nvCxnSpPr>
        <p:spPr>
          <a:xfrm>
            <a:off x="6273700" y="3079425"/>
            <a:ext cx="1299600" cy="0"/>
          </a:xfrm>
          <a:prstGeom prst="straightConnector1">
            <a:avLst/>
          </a:prstGeom>
          <a:noFill/>
          <a:ln w="19050" cap="flat">
            <a:solidFill>
              <a:srgbClr val="FFFFFF"/>
            </a:solidFill>
            <a:prstDash val="solid"/>
            <a:round/>
            <a:headEnd type="none" w="lg" len="lg"/>
            <a:tailEnd type="none" w="lg" len="lg"/>
          </a:ln>
        </p:spPr>
      </p:cxnSp>
      <p:cxnSp>
        <p:nvCxnSpPr>
          <p:cNvPr id="55" name="Shape 55"/>
          <p:cNvCxnSpPr/>
          <p:nvPr/>
        </p:nvCxnSpPr>
        <p:spPr>
          <a:xfrm>
            <a:off x="6301000" y="2456950"/>
            <a:ext cx="1244999" cy="0"/>
          </a:xfrm>
          <a:prstGeom prst="straightConnector1">
            <a:avLst/>
          </a:prstGeom>
          <a:noFill/>
          <a:ln w="19050" cap="flat">
            <a:solidFill>
              <a:srgbClr val="FFFFFF"/>
            </a:solidFill>
            <a:prstDash val="solid"/>
            <a:round/>
            <a:headEnd type="none" w="lg" len="lg"/>
            <a:tailEnd type="none" w="lg" len="lg"/>
          </a:ln>
        </p:spPr>
      </p:cxnSp>
      <p:cxnSp>
        <p:nvCxnSpPr>
          <p:cNvPr id="56" name="Shape 56"/>
          <p:cNvCxnSpPr/>
          <p:nvPr/>
        </p:nvCxnSpPr>
        <p:spPr>
          <a:xfrm>
            <a:off x="4269700" y="2456950"/>
            <a:ext cx="808200" cy="0"/>
          </a:xfrm>
          <a:prstGeom prst="straightConnector1">
            <a:avLst/>
          </a:prstGeom>
          <a:noFill/>
          <a:ln w="19050" cap="flat">
            <a:solidFill>
              <a:srgbClr val="FFFFFF"/>
            </a:solidFill>
            <a:prstDash val="solid"/>
            <a:round/>
            <a:headEnd type="none" w="lg" len="lg"/>
            <a:tailEnd type="none" w="lg" len="lg"/>
          </a:ln>
        </p:spPr>
      </p:cxnSp>
      <p:cxnSp>
        <p:nvCxnSpPr>
          <p:cNvPr id="57" name="Shape 57"/>
          <p:cNvCxnSpPr/>
          <p:nvPr/>
        </p:nvCxnSpPr>
        <p:spPr>
          <a:xfrm rot="10800000" flipH="1">
            <a:off x="4302550" y="2779175"/>
            <a:ext cx="742500" cy="10799"/>
          </a:xfrm>
          <a:prstGeom prst="straightConnector1">
            <a:avLst/>
          </a:prstGeom>
          <a:noFill/>
          <a:ln w="19050" cap="flat">
            <a:solidFill>
              <a:srgbClr val="FFFFFF"/>
            </a:solidFill>
            <a:prstDash val="solid"/>
            <a:round/>
            <a:headEnd type="none" w="lg" len="lg"/>
            <a:tailEnd type="none" w="lg" len="lg"/>
          </a:ln>
        </p:spPr>
      </p:cxnSp>
      <p:cxnSp>
        <p:nvCxnSpPr>
          <p:cNvPr id="58" name="Shape 58"/>
          <p:cNvCxnSpPr/>
          <p:nvPr/>
        </p:nvCxnSpPr>
        <p:spPr>
          <a:xfrm>
            <a:off x="4302550" y="3079425"/>
            <a:ext cx="742500" cy="0"/>
          </a:xfrm>
          <a:prstGeom prst="straightConnector1">
            <a:avLst/>
          </a:prstGeom>
          <a:noFill/>
          <a:ln w="19050" cap="flat">
            <a:solidFill>
              <a:srgbClr val="FFFFFF"/>
            </a:solidFill>
            <a:prstDash val="solid"/>
            <a:round/>
            <a:headEnd type="none" w="lg" len="lg"/>
            <a:tailEnd type="none" w="lg" len="lg"/>
          </a:ln>
        </p:spPr>
      </p:cxnSp>
      <p:cxnSp>
        <p:nvCxnSpPr>
          <p:cNvPr id="59" name="Shape 59"/>
          <p:cNvCxnSpPr/>
          <p:nvPr/>
        </p:nvCxnSpPr>
        <p:spPr>
          <a:xfrm>
            <a:off x="2402425" y="2058975"/>
            <a:ext cx="0" cy="447600"/>
          </a:xfrm>
          <a:prstGeom prst="straightConnector1">
            <a:avLst/>
          </a:prstGeom>
          <a:noFill/>
          <a:ln w="19050" cap="flat">
            <a:solidFill>
              <a:srgbClr val="FFFFFF"/>
            </a:solidFill>
            <a:prstDash val="solid"/>
            <a:round/>
            <a:headEnd type="none" w="lg" len="lg"/>
            <a:tailEnd type="none" w="lg" len="lg"/>
          </a:ln>
        </p:spPr>
      </p:cxn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Questions:</a:t>
            </a:r>
          </a:p>
        </p:txBody>
      </p:sp>
      <p:sp>
        <p:nvSpPr>
          <p:cNvPr id="65" name="Shape 65"/>
          <p:cNvSpPr txBox="1">
            <a:spLocks noGrp="1"/>
          </p:cNvSpPr>
          <p:nvPr>
            <p:ph type="body" idx="1"/>
          </p:nvPr>
        </p:nvSpPr>
        <p:spPr>
          <a:xfrm>
            <a:off x="457200" y="873625"/>
            <a:ext cx="8229600" cy="4052100"/>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AutoNum type="arabicPeriod"/>
            </a:pPr>
            <a:r>
              <a:rPr lang="en"/>
              <a:t>What are some advantages/disadvantages to external and internal fertilization?</a:t>
            </a:r>
          </a:p>
          <a:p>
            <a:pPr marL="457200" lvl="0" indent="-419100" rtl="0">
              <a:spcBef>
                <a:spcPts val="0"/>
              </a:spcBef>
              <a:buClr>
                <a:schemeClr val="lt1"/>
              </a:buClr>
              <a:buSzPct val="100000"/>
              <a:buFont typeface="Arial"/>
              <a:buAutoNum type="arabicPeriod"/>
            </a:pPr>
            <a:r>
              <a:rPr lang="en"/>
              <a:t>What are 2 possible adaptive advantages to the bristles or spines on some of the penises?</a:t>
            </a:r>
          </a:p>
          <a:p>
            <a:pPr marL="457200" lvl="0" indent="-419100" rtl="0">
              <a:spcBef>
                <a:spcPts val="0"/>
              </a:spcBef>
              <a:buClr>
                <a:schemeClr val="lt1"/>
              </a:buClr>
              <a:buSzPct val="100000"/>
              <a:buFont typeface="Arial"/>
              <a:buAutoNum type="arabicPeriod"/>
            </a:pPr>
            <a:r>
              <a:rPr lang="en"/>
              <a:t>What could be a reproductive advantage of a genital plug?</a:t>
            </a:r>
          </a:p>
          <a:p>
            <a:pPr marL="457200" lvl="0" indent="-419100" rtl="0">
              <a:spcBef>
                <a:spcPts val="0"/>
              </a:spcBef>
              <a:buClr>
                <a:schemeClr val="lt1"/>
              </a:buClr>
              <a:buSzPct val="100000"/>
              <a:buFont typeface="Arial"/>
              <a:buAutoNum type="arabicPeriod"/>
            </a:pPr>
            <a:r>
              <a:rPr lang="en"/>
              <a:t>Why would a long penis give a reproductive advantage to a barnacle?</a:t>
            </a:r>
          </a:p>
          <a:p>
            <a:pPr marL="457200" lvl="0" indent="-419100">
              <a:spcBef>
                <a:spcPts val="0"/>
              </a:spcBef>
              <a:buClr>
                <a:schemeClr val="lt1"/>
              </a:buClr>
              <a:buSzPct val="100000"/>
              <a:buFont typeface="Arial"/>
              <a:buAutoNum type="arabicPeriod"/>
            </a:pPr>
            <a:r>
              <a:rPr lang="en"/>
              <a:t>Summarize the activity (focus on EQ #2)</a:t>
            </a:r>
          </a:p>
        </p:txBody>
      </p:sp>
    </p:spTree>
  </p:cSld>
  <p:clrMapOvr>
    <a:masterClrMapping/>
  </p:clrMapOvr>
  <p:transition spd="slow">
    <p:cut/>
  </p:transition>
</p:sld>
</file>

<file path=ppt/theme/theme1.xml><?xml version="1.0" encoding="utf-8"?>
<a:theme xmlns:a="http://schemas.openxmlformats.org/drawingml/2006/main"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On-screen Show (16:9)</PresentationFormat>
  <Paragraphs>27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dark-gradient</vt:lpstr>
      <vt:lpstr>Reproduction</vt:lpstr>
      <vt:lpstr>Key Vocabulary:</vt:lpstr>
      <vt:lpstr>Asexual vs. Sexual Tree Map</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dc:title>
  <dc:creator>Robles, Sarah (srobles@psusd.us)</dc:creator>
  <cp:lastModifiedBy>Robles, Sarah (srobles@psusd.us)</cp:lastModifiedBy>
  <cp:revision>1</cp:revision>
  <dcterms:modified xsi:type="dcterms:W3CDTF">2015-01-20T19:11:18Z</dcterms:modified>
</cp:coreProperties>
</file>