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Proxima Nova" panose="020B060402020202020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4172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86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299b839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299b839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989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299b839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299b839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649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4c084a7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4c084a7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8703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4a37cc0d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4a37cc0d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549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4a37cc0d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4a37cc0d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622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4a37cc0d1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4a37cc0d1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94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4a37cc0d1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4a37cc0d1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713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4a37cc0d1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4a37cc0d1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69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4a37cc0d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4a37cc0d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406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4a37cc0d1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4a37cc0d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52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44a37cc0d1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44a37cc0d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319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44a37cc0d1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44a37cc0d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585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4a37cc0d1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4a37cc0d1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83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4a37cc0d1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4a37cc0d1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7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4a37cc0d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4a37cc0d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9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54331eb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54331eb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99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4a37cc0d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4a37cc0d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6511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4a37cc0d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4a37cc0d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397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4a37cc0d1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4a37cc0d1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137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44a37cc0d1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44a37cc0d1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74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299b839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299b839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8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4Eo7JtRA7lg&amp;t=12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hyperlink" Target="http://www.biologyinmotion.com/atp/"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7Le9ufN5uEc"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ixA8ZXx0K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Title/Topic: Cell Energy Part 1 (Photosynthesis!)  - page 9</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Essential Question</a:t>
            </a:r>
            <a:r>
              <a:rPr lang="en" sz="3000"/>
              <a:t>: What is photosynthesis and why is it important?</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Answer the following questions (in complete sentences) on page </a:t>
            </a:r>
            <a:r>
              <a:rPr lang="en" b="1"/>
              <a:t>10</a:t>
            </a:r>
            <a:r>
              <a:rPr lang="en"/>
              <a:t> to check for understanding (by paragraph)</a:t>
            </a:r>
            <a:endParaRPr/>
          </a:p>
          <a:p>
            <a:pPr marL="0" lvl="0" indent="0" algn="l" rtl="0">
              <a:spcBef>
                <a:spcPts val="0"/>
              </a:spcBef>
              <a:spcAft>
                <a:spcPts val="0"/>
              </a:spcAft>
              <a:buNone/>
            </a:pPr>
            <a:endParaRPr/>
          </a:p>
          <a:p>
            <a:pPr marL="457200" lvl="0" indent="-406400" algn="l" rtl="0">
              <a:spcBef>
                <a:spcPts val="0"/>
              </a:spcBef>
              <a:spcAft>
                <a:spcPts val="0"/>
              </a:spcAft>
              <a:buSzPts val="2800"/>
              <a:buAutoNum type="arabicPeriod"/>
            </a:pPr>
            <a:r>
              <a:rPr lang="en"/>
              <a:t>What is glucose used for in plants?</a:t>
            </a:r>
            <a:endParaRPr/>
          </a:p>
          <a:p>
            <a:pPr marL="457200" lvl="0" indent="-406400" algn="l" rtl="0">
              <a:spcBef>
                <a:spcPts val="0"/>
              </a:spcBef>
              <a:spcAft>
                <a:spcPts val="0"/>
              </a:spcAft>
              <a:buSzPts val="2800"/>
              <a:buAutoNum type="arabicPeriod"/>
            </a:pPr>
            <a:r>
              <a:rPr lang="en"/>
              <a:t>How is the glucose able to get to the plant cells?</a:t>
            </a:r>
            <a:endParaRPr/>
          </a:p>
          <a:p>
            <a:pPr marL="457200" lvl="0" indent="-406400" algn="l" rtl="0">
              <a:spcBef>
                <a:spcPts val="0"/>
              </a:spcBef>
              <a:spcAft>
                <a:spcPts val="0"/>
              </a:spcAft>
              <a:buSzPts val="2800"/>
              <a:buAutoNum type="arabicPeriod"/>
            </a:pPr>
            <a:r>
              <a:rPr lang="en"/>
              <a:t>In what 2 circumstances will glucose get stored as more complex carbohydrates? (Include the names of the 2 different carbohydrates glucose can be stored as). </a:t>
            </a:r>
            <a:endParaRPr/>
          </a:p>
        </p:txBody>
      </p:sp>
      <p:sp>
        <p:nvSpPr>
          <p:cNvPr id="123" name="Google Shape;123;p22"/>
          <p:cNvSpPr txBox="1">
            <a:spLocks noGrp="1"/>
          </p:cNvSpPr>
          <p:nvPr>
            <p:ph type="body" idx="1"/>
          </p:nvPr>
        </p:nvSpPr>
        <p:spPr>
          <a:xfrm>
            <a:off x="311700" y="4545075"/>
            <a:ext cx="8520600" cy="2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Continue on page 10: </a:t>
            </a:r>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00000"/>
                </a:solidFill>
              </a:rPr>
              <a:t>4. Why would plants need to make more cells?</a:t>
            </a:r>
            <a:endParaRPr sz="3000">
              <a:solidFill>
                <a:srgbClr val="000000"/>
              </a:solidFill>
            </a:endParaRPr>
          </a:p>
          <a:p>
            <a:pPr marL="0" lvl="0" indent="0" algn="l" rtl="0">
              <a:spcBef>
                <a:spcPts val="1600"/>
              </a:spcBef>
              <a:spcAft>
                <a:spcPts val="0"/>
              </a:spcAft>
              <a:buNone/>
            </a:pPr>
            <a:r>
              <a:rPr lang="en" sz="3000">
                <a:solidFill>
                  <a:srgbClr val="000000"/>
                </a:solidFill>
              </a:rPr>
              <a:t>5. What is the function of cellulose in the cell wall?</a:t>
            </a:r>
            <a:endParaRPr sz="3000">
              <a:solidFill>
                <a:srgbClr val="000000"/>
              </a:solidFill>
            </a:endParaRPr>
          </a:p>
          <a:p>
            <a:pPr marL="0" lvl="0" indent="0" algn="l" rtl="0">
              <a:spcBef>
                <a:spcPts val="1600"/>
              </a:spcBef>
              <a:spcAft>
                <a:spcPts val="0"/>
              </a:spcAft>
              <a:buNone/>
            </a:pPr>
            <a:r>
              <a:rPr lang="en" sz="3000">
                <a:solidFill>
                  <a:srgbClr val="000000"/>
                </a:solidFill>
              </a:rPr>
              <a:t>6. What is cellulose made out of?</a:t>
            </a:r>
            <a:endParaRPr sz="3000">
              <a:solidFill>
                <a:srgbClr val="000000"/>
              </a:solidFill>
            </a:endParaRPr>
          </a:p>
          <a:p>
            <a:pPr marL="0" lvl="0" indent="0" algn="l" rtl="0">
              <a:spcBef>
                <a:spcPts val="1600"/>
              </a:spcBef>
              <a:spcAft>
                <a:spcPts val="0"/>
              </a:spcAft>
              <a:buNone/>
            </a:pPr>
            <a:r>
              <a:rPr lang="en" sz="3000">
                <a:solidFill>
                  <a:srgbClr val="000000"/>
                </a:solidFill>
              </a:rPr>
              <a:t>7. Why is cellulose hard to break down?</a:t>
            </a:r>
            <a:endParaRPr sz="3000">
              <a:solidFill>
                <a:srgbClr val="000000"/>
              </a:solidFill>
            </a:endParaRPr>
          </a:p>
          <a:p>
            <a:pPr marL="0" lvl="0" indent="0" algn="l" rtl="0">
              <a:spcBef>
                <a:spcPts val="1600"/>
              </a:spcBef>
              <a:spcAft>
                <a:spcPts val="1600"/>
              </a:spcAft>
              <a:buNone/>
            </a:pPr>
            <a:endParaRPr sz="30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AutoNum type="arabicPeriod"/>
            </a:pPr>
            <a:r>
              <a:rPr lang="en"/>
              <a:t>P. 11 Photosynthesis “Cut-outs” - add to table of contents.</a:t>
            </a:r>
            <a:endParaRPr/>
          </a:p>
        </p:txBody>
      </p:sp>
      <p:sp>
        <p:nvSpPr>
          <p:cNvPr id="135" name="Google Shape;135;p24"/>
          <p:cNvSpPr txBox="1">
            <a:spLocks noGrp="1"/>
          </p:cNvSpPr>
          <p:nvPr>
            <p:ph type="body" idx="1"/>
          </p:nvPr>
        </p:nvSpPr>
        <p:spPr>
          <a:xfrm>
            <a:off x="311700" y="889225"/>
            <a:ext cx="8520600" cy="367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endParaRPr>
          </a:p>
          <a:p>
            <a:pPr marL="0" lvl="0" indent="0" algn="l" rtl="0">
              <a:spcBef>
                <a:spcPts val="1600"/>
              </a:spcBef>
              <a:spcAft>
                <a:spcPts val="0"/>
              </a:spcAft>
              <a:buNone/>
            </a:pPr>
            <a:r>
              <a:rPr lang="en" sz="2800">
                <a:solidFill>
                  <a:schemeClr val="dk1"/>
                </a:solidFill>
              </a:rPr>
              <a:t>2. Color the chlorophyll “dot” green</a:t>
            </a:r>
            <a:endParaRPr sz="2800">
              <a:solidFill>
                <a:schemeClr val="dk1"/>
              </a:solidFill>
            </a:endParaRPr>
          </a:p>
          <a:p>
            <a:pPr marL="0" lvl="0" indent="0" algn="l" rtl="0">
              <a:spcBef>
                <a:spcPts val="1600"/>
              </a:spcBef>
              <a:spcAft>
                <a:spcPts val="0"/>
              </a:spcAft>
              <a:buNone/>
            </a:pPr>
            <a:r>
              <a:rPr lang="en" sz="2800">
                <a:solidFill>
                  <a:schemeClr val="dk1"/>
                </a:solidFill>
              </a:rPr>
              <a:t>3. Cut out the pieces of the model, place in the correct spots to model photosynthesis - check with your group and your teachers </a:t>
            </a:r>
            <a:endParaRPr sz="2800">
              <a:solidFill>
                <a:schemeClr val="dk1"/>
              </a:solidFill>
            </a:endParaRPr>
          </a:p>
          <a:p>
            <a:pPr marL="0" lvl="0" indent="0" algn="l" rtl="0">
              <a:spcBef>
                <a:spcPts val="1600"/>
              </a:spcBef>
              <a:spcAft>
                <a:spcPts val="1600"/>
              </a:spcAft>
              <a:buNone/>
            </a:pPr>
            <a:r>
              <a:rPr lang="en" sz="2800">
                <a:solidFill>
                  <a:schemeClr val="dk1"/>
                </a:solidFill>
              </a:rPr>
              <a:t>4. Glue!</a:t>
            </a:r>
            <a:endParaRPr sz="2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Photosynthesis Challenge!!</a:t>
            </a:r>
            <a:endParaRPr sz="3600" b="1"/>
          </a:p>
        </p:txBody>
      </p:sp>
      <p:sp>
        <p:nvSpPr>
          <p:cNvPr id="141" name="Google Shape;14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i="1"/>
              <a:t>Collaborate with your group to model photosynthesis with </a:t>
            </a:r>
            <a:r>
              <a:rPr lang="en" sz="3600" b="1" i="1"/>
              <a:t>pictures</a:t>
            </a:r>
            <a:r>
              <a:rPr lang="en" sz="3600" i="1"/>
              <a:t> and </a:t>
            </a:r>
            <a:r>
              <a:rPr lang="en" sz="3600" b="1" i="1"/>
              <a:t>labels</a:t>
            </a:r>
            <a:r>
              <a:rPr lang="en" sz="3600" i="1"/>
              <a:t>.</a:t>
            </a:r>
            <a:endParaRPr sz="3600" i="1"/>
          </a:p>
          <a:p>
            <a:pPr marL="0" lvl="0" indent="457200" algn="l" rtl="0">
              <a:spcBef>
                <a:spcPts val="1600"/>
              </a:spcBef>
              <a:spcAft>
                <a:spcPts val="0"/>
              </a:spcAft>
              <a:buNone/>
            </a:pPr>
            <a:r>
              <a:rPr lang="en" sz="2400">
                <a:solidFill>
                  <a:srgbClr val="000000"/>
                </a:solidFill>
              </a:rPr>
              <a:t>Where does photosynthesis take place?</a:t>
            </a:r>
            <a:endParaRPr sz="2400">
              <a:solidFill>
                <a:srgbClr val="000000"/>
              </a:solidFill>
            </a:endParaRPr>
          </a:p>
          <a:p>
            <a:pPr marL="457200" lvl="0" indent="0" algn="l" rtl="0">
              <a:spcBef>
                <a:spcPts val="1600"/>
              </a:spcBef>
              <a:spcAft>
                <a:spcPts val="0"/>
              </a:spcAft>
              <a:buNone/>
            </a:pPr>
            <a:r>
              <a:rPr lang="en" sz="2400">
                <a:solidFill>
                  <a:srgbClr val="000000"/>
                </a:solidFill>
              </a:rPr>
              <a:t>What goes in (reactants)??</a:t>
            </a:r>
            <a:endParaRPr sz="2400">
              <a:solidFill>
                <a:srgbClr val="000000"/>
              </a:solidFill>
            </a:endParaRPr>
          </a:p>
          <a:p>
            <a:pPr marL="457200" lvl="0" indent="0" algn="l" rtl="0">
              <a:spcBef>
                <a:spcPts val="1600"/>
              </a:spcBef>
              <a:spcAft>
                <a:spcPts val="1600"/>
              </a:spcAft>
              <a:buNone/>
            </a:pPr>
            <a:r>
              <a:rPr lang="en" sz="2400">
                <a:solidFill>
                  <a:srgbClr val="000000"/>
                </a:solidFill>
              </a:rPr>
              <a:t>What is made (products)??</a:t>
            </a:r>
            <a:endParaRPr sz="2400">
              <a:solidFill>
                <a:srgbClr val="000000"/>
              </a:solidFill>
            </a:endParaRPr>
          </a:p>
        </p:txBody>
      </p:sp>
      <p:sp>
        <p:nvSpPr>
          <p:cNvPr id="142" name="Google Shape;142;p25"/>
          <p:cNvSpPr/>
          <p:nvPr/>
        </p:nvSpPr>
        <p:spPr>
          <a:xfrm>
            <a:off x="351475" y="2708350"/>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3" name="Google Shape;143;p25"/>
          <p:cNvSpPr/>
          <p:nvPr/>
        </p:nvSpPr>
        <p:spPr>
          <a:xfrm>
            <a:off x="328975" y="3326388"/>
            <a:ext cx="420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44" name="Google Shape;144;p25"/>
          <p:cNvSpPr/>
          <p:nvPr/>
        </p:nvSpPr>
        <p:spPr>
          <a:xfrm>
            <a:off x="351475" y="3944425"/>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 23 Photosynthesis Model</a:t>
            </a:r>
            <a:r>
              <a:rPr lang="en"/>
              <a:t> </a:t>
            </a:r>
            <a:endParaRPr/>
          </a:p>
          <a:p>
            <a:pPr marL="0" lvl="0" indent="0" algn="l" rtl="0">
              <a:spcBef>
                <a:spcPts val="0"/>
              </a:spcBef>
              <a:spcAft>
                <a:spcPts val="0"/>
              </a:spcAft>
              <a:buNone/>
            </a:pPr>
            <a:endParaRPr/>
          </a:p>
        </p:txBody>
      </p:sp>
      <p:sp>
        <p:nvSpPr>
          <p:cNvPr id="150" name="Google Shape;150;p26"/>
          <p:cNvSpPr txBox="1">
            <a:spLocks noGrp="1"/>
          </p:cNvSpPr>
          <p:nvPr>
            <p:ph type="body" idx="1"/>
          </p:nvPr>
        </p:nvSpPr>
        <p:spPr>
          <a:xfrm>
            <a:off x="749950" y="1152475"/>
            <a:ext cx="8082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C1130"/>
                </a:solidFill>
              </a:rPr>
              <a:t>Cut out the parts and arrange in a way that correctly depicts the process of photosynthesis.</a:t>
            </a:r>
            <a:endParaRPr sz="3000">
              <a:solidFill>
                <a:srgbClr val="4C1130"/>
              </a:solidFill>
            </a:endParaRPr>
          </a:p>
          <a:p>
            <a:pPr marL="0" lvl="0" indent="0" algn="l" rtl="0">
              <a:spcBef>
                <a:spcPts val="1600"/>
              </a:spcBef>
              <a:spcAft>
                <a:spcPts val="0"/>
              </a:spcAft>
              <a:buNone/>
            </a:pPr>
            <a:r>
              <a:rPr lang="en" sz="3000">
                <a:solidFill>
                  <a:srgbClr val="4C1130"/>
                </a:solidFill>
              </a:rPr>
              <a:t>Have us check before you glue</a:t>
            </a:r>
            <a:endParaRPr sz="3000">
              <a:solidFill>
                <a:srgbClr val="4C1130"/>
              </a:solidFill>
            </a:endParaRPr>
          </a:p>
          <a:p>
            <a:pPr marL="0" lvl="0" indent="0" algn="l" rtl="0">
              <a:spcBef>
                <a:spcPts val="1600"/>
              </a:spcBef>
              <a:spcAft>
                <a:spcPts val="1600"/>
              </a:spcAft>
              <a:buNone/>
            </a:pPr>
            <a:r>
              <a:rPr lang="en" sz="3000">
                <a:solidFill>
                  <a:srgbClr val="4C1130"/>
                </a:solidFill>
              </a:rPr>
              <a:t>Glue, summarize and study!!</a:t>
            </a:r>
            <a:endParaRPr sz="3000">
              <a:solidFill>
                <a:srgbClr val="4C1130"/>
              </a:solidFill>
            </a:endParaRPr>
          </a:p>
        </p:txBody>
      </p:sp>
      <p:sp>
        <p:nvSpPr>
          <p:cNvPr id="151" name="Google Shape;151;p26"/>
          <p:cNvSpPr/>
          <p:nvPr/>
        </p:nvSpPr>
        <p:spPr>
          <a:xfrm>
            <a:off x="262450" y="1324875"/>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52" name="Google Shape;152;p26"/>
          <p:cNvSpPr/>
          <p:nvPr/>
        </p:nvSpPr>
        <p:spPr>
          <a:xfrm>
            <a:off x="262450" y="3052500"/>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153" name="Google Shape;153;p26"/>
          <p:cNvSpPr/>
          <p:nvPr/>
        </p:nvSpPr>
        <p:spPr>
          <a:xfrm>
            <a:off x="262450" y="3848725"/>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Title/Topic: Cell Energy Part 2 (Cellular Respiration!)  </a:t>
            </a:r>
            <a:endParaRPr/>
          </a:p>
        </p:txBody>
      </p:sp>
      <p:sp>
        <p:nvSpPr>
          <p:cNvPr id="159" name="Google Shape;159;p27"/>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Essential Question</a:t>
            </a:r>
            <a:r>
              <a:rPr lang="en" sz="3000"/>
              <a:t>: What is cellular respiration and why is it important?</a:t>
            </a:r>
            <a:endParaRPr sz="3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ctrTitle"/>
          </p:nvPr>
        </p:nvSpPr>
        <p:spPr>
          <a:xfrm>
            <a:off x="510450" y="322250"/>
            <a:ext cx="8123100" cy="4095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Write down the equation for cellular respiration and </a:t>
            </a:r>
            <a:r>
              <a:rPr lang="en" b="1" i="1"/>
              <a:t>think</a:t>
            </a:r>
            <a:r>
              <a:rPr lang="en"/>
              <a:t> - what do you realize about the components?</a:t>
            </a:r>
            <a:endParaRPr/>
          </a:p>
        </p:txBody>
      </p:sp>
      <p:sp>
        <p:nvSpPr>
          <p:cNvPr id="165" name="Google Shape;165;p28"/>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1" name="Google Shape;171;p29"/>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2" name="Google Shape;172;p29"/>
          <p:cNvPicPr preferRelativeResize="0"/>
          <p:nvPr/>
        </p:nvPicPr>
        <p:blipFill>
          <a:blip r:embed="rId3">
            <a:alphaModFix/>
          </a:blip>
          <a:stretch>
            <a:fillRect/>
          </a:stretch>
        </p:blipFill>
        <p:spPr>
          <a:xfrm>
            <a:off x="575538" y="394750"/>
            <a:ext cx="7992925" cy="44960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ctrTitle"/>
          </p:nvPr>
        </p:nvSpPr>
        <p:spPr>
          <a:xfrm>
            <a:off x="215750" y="2613375"/>
            <a:ext cx="17874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How does</a:t>
            </a:r>
            <a:endParaRPr/>
          </a:p>
          <a:p>
            <a:pPr marL="0" lvl="0" indent="0" algn="l" rtl="0">
              <a:spcBef>
                <a:spcPts val="0"/>
              </a:spcBef>
              <a:spcAft>
                <a:spcPts val="0"/>
              </a:spcAft>
              <a:buNone/>
            </a:pPr>
            <a:r>
              <a:rPr lang="en" u="sng">
                <a:solidFill>
                  <a:schemeClr val="hlink"/>
                </a:solidFill>
                <a:hlinkClick r:id="rId3"/>
              </a:rPr>
              <a:t>it work?</a:t>
            </a:r>
            <a:r>
              <a:rPr lang="en"/>
              <a:t> </a:t>
            </a:r>
            <a:endParaRPr/>
          </a:p>
        </p:txBody>
      </p:sp>
      <p:pic>
        <p:nvPicPr>
          <p:cNvPr id="178" name="Google Shape;178;p30"/>
          <p:cNvPicPr preferRelativeResize="0"/>
          <p:nvPr/>
        </p:nvPicPr>
        <p:blipFill>
          <a:blip r:embed="rId4">
            <a:alphaModFix/>
          </a:blip>
          <a:stretch>
            <a:fillRect/>
          </a:stretch>
        </p:blipFill>
        <p:spPr>
          <a:xfrm>
            <a:off x="2211425"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ctrTitle"/>
          </p:nvPr>
        </p:nvSpPr>
        <p:spPr>
          <a:xfrm>
            <a:off x="510450" y="1257300"/>
            <a:ext cx="29358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u="sng">
                <a:solidFill>
                  <a:schemeClr val="hlink"/>
                </a:solidFill>
                <a:hlinkClick r:id="rId3"/>
              </a:rPr>
              <a:t>ATP Cycle</a:t>
            </a:r>
            <a:endParaRPr/>
          </a:p>
        </p:txBody>
      </p:sp>
      <p:sp>
        <p:nvSpPr>
          <p:cNvPr id="184" name="Google Shape;184;p31"/>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5" name="Google Shape;185;p31"/>
          <p:cNvPicPr preferRelativeResize="0"/>
          <p:nvPr/>
        </p:nvPicPr>
        <p:blipFill>
          <a:blip r:embed="rId4">
            <a:alphaModFix/>
          </a:blip>
          <a:stretch>
            <a:fillRect/>
          </a:stretch>
        </p:blipFill>
        <p:spPr>
          <a:xfrm>
            <a:off x="3622966" y="88800"/>
            <a:ext cx="5053868"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Photosynthesis Challenge!!</a:t>
            </a:r>
            <a:endParaRPr sz="3600" b="1"/>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i="1"/>
              <a:t>Collaborate with your group to model photosynthesis with </a:t>
            </a:r>
            <a:r>
              <a:rPr lang="en" sz="3600" b="1" i="1"/>
              <a:t>pictures</a:t>
            </a:r>
            <a:r>
              <a:rPr lang="en" sz="3600" i="1"/>
              <a:t> and </a:t>
            </a:r>
            <a:r>
              <a:rPr lang="en" sz="3600" b="1" i="1"/>
              <a:t>labels</a:t>
            </a:r>
            <a:r>
              <a:rPr lang="en" sz="3600" i="1"/>
              <a:t>.</a:t>
            </a:r>
            <a:endParaRPr sz="3600" i="1"/>
          </a:p>
          <a:p>
            <a:pPr marL="0" lvl="0" indent="457200" algn="l" rtl="0">
              <a:spcBef>
                <a:spcPts val="1600"/>
              </a:spcBef>
              <a:spcAft>
                <a:spcPts val="0"/>
              </a:spcAft>
              <a:buNone/>
            </a:pPr>
            <a:r>
              <a:rPr lang="en" sz="2400">
                <a:solidFill>
                  <a:srgbClr val="000000"/>
                </a:solidFill>
              </a:rPr>
              <a:t>Where does photosynthesis take place?</a:t>
            </a:r>
            <a:endParaRPr sz="2400">
              <a:solidFill>
                <a:srgbClr val="000000"/>
              </a:solidFill>
            </a:endParaRPr>
          </a:p>
          <a:p>
            <a:pPr marL="457200" lvl="0" indent="0" algn="l" rtl="0">
              <a:spcBef>
                <a:spcPts val="1600"/>
              </a:spcBef>
              <a:spcAft>
                <a:spcPts val="0"/>
              </a:spcAft>
              <a:buNone/>
            </a:pPr>
            <a:r>
              <a:rPr lang="en" sz="2400">
                <a:solidFill>
                  <a:srgbClr val="000000"/>
                </a:solidFill>
              </a:rPr>
              <a:t>What goes in (reactants)??</a:t>
            </a:r>
            <a:endParaRPr sz="2400">
              <a:solidFill>
                <a:srgbClr val="000000"/>
              </a:solidFill>
            </a:endParaRPr>
          </a:p>
          <a:p>
            <a:pPr marL="457200" lvl="0" indent="0" algn="l" rtl="0">
              <a:spcBef>
                <a:spcPts val="1600"/>
              </a:spcBef>
              <a:spcAft>
                <a:spcPts val="1600"/>
              </a:spcAft>
              <a:buNone/>
            </a:pPr>
            <a:r>
              <a:rPr lang="en" sz="2400">
                <a:solidFill>
                  <a:srgbClr val="000000"/>
                </a:solidFill>
              </a:rPr>
              <a:t>What is made (products)??</a:t>
            </a:r>
            <a:endParaRPr sz="2400">
              <a:solidFill>
                <a:srgbClr val="000000"/>
              </a:solidFill>
            </a:endParaRPr>
          </a:p>
        </p:txBody>
      </p:sp>
      <p:sp>
        <p:nvSpPr>
          <p:cNvPr id="67" name="Google Shape;67;p14"/>
          <p:cNvSpPr/>
          <p:nvPr/>
        </p:nvSpPr>
        <p:spPr>
          <a:xfrm>
            <a:off x="351475" y="2708350"/>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68" name="Google Shape;68;p14"/>
          <p:cNvSpPr/>
          <p:nvPr/>
        </p:nvSpPr>
        <p:spPr>
          <a:xfrm>
            <a:off x="328975" y="3326388"/>
            <a:ext cx="420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
        <p:nvSpPr>
          <p:cNvPr id="69" name="Google Shape;69;p14"/>
          <p:cNvSpPr/>
          <p:nvPr/>
        </p:nvSpPr>
        <p:spPr>
          <a:xfrm>
            <a:off x="351475" y="3944425"/>
            <a:ext cx="375600" cy="3828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91" name="Google Shape;191;p3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92" name="Google Shape;192;p32"/>
          <p:cNvPicPr preferRelativeResize="0"/>
          <p:nvPr/>
        </p:nvPicPr>
        <p:blipFill>
          <a:blip r:embed="rId3">
            <a:alphaModFix/>
          </a:blip>
          <a:stretch>
            <a:fillRect/>
          </a:stretch>
        </p:blipFill>
        <p:spPr>
          <a:xfrm>
            <a:off x="1267399" y="29950"/>
            <a:ext cx="6609199" cy="49569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ctrTitle"/>
          </p:nvPr>
        </p:nvSpPr>
        <p:spPr>
          <a:xfrm>
            <a:off x="126475" y="198475"/>
            <a:ext cx="1707600" cy="264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u="sng">
                <a:solidFill>
                  <a:schemeClr val="hlink"/>
                </a:solidFill>
                <a:hlinkClick r:id="rId3"/>
              </a:rPr>
              <a:t>Cellular Respiration without oxygen</a:t>
            </a:r>
            <a:endParaRPr sz="2400"/>
          </a:p>
        </p:txBody>
      </p:sp>
      <p:sp>
        <p:nvSpPr>
          <p:cNvPr id="198" name="Google Shape;198;p3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99" name="Google Shape;199;p33"/>
          <p:cNvPicPr preferRelativeResize="0"/>
          <p:nvPr/>
        </p:nvPicPr>
        <p:blipFill>
          <a:blip r:embed="rId4">
            <a:alphaModFix/>
          </a:blip>
          <a:stretch>
            <a:fillRect/>
          </a:stretch>
        </p:blipFill>
        <p:spPr>
          <a:xfrm>
            <a:off x="2150838" y="64275"/>
            <a:ext cx="6686625" cy="5014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Summarize your notes:</a:t>
            </a:r>
            <a:endParaRPr/>
          </a:p>
          <a:p>
            <a:pPr marL="0" lvl="0" indent="0" algn="l" rtl="0">
              <a:spcBef>
                <a:spcPts val="0"/>
              </a:spcBef>
              <a:spcAft>
                <a:spcPts val="0"/>
              </a:spcAft>
              <a:buNone/>
            </a:pPr>
            <a:endParaRPr/>
          </a:p>
        </p:txBody>
      </p:sp>
      <p:sp>
        <p:nvSpPr>
          <p:cNvPr id="205" name="Google Shape;205;p34"/>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Cellular Respiration is:</a:t>
            </a:r>
            <a:endParaRPr sz="3000"/>
          </a:p>
          <a:p>
            <a:pPr marL="0" lvl="0" indent="0" algn="l" rtl="0">
              <a:spcBef>
                <a:spcPts val="0"/>
              </a:spcBef>
              <a:spcAft>
                <a:spcPts val="0"/>
              </a:spcAft>
              <a:buNone/>
            </a:pPr>
            <a:endParaRPr sz="3000"/>
          </a:p>
          <a:p>
            <a:pPr marL="0" lvl="0" indent="0" algn="l" rtl="0">
              <a:spcBef>
                <a:spcPts val="0"/>
              </a:spcBef>
              <a:spcAft>
                <a:spcPts val="0"/>
              </a:spcAft>
              <a:buNone/>
            </a:pPr>
            <a:r>
              <a:rPr lang="en" sz="3000"/>
              <a:t>Cellular Respiration is important to all organisms because: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113850"/>
            <a:ext cx="8520600" cy="63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u="sng">
                <a:solidFill>
                  <a:schemeClr val="hlink"/>
                </a:solidFill>
                <a:hlinkClick r:id="rId3"/>
              </a:rPr>
              <a:t>Producers (Autotrophs)</a:t>
            </a:r>
            <a:r>
              <a:rPr lang="en"/>
              <a:t>:</a:t>
            </a:r>
            <a:endParaRPr/>
          </a:p>
        </p:txBody>
      </p:sp>
      <p:sp>
        <p:nvSpPr>
          <p:cNvPr id="75" name="Google Shape;75;p15"/>
          <p:cNvSpPr txBox="1">
            <a:spLocks noGrp="1"/>
          </p:cNvSpPr>
          <p:nvPr>
            <p:ph type="body" idx="1"/>
          </p:nvPr>
        </p:nvSpPr>
        <p:spPr>
          <a:xfrm>
            <a:off x="311700" y="1027775"/>
            <a:ext cx="8520600" cy="3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00000"/>
                </a:solidFill>
              </a:rPr>
              <a:t>Organisms that can trap the  energy from the sun and use it (in organelles called chloroplasts) to drive a chemical reaction to convert Carbon dioxide and Water into Sugar (glucose) and Oxygen.</a:t>
            </a:r>
            <a:endParaRPr sz="2400">
              <a:solidFill>
                <a:srgbClr val="000000"/>
              </a:solidFill>
            </a:endParaRPr>
          </a:p>
          <a:p>
            <a:pPr marL="457200" lvl="0" indent="-419100" algn="l" rtl="0">
              <a:spcBef>
                <a:spcPts val="1600"/>
              </a:spcBef>
              <a:spcAft>
                <a:spcPts val="0"/>
              </a:spcAft>
              <a:buClr>
                <a:srgbClr val="4C1130"/>
              </a:buClr>
              <a:buSzPts val="3000"/>
              <a:buChar char="-"/>
            </a:pPr>
            <a:r>
              <a:rPr lang="en" sz="3000">
                <a:solidFill>
                  <a:srgbClr val="4C1130"/>
                </a:solidFill>
              </a:rPr>
              <a:t>Plants</a:t>
            </a:r>
            <a:endParaRPr sz="3000">
              <a:solidFill>
                <a:srgbClr val="4C1130"/>
              </a:solidFill>
            </a:endParaRPr>
          </a:p>
          <a:p>
            <a:pPr marL="457200" lvl="0" indent="-419100" algn="l" rtl="0">
              <a:spcBef>
                <a:spcPts val="0"/>
              </a:spcBef>
              <a:spcAft>
                <a:spcPts val="0"/>
              </a:spcAft>
              <a:buClr>
                <a:srgbClr val="4C1130"/>
              </a:buClr>
              <a:buSzPts val="3000"/>
              <a:buChar char="-"/>
            </a:pPr>
            <a:r>
              <a:rPr lang="en" sz="3000">
                <a:solidFill>
                  <a:srgbClr val="4C1130"/>
                </a:solidFill>
              </a:rPr>
              <a:t>Algae</a:t>
            </a:r>
            <a:endParaRPr sz="3000">
              <a:solidFill>
                <a:srgbClr val="4C1130"/>
              </a:solidFill>
            </a:endParaRPr>
          </a:p>
          <a:p>
            <a:pPr marL="457200" lvl="0" indent="-419100" algn="l" rtl="0">
              <a:spcBef>
                <a:spcPts val="0"/>
              </a:spcBef>
              <a:spcAft>
                <a:spcPts val="0"/>
              </a:spcAft>
              <a:buClr>
                <a:srgbClr val="4C1130"/>
              </a:buClr>
              <a:buSzPts val="3000"/>
              <a:buChar char="-"/>
            </a:pPr>
            <a:r>
              <a:rPr lang="en" sz="3000">
                <a:solidFill>
                  <a:srgbClr val="4C1130"/>
                </a:solidFill>
              </a:rPr>
              <a:t>Some bacteria</a:t>
            </a:r>
            <a:endParaRPr sz="3000">
              <a:solidFill>
                <a:srgbClr val="4C1130"/>
              </a:solidFill>
            </a:endParaRPr>
          </a:p>
        </p:txBody>
      </p:sp>
      <p:pic>
        <p:nvPicPr>
          <p:cNvPr id="76" name="Google Shape;76;p15"/>
          <p:cNvPicPr preferRelativeResize="0"/>
          <p:nvPr/>
        </p:nvPicPr>
        <p:blipFill>
          <a:blip r:embed="rId4">
            <a:alphaModFix/>
          </a:blip>
          <a:stretch>
            <a:fillRect/>
          </a:stretch>
        </p:blipFill>
        <p:spPr>
          <a:xfrm>
            <a:off x="4572000" y="2388200"/>
            <a:ext cx="3418301" cy="25637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Sketch and Label:</a:t>
            </a: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6"/>
          <p:cNvPicPr preferRelativeResize="0"/>
          <p:nvPr/>
        </p:nvPicPr>
        <p:blipFill>
          <a:blip r:embed="rId3">
            <a:alphaModFix/>
          </a:blip>
          <a:stretch>
            <a:fillRect/>
          </a:stretch>
        </p:blipFill>
        <p:spPr>
          <a:xfrm>
            <a:off x="3346550" y="308075"/>
            <a:ext cx="5589324" cy="452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Chloroplasts:</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0" name="Google Shape;90;p17"/>
          <p:cNvPicPr preferRelativeResize="0"/>
          <p:nvPr/>
        </p:nvPicPr>
        <p:blipFill>
          <a:blip r:embed="rId3">
            <a:alphaModFix/>
          </a:blip>
          <a:stretch>
            <a:fillRect/>
          </a:stretch>
        </p:blipFill>
        <p:spPr>
          <a:xfrm>
            <a:off x="4875100" y="1254650"/>
            <a:ext cx="4216200" cy="2810800"/>
          </a:xfrm>
          <a:prstGeom prst="rect">
            <a:avLst/>
          </a:prstGeom>
          <a:noFill/>
          <a:ln>
            <a:noFill/>
          </a:ln>
        </p:spPr>
      </p:pic>
      <p:pic>
        <p:nvPicPr>
          <p:cNvPr id="91" name="Google Shape;91;p17"/>
          <p:cNvPicPr preferRelativeResize="0"/>
          <p:nvPr/>
        </p:nvPicPr>
        <p:blipFill>
          <a:blip r:embed="rId4">
            <a:alphaModFix/>
          </a:blip>
          <a:stretch>
            <a:fillRect/>
          </a:stretch>
        </p:blipFill>
        <p:spPr>
          <a:xfrm>
            <a:off x="200879" y="1225825"/>
            <a:ext cx="5290675" cy="316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The Photosynthesis Chemical Reaction (write):</a:t>
            </a:r>
            <a:endParaRPr sz="3000" b="1"/>
          </a:p>
        </p:txBody>
      </p:sp>
      <p:sp>
        <p:nvSpPr>
          <p:cNvPr id="97" name="Google Shape;9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8" name="Google Shape;98;p18"/>
          <p:cNvPicPr preferRelativeResize="0"/>
          <p:nvPr/>
        </p:nvPicPr>
        <p:blipFill>
          <a:blip r:embed="rId3">
            <a:alphaModFix/>
          </a:blip>
          <a:stretch>
            <a:fillRect/>
          </a:stretch>
        </p:blipFill>
        <p:spPr>
          <a:xfrm>
            <a:off x="981075" y="1378700"/>
            <a:ext cx="7279726" cy="2684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019450" y="445025"/>
            <a:ext cx="581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Where does the glucose go</a:t>
            </a:r>
            <a:r>
              <a:rPr lang="en"/>
              <a:t>?</a:t>
            </a:r>
            <a:endParaRPr/>
          </a:p>
        </p:txBody>
      </p:sp>
      <p:sp>
        <p:nvSpPr>
          <p:cNvPr id="104" name="Google Shape;104;p19"/>
          <p:cNvSpPr txBox="1">
            <a:spLocks noGrp="1"/>
          </p:cNvSpPr>
          <p:nvPr>
            <p:ph type="body" idx="1"/>
          </p:nvPr>
        </p:nvSpPr>
        <p:spPr>
          <a:xfrm>
            <a:off x="311700" y="1592875"/>
            <a:ext cx="8520600" cy="2976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81CA6A"/>
                </a:solidFill>
                <a:latin typeface="Arial"/>
                <a:ea typeface="Arial"/>
                <a:cs typeface="Arial"/>
                <a:sym typeface="Arial"/>
              </a:rPr>
              <a:t>•</a:t>
            </a:r>
            <a:r>
              <a:rPr lang="en" sz="2400">
                <a:solidFill>
                  <a:srgbClr val="003300"/>
                </a:solidFill>
                <a:latin typeface="Verdana"/>
                <a:ea typeface="Verdana"/>
                <a:cs typeface="Verdana"/>
                <a:sym typeface="Verdana"/>
              </a:rPr>
              <a:t>Glucose is used in plant cells to make starches </a:t>
            </a:r>
            <a:endParaRPr sz="2400">
              <a:solidFill>
                <a:srgbClr val="003300"/>
              </a:solidFill>
              <a:latin typeface="Verdana"/>
              <a:ea typeface="Verdana"/>
              <a:cs typeface="Verdana"/>
              <a:sym typeface="Verdana"/>
            </a:endParaRPr>
          </a:p>
          <a:p>
            <a:pPr marL="0" lvl="0" indent="0" algn="l" rtl="0">
              <a:spcBef>
                <a:spcPts val="600"/>
              </a:spcBef>
              <a:spcAft>
                <a:spcPts val="0"/>
              </a:spcAft>
              <a:buNone/>
            </a:pPr>
            <a:r>
              <a:rPr lang="en">
                <a:solidFill>
                  <a:srgbClr val="81CA6A"/>
                </a:solidFill>
                <a:latin typeface="Arial"/>
                <a:ea typeface="Arial"/>
                <a:cs typeface="Arial"/>
                <a:sym typeface="Arial"/>
              </a:rPr>
              <a:t>•</a:t>
            </a:r>
            <a:r>
              <a:rPr lang="en" sz="2400">
                <a:solidFill>
                  <a:srgbClr val="003300"/>
                </a:solidFill>
                <a:latin typeface="Verdana"/>
                <a:ea typeface="Verdana"/>
                <a:cs typeface="Verdana"/>
                <a:sym typeface="Verdana"/>
              </a:rPr>
              <a:t>Plants use transport systems like blood vessels to move starches throughout the plant</a:t>
            </a:r>
            <a:endParaRPr sz="2400">
              <a:solidFill>
                <a:srgbClr val="003300"/>
              </a:solidFill>
              <a:latin typeface="Verdana"/>
              <a:ea typeface="Verdana"/>
              <a:cs typeface="Verdana"/>
              <a:sym typeface="Verdana"/>
            </a:endParaRPr>
          </a:p>
          <a:p>
            <a:pPr marL="0" lvl="0" indent="0" algn="l" rtl="0">
              <a:spcBef>
                <a:spcPts val="600"/>
              </a:spcBef>
              <a:spcAft>
                <a:spcPts val="0"/>
              </a:spcAft>
              <a:buNone/>
            </a:pPr>
            <a:r>
              <a:rPr lang="en">
                <a:solidFill>
                  <a:srgbClr val="81CA6A"/>
                </a:solidFill>
                <a:latin typeface="Arial"/>
                <a:ea typeface="Arial"/>
                <a:cs typeface="Arial"/>
                <a:sym typeface="Arial"/>
              </a:rPr>
              <a:t>•</a:t>
            </a:r>
            <a:r>
              <a:rPr lang="en" sz="2400">
                <a:solidFill>
                  <a:srgbClr val="003300"/>
                </a:solidFill>
                <a:latin typeface="Verdana"/>
                <a:ea typeface="Verdana"/>
                <a:cs typeface="Verdana"/>
                <a:sym typeface="Verdana"/>
              </a:rPr>
              <a:t>To grow, plants combine carbon that they get from carbon dioxide and glucose to build new tissues</a:t>
            </a:r>
            <a:endParaRPr sz="2400">
              <a:solidFill>
                <a:srgbClr val="003300"/>
              </a:solidFill>
              <a:latin typeface="Verdana"/>
              <a:ea typeface="Verdana"/>
              <a:cs typeface="Verdana"/>
              <a:sym typeface="Verdana"/>
            </a:endParaRPr>
          </a:p>
          <a:p>
            <a:pPr marL="0" lvl="0" indent="0" algn="l" rtl="0">
              <a:spcBef>
                <a:spcPts val="600"/>
              </a:spcBef>
              <a:spcAft>
                <a:spcPts val="0"/>
              </a:spcAft>
              <a:buNone/>
            </a:pPr>
            <a:r>
              <a:rPr lang="en">
                <a:solidFill>
                  <a:srgbClr val="81CA6A"/>
                </a:solidFill>
                <a:latin typeface="Arial"/>
                <a:ea typeface="Arial"/>
                <a:cs typeface="Arial"/>
                <a:sym typeface="Arial"/>
              </a:rPr>
              <a:t>•</a:t>
            </a:r>
            <a:r>
              <a:rPr lang="en" sz="2400">
                <a:solidFill>
                  <a:srgbClr val="003300"/>
                </a:solidFill>
                <a:latin typeface="Verdana"/>
                <a:ea typeface="Verdana"/>
                <a:cs typeface="Verdana"/>
                <a:sym typeface="Verdana"/>
              </a:rPr>
              <a:t>Plants are consumed by heterotrophs (like us!), who use the starches for their own energy.</a:t>
            </a:r>
            <a:endParaRPr sz="2400">
              <a:solidFill>
                <a:srgbClr val="003300"/>
              </a:solidFill>
              <a:latin typeface="Verdana"/>
              <a:ea typeface="Verdana"/>
              <a:cs typeface="Verdana"/>
              <a:sym typeface="Verdana"/>
            </a:endParaRPr>
          </a:p>
          <a:p>
            <a:pPr marL="0" lvl="0" indent="0" algn="l" rtl="0">
              <a:spcBef>
                <a:spcPts val="600"/>
              </a:spcBef>
              <a:spcAft>
                <a:spcPts val="0"/>
              </a:spcAft>
              <a:buNone/>
            </a:pPr>
            <a:endParaRPr sz="2400">
              <a:solidFill>
                <a:srgbClr val="003300"/>
              </a:solidFill>
              <a:latin typeface="Verdana"/>
              <a:ea typeface="Verdana"/>
              <a:cs typeface="Verdana"/>
              <a:sym typeface="Verdana"/>
            </a:endParaRPr>
          </a:p>
          <a:p>
            <a:pPr marL="0" lvl="0" indent="0" algn="l" rtl="0">
              <a:spcBef>
                <a:spcPts val="0"/>
              </a:spcBef>
              <a:spcAft>
                <a:spcPts val="1600"/>
              </a:spcAft>
              <a:buNone/>
            </a:pPr>
            <a:endParaRPr/>
          </a:p>
        </p:txBody>
      </p:sp>
      <p:pic>
        <p:nvPicPr>
          <p:cNvPr id="105" name="Google Shape;105;p19"/>
          <p:cNvPicPr preferRelativeResize="0"/>
          <p:nvPr/>
        </p:nvPicPr>
        <p:blipFill>
          <a:blip r:embed="rId3">
            <a:alphaModFix/>
          </a:blip>
          <a:stretch>
            <a:fillRect/>
          </a:stretch>
        </p:blipFill>
        <p:spPr>
          <a:xfrm>
            <a:off x="145900" y="166050"/>
            <a:ext cx="2873550" cy="1496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Summarize</a:t>
            </a:r>
            <a:r>
              <a:rPr lang="en" sz="3600"/>
              <a:t> your notes (p.9): </a:t>
            </a:r>
            <a:endParaRPr sz="3600"/>
          </a:p>
        </p:txBody>
      </p:sp>
      <p:sp>
        <p:nvSpPr>
          <p:cNvPr id="111" name="Google Shape;111;p20"/>
          <p:cNvSpPr txBox="1">
            <a:spLocks noGrp="1"/>
          </p:cNvSpPr>
          <p:nvPr>
            <p:ph type="body" idx="1"/>
          </p:nvPr>
        </p:nvSpPr>
        <p:spPr>
          <a:xfrm>
            <a:off x="679750" y="1177725"/>
            <a:ext cx="8152500" cy="288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4C1130"/>
                </a:solidFill>
              </a:rPr>
              <a:t>Photosynthesis is: </a:t>
            </a:r>
            <a:endParaRPr sz="3000">
              <a:solidFill>
                <a:srgbClr val="4C1130"/>
              </a:solidFill>
            </a:endParaRPr>
          </a:p>
          <a:p>
            <a:pPr marL="0" lvl="0" indent="0" algn="l" rtl="0">
              <a:spcBef>
                <a:spcPts val="1600"/>
              </a:spcBef>
              <a:spcAft>
                <a:spcPts val="0"/>
              </a:spcAft>
              <a:buNone/>
            </a:pPr>
            <a:r>
              <a:rPr lang="en" sz="3000">
                <a:solidFill>
                  <a:srgbClr val="4C1130"/>
                </a:solidFill>
              </a:rPr>
              <a:t>Photosynthesis is important to plants (and other producers) because:</a:t>
            </a:r>
            <a:endParaRPr sz="3000">
              <a:solidFill>
                <a:srgbClr val="4C1130"/>
              </a:solidFill>
            </a:endParaRPr>
          </a:p>
          <a:p>
            <a:pPr marL="0" lvl="0" indent="0" algn="l" rtl="0">
              <a:spcBef>
                <a:spcPts val="1600"/>
              </a:spcBef>
              <a:spcAft>
                <a:spcPts val="1600"/>
              </a:spcAft>
              <a:buNone/>
            </a:pPr>
            <a:r>
              <a:rPr lang="en" sz="3000">
                <a:solidFill>
                  <a:srgbClr val="4C1130"/>
                </a:solidFill>
              </a:rPr>
              <a:t>Photosynthesis is also important to consumers (heterotrophs) because:  </a:t>
            </a:r>
            <a:endParaRPr sz="3000">
              <a:solidFill>
                <a:srgbClr val="4C113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the “Glucose Article”</a:t>
            </a:r>
            <a:endParaRPr/>
          </a:p>
        </p:txBody>
      </p:sp>
      <p:sp>
        <p:nvSpPr>
          <p:cNvPr id="117" name="Google Shape;11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AutoNum type="arabicPeriod"/>
            </a:pPr>
            <a:r>
              <a:rPr lang="en" sz="3000">
                <a:solidFill>
                  <a:srgbClr val="000000"/>
                </a:solidFill>
              </a:rPr>
              <a:t>Number the paragraphs</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 sz="3000">
                <a:solidFill>
                  <a:srgbClr val="000000"/>
                </a:solidFill>
              </a:rPr>
              <a:t>Highlight key information</a:t>
            </a:r>
            <a:endParaRPr sz="3000">
              <a:solidFill>
                <a:srgbClr val="000000"/>
              </a:solidFill>
            </a:endParaRPr>
          </a:p>
          <a:p>
            <a:pPr marL="457200" lvl="0" indent="-419100" algn="l" rtl="0">
              <a:spcBef>
                <a:spcPts val="0"/>
              </a:spcBef>
              <a:spcAft>
                <a:spcPts val="0"/>
              </a:spcAft>
              <a:buClr>
                <a:srgbClr val="000000"/>
              </a:buClr>
              <a:buSzPts val="3000"/>
              <a:buAutoNum type="arabicPeriod"/>
            </a:pPr>
            <a:r>
              <a:rPr lang="en" sz="3000">
                <a:solidFill>
                  <a:srgbClr val="000000"/>
                </a:solidFill>
              </a:rPr>
              <a:t>Circle words or ideas that are confusing</a:t>
            </a:r>
            <a:endParaRPr sz="3000">
              <a:solidFill>
                <a:srgbClr val="000000"/>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Words>
  <Application>Microsoft Office PowerPoint</Application>
  <PresentationFormat>On-screen Show (16:9)</PresentationFormat>
  <Paragraphs>63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Proxima Nova</vt:lpstr>
      <vt:lpstr>Verdana</vt:lpstr>
      <vt:lpstr>Spearmint</vt:lpstr>
      <vt:lpstr>Title/Topic: Cell Energy Part 1 (Photosynthesis!)  - page 9</vt:lpstr>
      <vt:lpstr>Photosynthesis Challenge!!</vt:lpstr>
      <vt:lpstr>Producers (Autotrophs):</vt:lpstr>
      <vt:lpstr>Sketch and Label:</vt:lpstr>
      <vt:lpstr>Chloroplasts:</vt:lpstr>
      <vt:lpstr>The Photosynthesis Chemical Reaction (write):</vt:lpstr>
      <vt:lpstr>Where does the glucose go?</vt:lpstr>
      <vt:lpstr>Summarize your notes (p.9): </vt:lpstr>
      <vt:lpstr>Read the “Glucose Article”</vt:lpstr>
      <vt:lpstr>Answer the following questions (in complete sentences) on page 10 to check for understanding (by paragraph)  What is glucose used for in plants? How is the glucose able to get to the plant cells? In what 2 circumstances will glucose get stored as more complex carbohydrates? (Include the names of the 2 different carbohydrates glucose can be stored as). </vt:lpstr>
      <vt:lpstr>Continue on page 10: </vt:lpstr>
      <vt:lpstr>P. 11 Photosynthesis “Cut-outs” - add to table of contents.</vt:lpstr>
      <vt:lpstr>Photosynthesis Challenge!!</vt:lpstr>
      <vt:lpstr>P. 23 Photosynthesis Model  </vt:lpstr>
      <vt:lpstr>Title/Topic: Cell Energy Part 2 (Cellular Respiration!)  </vt:lpstr>
      <vt:lpstr>Write down the equation for cellular respiration and think - what do you realize about the components?</vt:lpstr>
      <vt:lpstr>PowerPoint Presentation</vt:lpstr>
      <vt:lpstr>How does it work? </vt:lpstr>
      <vt:lpstr>ATP Cycle</vt:lpstr>
      <vt:lpstr>PowerPoint Presentation</vt:lpstr>
      <vt:lpstr>Cellular Respiration without oxygen</vt:lpstr>
      <vt:lpstr>Summarize your notes: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Title/Topic: Cell Energy Part 1 (Photosynthesis!)  - page 9</dc:title>
  <dc:creator>Robles, Sarah (srobles@psusd.us)</dc:creator>
  <cp:lastModifiedBy>Robles, Sarah (srobles@psusd.us)</cp:lastModifiedBy>
  <cp:revision>1</cp:revision>
  <dcterms:modified xsi:type="dcterms:W3CDTF">2019-09-11T00:27:34Z</dcterms:modified>
</cp:coreProperties>
</file>