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  <p:sldMasterId id="2147483666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2"/>
      <p:bold r:id="rId13"/>
      <p:italic r:id="rId14"/>
      <p:boldItalic r:id="rId15"/>
    </p:embeddedFont>
    <p:embeddedFont>
      <p:font typeface="Old Standard TT" panose="020B0604020202020204" charset="0"/>
      <p:regular r:id="rId16"/>
      <p:bold r:id="rId17"/>
      <p:italic r:id="rId18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42" d="100"/>
          <a:sy n="142" d="100"/>
        </p:scale>
        <p:origin x="-96" y="-3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815323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rot="10800000" flipH="1">
            <a:off x="0" y="2984999"/>
            <a:ext cx="9144000" cy="21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0" y="2393175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rot="10800000" flipH="1">
            <a:off x="0" y="2983958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1746892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defRPr/>
            </a:lvl1pPr>
            <a:lvl2pPr algn="ctr"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algn="ctr" rtl="0">
              <a:spcBef>
                <a:spcPts val="0"/>
              </a:spcBef>
              <a:defRPr/>
            </a:lvl4pPr>
            <a:lvl5pPr algn="ctr" rtl="0">
              <a:spcBef>
                <a:spcPts val="0"/>
              </a:spcBef>
              <a:defRPr/>
            </a:lvl5pPr>
            <a:lvl6pPr algn="ctr" rtl="0">
              <a:spcBef>
                <a:spcPts val="0"/>
              </a:spcBef>
              <a:defRPr/>
            </a:lvl6pPr>
            <a:lvl7pPr algn="ctr" rtl="0">
              <a:spcBef>
                <a:spcPts val="0"/>
              </a:spcBef>
              <a:defRPr/>
            </a:lvl7pPr>
            <a:lvl8pPr algn="ctr" rtl="0">
              <a:spcBef>
                <a:spcPts val="0"/>
              </a:spcBef>
              <a:defRPr/>
            </a:lvl8pPr>
            <a:lvl9pPr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666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  <a:lvl2pPr algn="ctr" rtl="0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2pPr>
            <a:lvl3pPr algn="ctr" rtl="0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3pPr>
            <a:lvl4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4pPr>
            <a:lvl5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5pPr>
            <a:lvl6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6pPr>
            <a:lvl7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7pPr>
            <a:lvl8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8pPr>
            <a:lvl9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 lang="en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899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899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SzPct val="100000"/>
              <a:defRPr sz="2400"/>
            </a:lvl1pPr>
            <a:lvl2pPr rtl="0">
              <a:spcBef>
                <a:spcPts val="0"/>
              </a:spcBef>
              <a:buSzPct val="100000"/>
              <a:defRPr sz="2400"/>
            </a:lvl2pPr>
            <a:lvl3pPr rtl="0">
              <a:spcBef>
                <a:spcPts val="0"/>
              </a:spcBef>
              <a:buSzPct val="100000"/>
              <a:defRPr sz="2400"/>
            </a:lvl3pPr>
            <a:lvl4pPr rtl="0">
              <a:spcBef>
                <a:spcPts val="0"/>
              </a:spcBef>
              <a:buSzPct val="100000"/>
              <a:defRPr sz="2400"/>
            </a:lvl4pPr>
            <a:lvl5pPr rtl="0">
              <a:spcBef>
                <a:spcPts val="0"/>
              </a:spcBef>
              <a:buSzPct val="100000"/>
              <a:defRPr sz="2400"/>
            </a:lvl5pPr>
            <a:lvl6pPr rtl="0">
              <a:spcBef>
                <a:spcPts val="0"/>
              </a:spcBef>
              <a:buSzPct val="100000"/>
              <a:defRPr sz="2400"/>
            </a:lvl6pPr>
            <a:lvl7pPr rtl="0">
              <a:spcBef>
                <a:spcPts val="0"/>
              </a:spcBef>
              <a:buSzPct val="100000"/>
              <a:defRPr sz="2400"/>
            </a:lvl7pPr>
            <a:lvl8pPr rtl="0">
              <a:spcBef>
                <a:spcPts val="0"/>
              </a:spcBef>
              <a:buSzPct val="100000"/>
              <a:defRPr sz="2400"/>
            </a:lvl8pPr>
            <a:lvl9pPr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95" name="Shape 95"/>
          <p:cNvCxnSpPr/>
          <p:nvPr/>
        </p:nvCxnSpPr>
        <p:spPr>
          <a:xfrm>
            <a:off x="5029675" y="4495500"/>
            <a:ext cx="686399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199" cy="133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1039650"/>
            <a:ext cx="8520599" cy="2106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SzPct val="100000"/>
              <a:defRPr sz="14000" b="1"/>
            </a:lvl1pPr>
            <a:lvl2pPr algn="ctr" rtl="0">
              <a:spcBef>
                <a:spcPts val="0"/>
              </a:spcBef>
              <a:buSzPct val="100000"/>
              <a:defRPr sz="14000" b="1"/>
            </a:lvl2pPr>
            <a:lvl3pPr algn="ctr" rtl="0">
              <a:spcBef>
                <a:spcPts val="0"/>
              </a:spcBef>
              <a:buSzPct val="100000"/>
              <a:defRPr sz="14000" b="1"/>
            </a:lvl3pPr>
            <a:lvl4pPr algn="ctr" rtl="0">
              <a:spcBef>
                <a:spcPts val="0"/>
              </a:spcBef>
              <a:buSzPct val="100000"/>
              <a:defRPr sz="14000" b="1"/>
            </a:lvl4pPr>
            <a:lvl5pPr algn="ctr" rtl="0">
              <a:spcBef>
                <a:spcPts val="0"/>
              </a:spcBef>
              <a:buSzPct val="100000"/>
              <a:defRPr sz="14000" b="1"/>
            </a:lvl5pPr>
            <a:lvl6pPr algn="ctr" rtl="0">
              <a:spcBef>
                <a:spcPts val="0"/>
              </a:spcBef>
              <a:buSzPct val="100000"/>
              <a:defRPr sz="14000" b="1"/>
            </a:lvl6pPr>
            <a:lvl7pPr algn="ctr" rtl="0">
              <a:spcBef>
                <a:spcPts val="0"/>
              </a:spcBef>
              <a:buSzPct val="100000"/>
              <a:defRPr sz="14000" b="1"/>
            </a:lvl7pPr>
            <a:lvl8pPr algn="ctr" rtl="0">
              <a:spcBef>
                <a:spcPts val="0"/>
              </a:spcBef>
              <a:buSzPct val="100000"/>
              <a:defRPr sz="14000" b="1"/>
            </a:lvl8pPr>
            <a:lvl9pPr algn="ctr" rtl="0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defRPr/>
            </a:lvl1pPr>
            <a:lvl2pPr algn="ctr"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algn="ctr" rtl="0">
              <a:spcBef>
                <a:spcPts val="0"/>
              </a:spcBef>
              <a:defRPr/>
            </a:lvl4pPr>
            <a:lvl5pPr algn="ctr" rtl="0">
              <a:spcBef>
                <a:spcPts val="0"/>
              </a:spcBef>
              <a:defRPr/>
            </a:lvl5pPr>
            <a:lvl6pPr algn="ctr" rtl="0">
              <a:spcBef>
                <a:spcPts val="0"/>
              </a:spcBef>
              <a:defRPr/>
            </a:lvl6pPr>
            <a:lvl7pPr algn="ctr" rtl="0">
              <a:spcBef>
                <a:spcPts val="0"/>
              </a:spcBef>
              <a:defRPr/>
            </a:lvl7pPr>
            <a:lvl8pPr algn="ctr" rtl="0">
              <a:spcBef>
                <a:spcPts val="0"/>
              </a:spcBef>
              <a:defRPr/>
            </a:lvl8pPr>
            <a:lvl9pPr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10800000" flipH="1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 flipH="1">
            <a:off x="4526627" y="571349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 rot="10800000">
            <a:off x="4526627" y="1162132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 rot="10800000" flipH="1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 rot="10800000">
            <a:off x="4526627" y="1162132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/>
          <p:nvPr/>
        </p:nvSpPr>
        <p:spPr>
          <a:xfrm flipH="1">
            <a:off x="4526627" y="571349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 rot="10800000" flipH="1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 flipH="1">
            <a:off x="4526627" y="571349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/>
          <p:nvPr/>
        </p:nvSpPr>
        <p:spPr>
          <a:xfrm rot="10800000">
            <a:off x="4526627" y="1162132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 lang="en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 rot="10800000" flipH="1">
            <a:off x="0" y="4412699"/>
            <a:ext cx="9144000" cy="730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flipH="1">
            <a:off x="4526627" y="3820834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/>
          <p:nvPr/>
        </p:nvSpPr>
        <p:spPr>
          <a:xfrm rot="10800000">
            <a:off x="4526627" y="4411617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4421726"/>
            <a:ext cx="8229600" cy="505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6676" y="76256"/>
            <a:ext cx="9134130" cy="5054792"/>
          </a:xfrm>
          <a:custGeom>
            <a:avLst/>
            <a:gdLst/>
            <a:ahLst/>
            <a:cxnLst/>
            <a:rect l="0" t="0" r="0" b="0"/>
            <a:pathLst>
              <a:path w="9157023" h="6739723" extrusionOk="0">
                <a:moveTo>
                  <a:pt x="1629" y="0"/>
                </a:moveTo>
                <a:lnTo>
                  <a:pt x="9157023" y="4340980"/>
                </a:lnTo>
                <a:lnTo>
                  <a:pt x="1593" y="6739723"/>
                </a:lnTo>
                <a:cubicBezTo>
                  <a:pt x="-3941" y="5123960"/>
                  <a:pt x="7163" y="1615763"/>
                  <a:pt x="1629" y="0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0" y="100"/>
            <a:ext cx="9144000" cy="17117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65" name="Shape 65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599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599" cy="787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hape 70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599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600"/>
              </a:spcBef>
              <a:buClr>
                <a:schemeClr val="dk1"/>
              </a:buClr>
              <a:buSzPct val="100000"/>
              <a:buFont typeface="Georgia"/>
              <a:defRPr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rtl="0"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rtl="0"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" sz="1300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  <a:endParaRPr lang="en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466166"/>
            <a:ext cx="8745071" cy="6558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10375" y="98953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endParaRPr sz="4000"/>
          </a:p>
          <a:p>
            <a:pPr lvl="0" algn="ctr" rtl="0">
              <a:spcBef>
                <a:spcPts val="0"/>
              </a:spcBef>
              <a:buNone/>
            </a:pPr>
            <a:r>
              <a:rPr lang="en" sz="4000"/>
              <a:t>Page #19</a:t>
            </a:r>
          </a:p>
          <a:p>
            <a:pPr lvl="0" algn="ctr" rtl="0">
              <a:spcBef>
                <a:spcPts val="0"/>
              </a:spcBef>
              <a:buNone/>
            </a:pPr>
            <a:endParaRPr sz="4000"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0" y="1084825"/>
            <a:ext cx="91803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700" u="sng"/>
              <a:t>Essential Questions:</a:t>
            </a:r>
          </a:p>
          <a:p>
            <a:pPr marL="914400" lvl="1" indent="-228600" rtl="0">
              <a:spcBef>
                <a:spcPts val="0"/>
              </a:spcBef>
              <a:buSzPct val="90000"/>
            </a:pPr>
            <a:r>
              <a:rPr lang="en"/>
              <a:t>What characteristics do all cells have? </a:t>
            </a:r>
          </a:p>
          <a:p>
            <a:pPr marL="914400" lvl="1" indent="-228600" rtl="0">
              <a:spcBef>
                <a:spcPts val="0"/>
              </a:spcBef>
              <a:buSzPct val="90000"/>
            </a:pPr>
            <a:r>
              <a:rPr lang="en"/>
              <a:t>What makes them different from one another?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7433375" y="1279900"/>
            <a:ext cx="16256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0" rtl="0">
              <a:spcBef>
                <a:spcPts val="0"/>
              </a:spcBef>
              <a:buNone/>
            </a:pPr>
            <a:endParaRPr sz="2200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/>
        </p:nvSpPr>
        <p:spPr>
          <a:xfrm>
            <a:off x="544750" y="941650"/>
            <a:ext cx="3455400" cy="38910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  <p:cxnSp>
        <p:nvCxnSpPr>
          <p:cNvPr id="111" name="Shape 111"/>
          <p:cNvCxnSpPr>
            <a:stCxn id="110" idx="0"/>
            <a:endCxn id="110" idx="2"/>
          </p:cNvCxnSpPr>
          <p:nvPr/>
        </p:nvCxnSpPr>
        <p:spPr>
          <a:xfrm>
            <a:off x="2272450" y="941650"/>
            <a:ext cx="0" cy="389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2" name="Shape 112"/>
          <p:cNvCxnSpPr>
            <a:stCxn id="110" idx="1"/>
            <a:endCxn id="110" idx="3"/>
          </p:cNvCxnSpPr>
          <p:nvPr/>
        </p:nvCxnSpPr>
        <p:spPr>
          <a:xfrm>
            <a:off x="544750" y="2887150"/>
            <a:ext cx="3455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3" name="Shape 113"/>
          <p:cNvSpPr txBox="1"/>
          <p:nvPr/>
        </p:nvSpPr>
        <p:spPr>
          <a:xfrm>
            <a:off x="4435850" y="850825"/>
            <a:ext cx="4505699" cy="1276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/>
              <a:t>Divide your paper into four sections and label each section.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715950" y="941650"/>
            <a:ext cx="1377300" cy="30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Animal Cell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2269825" y="941650"/>
            <a:ext cx="1683300" cy="30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/>
              <a:t>Plant Cell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(Preserved)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202325" y="101175"/>
            <a:ext cx="8809500" cy="70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/>
              <a:t>Page 19:  Cell Microscope Drawings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715950" y="2887150"/>
            <a:ext cx="1377300" cy="30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/>
              <a:t>Bacteria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(</a:t>
            </a:r>
            <a:r>
              <a:rPr lang="en" sz="1200"/>
              <a:t>Can use book or chromebook</a:t>
            </a:r>
            <a:r>
              <a:rPr lang="en"/>
              <a:t>)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4266525" y="3264275"/>
            <a:ext cx="4774500" cy="167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000" b="1">
                <a:solidFill>
                  <a:srgbClr val="45818E"/>
                </a:solidFill>
              </a:rPr>
              <a:t>[Draw and label in detail]</a:t>
            </a:r>
          </a:p>
        </p:txBody>
      </p:sp>
      <p:sp>
        <p:nvSpPr>
          <p:cNvPr id="119" name="Shape 119"/>
          <p:cNvSpPr/>
          <p:nvPr/>
        </p:nvSpPr>
        <p:spPr>
          <a:xfrm>
            <a:off x="800400" y="1559012"/>
            <a:ext cx="1183200" cy="1085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2618125" y="1523350"/>
            <a:ext cx="1183200" cy="1085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810725" y="3640125"/>
            <a:ext cx="1183200" cy="1085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 txBox="1"/>
          <p:nvPr/>
        </p:nvSpPr>
        <p:spPr>
          <a:xfrm>
            <a:off x="2295975" y="2944125"/>
            <a:ext cx="1683300" cy="18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Plant Cell (Fresh)</a:t>
            </a:r>
          </a:p>
        </p:txBody>
      </p:sp>
      <p:sp>
        <p:nvSpPr>
          <p:cNvPr id="123" name="Shape 123"/>
          <p:cNvSpPr/>
          <p:nvPr/>
        </p:nvSpPr>
        <p:spPr>
          <a:xfrm>
            <a:off x="2538625" y="3640125"/>
            <a:ext cx="1183200" cy="1085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0" y="205975"/>
            <a:ext cx="90828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/>
              <a:t>Page #20 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5059975" y="1252825"/>
            <a:ext cx="3333899" cy="37098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 txBox="1"/>
          <p:nvPr/>
        </p:nvSpPr>
        <p:spPr>
          <a:xfrm>
            <a:off x="5157425" y="1301525"/>
            <a:ext cx="3180599" cy="271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Title &amp; Date</a:t>
            </a:r>
          </a:p>
        </p:txBody>
      </p:sp>
      <p:sp>
        <p:nvSpPr>
          <p:cNvPr id="131" name="Shape 131"/>
          <p:cNvSpPr/>
          <p:nvPr/>
        </p:nvSpPr>
        <p:spPr>
          <a:xfrm>
            <a:off x="6556550" y="2032375"/>
            <a:ext cx="521999" cy="5055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5623075" y="3312675"/>
            <a:ext cx="550500" cy="533399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7398550" y="3326625"/>
            <a:ext cx="521999" cy="5055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6601850" y="2895625"/>
            <a:ext cx="431400" cy="424199"/>
          </a:xfrm>
          <a:prstGeom prst="ellipse">
            <a:avLst/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35" name="Shape 135"/>
          <p:cNvCxnSpPr>
            <a:stCxn id="131" idx="4"/>
            <a:endCxn id="134" idx="0"/>
          </p:cNvCxnSpPr>
          <p:nvPr/>
        </p:nvCxnSpPr>
        <p:spPr>
          <a:xfrm>
            <a:off x="6817549" y="2537875"/>
            <a:ext cx="0" cy="35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6" name="Shape 136"/>
          <p:cNvCxnSpPr>
            <a:stCxn id="134" idx="3"/>
            <a:endCxn id="132" idx="7"/>
          </p:cNvCxnSpPr>
          <p:nvPr/>
        </p:nvCxnSpPr>
        <p:spPr>
          <a:xfrm flipH="1">
            <a:off x="6092927" y="3257702"/>
            <a:ext cx="572100" cy="13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7" name="Shape 137"/>
          <p:cNvCxnSpPr>
            <a:stCxn id="134" idx="5"/>
            <a:endCxn id="133" idx="1"/>
          </p:cNvCxnSpPr>
          <p:nvPr/>
        </p:nvCxnSpPr>
        <p:spPr>
          <a:xfrm>
            <a:off x="6970072" y="3257702"/>
            <a:ext cx="504900" cy="14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8" name="Shape 138"/>
          <p:cNvCxnSpPr>
            <a:stCxn id="131" idx="2"/>
          </p:cNvCxnSpPr>
          <p:nvPr/>
        </p:nvCxnSpPr>
        <p:spPr>
          <a:xfrm rot="10800000">
            <a:off x="6103850" y="2074225"/>
            <a:ext cx="452700" cy="210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9" name="Shape 139"/>
          <p:cNvCxnSpPr>
            <a:stCxn id="131" idx="6"/>
          </p:cNvCxnSpPr>
          <p:nvPr/>
        </p:nvCxnSpPr>
        <p:spPr>
          <a:xfrm rot="10800000" flipH="1">
            <a:off x="7078549" y="2122825"/>
            <a:ext cx="361800" cy="16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0" name="Shape 140"/>
          <p:cNvSpPr/>
          <p:nvPr/>
        </p:nvSpPr>
        <p:spPr>
          <a:xfrm>
            <a:off x="5296625" y="4078600"/>
            <a:ext cx="431400" cy="389699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6033650" y="4251875"/>
            <a:ext cx="431400" cy="389699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7203825" y="4120625"/>
            <a:ext cx="417600" cy="389699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7885750" y="4120625"/>
            <a:ext cx="417600" cy="389699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44" name="Shape 144"/>
          <p:cNvCxnSpPr>
            <a:stCxn id="132" idx="3"/>
            <a:endCxn id="140" idx="0"/>
          </p:cNvCxnSpPr>
          <p:nvPr/>
        </p:nvCxnSpPr>
        <p:spPr>
          <a:xfrm flipH="1">
            <a:off x="5512293" y="3767960"/>
            <a:ext cx="191400" cy="31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5" name="Shape 145"/>
          <p:cNvCxnSpPr>
            <a:stCxn id="132" idx="4"/>
            <a:endCxn id="141" idx="0"/>
          </p:cNvCxnSpPr>
          <p:nvPr/>
        </p:nvCxnSpPr>
        <p:spPr>
          <a:xfrm>
            <a:off x="5898325" y="3846075"/>
            <a:ext cx="351000" cy="40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6" name="Shape 146"/>
          <p:cNvCxnSpPr>
            <a:stCxn id="133" idx="3"/>
            <a:endCxn id="142" idx="0"/>
          </p:cNvCxnSpPr>
          <p:nvPr/>
        </p:nvCxnSpPr>
        <p:spPr>
          <a:xfrm flipH="1">
            <a:off x="7412595" y="3758096"/>
            <a:ext cx="62400" cy="36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7" name="Shape 147"/>
          <p:cNvCxnSpPr>
            <a:stCxn id="133" idx="5"/>
            <a:endCxn id="143" idx="0"/>
          </p:cNvCxnSpPr>
          <p:nvPr/>
        </p:nvCxnSpPr>
        <p:spPr>
          <a:xfrm>
            <a:off x="7844104" y="3758096"/>
            <a:ext cx="250500" cy="36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8" name="Shape 148"/>
          <p:cNvSpPr/>
          <p:nvPr/>
        </p:nvSpPr>
        <p:spPr>
          <a:xfrm>
            <a:off x="5752850" y="1811175"/>
            <a:ext cx="350999" cy="3579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7398550" y="1852225"/>
            <a:ext cx="350999" cy="3579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6617587" y="3506875"/>
            <a:ext cx="350999" cy="310500"/>
          </a:xfrm>
          <a:prstGeom prst="ellipse">
            <a:avLst/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51" name="Shape 151"/>
          <p:cNvCxnSpPr>
            <a:stCxn id="150" idx="6"/>
            <a:endCxn id="133" idx="2"/>
          </p:cNvCxnSpPr>
          <p:nvPr/>
        </p:nvCxnSpPr>
        <p:spPr>
          <a:xfrm rot="10800000" flipH="1">
            <a:off x="6968587" y="3579325"/>
            <a:ext cx="429900" cy="8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2" name="Shape 152"/>
          <p:cNvCxnSpPr>
            <a:stCxn id="150" idx="2"/>
            <a:endCxn id="132" idx="6"/>
          </p:cNvCxnSpPr>
          <p:nvPr/>
        </p:nvCxnSpPr>
        <p:spPr>
          <a:xfrm rot="10800000">
            <a:off x="6173587" y="3579325"/>
            <a:ext cx="444000" cy="8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3" name="Shape 153"/>
          <p:cNvCxnSpPr>
            <a:stCxn id="150" idx="1"/>
          </p:cNvCxnSpPr>
          <p:nvPr/>
        </p:nvCxnSpPr>
        <p:spPr>
          <a:xfrm rot="10800000">
            <a:off x="6347690" y="2839846"/>
            <a:ext cx="321300" cy="71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4" name="Shape 154"/>
          <p:cNvCxnSpPr>
            <a:endCxn id="131" idx="3"/>
          </p:cNvCxnSpPr>
          <p:nvPr/>
        </p:nvCxnSpPr>
        <p:spPr>
          <a:xfrm rot="10800000" flipH="1">
            <a:off x="6354595" y="2463846"/>
            <a:ext cx="278400" cy="41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5" name="Shape 155"/>
          <p:cNvSpPr txBox="1"/>
          <p:nvPr/>
        </p:nvSpPr>
        <p:spPr>
          <a:xfrm>
            <a:off x="6556550" y="2179675"/>
            <a:ext cx="521999" cy="21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00"/>
              <a:t>Bacteria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5665650" y="3390900"/>
            <a:ext cx="521999" cy="21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00"/>
              <a:t>Plant Cell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7440350" y="3390900"/>
            <a:ext cx="521999" cy="21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00"/>
              <a:t>Animal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700"/>
              <a:t>Cell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27725" y="1726150"/>
            <a:ext cx="4916100" cy="362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Choose 4 different colors</a:t>
            </a:r>
          </a:p>
          <a:p>
            <a:pPr marL="914400" lvl="1" indent="-342900" rtl="0">
              <a:spcBef>
                <a:spcPts val="0"/>
              </a:spcBef>
              <a:buSzPct val="100000"/>
              <a:buChar char="○"/>
            </a:pPr>
            <a:r>
              <a:rPr lang="en" sz="1800"/>
              <a:t>1 color = plant cell (green)</a:t>
            </a:r>
          </a:p>
          <a:p>
            <a:pPr marL="914400" lvl="1" indent="-342900" rtl="0">
              <a:spcBef>
                <a:spcPts val="0"/>
              </a:spcBef>
              <a:buSzPct val="100000"/>
              <a:buChar char="○"/>
            </a:pPr>
            <a:r>
              <a:rPr lang="en" sz="1800"/>
              <a:t>1 color = animal cell (blue)</a:t>
            </a:r>
          </a:p>
          <a:p>
            <a:pPr marL="914400" lvl="1" indent="-342900" rtl="0">
              <a:spcBef>
                <a:spcPts val="0"/>
              </a:spcBef>
              <a:buSzPct val="100000"/>
              <a:buChar char="○"/>
            </a:pPr>
            <a:r>
              <a:rPr lang="en" sz="1800"/>
              <a:t>1 color = bacteria (yellow)</a:t>
            </a:r>
          </a:p>
          <a:p>
            <a:pPr marL="914400" lvl="1" indent="-342900" rtl="0">
              <a:spcBef>
                <a:spcPts val="0"/>
              </a:spcBef>
              <a:buSzPct val="100000"/>
              <a:buChar char="○"/>
            </a:pPr>
            <a:r>
              <a:rPr lang="en" sz="1800"/>
              <a:t>1 color = Something all 3 share (pink)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Using the pictures that follow this slide, create a triple bubble that compares and contrast bacteria, plant, and animal cells.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Use the colors to help separate what they all share and what they don’t share.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110150" y="1155425"/>
            <a:ext cx="4866299" cy="41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u="sng"/>
              <a:t>Label the top of your page part 1: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/>
              <a:t>Bacteria Cell </a:t>
            </a:r>
            <a:r>
              <a:rPr lang="en"/>
              <a:t>(prokaryotic)</a:t>
            </a: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9925" y="1777128"/>
            <a:ext cx="7486874" cy="344294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1503375" y="4663275"/>
            <a:ext cx="1440900" cy="556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Cell Membrane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1844425" y="1259775"/>
            <a:ext cx="1224900" cy="848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 txBox="1"/>
          <p:nvPr/>
        </p:nvSpPr>
        <p:spPr>
          <a:xfrm>
            <a:off x="849125" y="1190175"/>
            <a:ext cx="8164200" cy="52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Length: 0.5 micrometers - 5.0 micrometers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4800" y="192050"/>
            <a:ext cx="33651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3600" b="1"/>
              <a:t>Plant Cell</a:t>
            </a:r>
            <a:r>
              <a:rPr lang="en" sz="3600"/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en" sz="3600"/>
              <a:t>(Eukaryotic)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215775" y="1200150"/>
            <a:ext cx="31320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Length: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10 micrometers - 100 micrometers</a:t>
            </a:r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9150" y="40300"/>
            <a:ext cx="5543350" cy="5056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Shape 176"/>
          <p:cNvCxnSpPr/>
          <p:nvPr/>
        </p:nvCxnSpPr>
        <p:spPr>
          <a:xfrm rot="10800000">
            <a:off x="4711925" y="1176250"/>
            <a:ext cx="1767899" cy="347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77" name="Shape 177"/>
          <p:cNvSpPr txBox="1"/>
          <p:nvPr/>
        </p:nvSpPr>
        <p:spPr>
          <a:xfrm>
            <a:off x="4224750" y="953525"/>
            <a:ext cx="1022999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200"/>
              <a:t>DNA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5671750" y="205975"/>
            <a:ext cx="3376199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3000" b="1"/>
              <a:t>Animal Cell</a:t>
            </a:r>
          </a:p>
          <a:p>
            <a:pPr algn="ctr">
              <a:spcBef>
                <a:spcPts val="0"/>
              </a:spcBef>
              <a:buNone/>
            </a:pPr>
            <a:r>
              <a:rPr lang="en" sz="3000"/>
              <a:t>(Eukaryotic)</a:t>
            </a:r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00" y="205975"/>
            <a:ext cx="5317025" cy="430827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104400" y="4022925"/>
            <a:ext cx="863099" cy="22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 txBox="1"/>
          <p:nvPr/>
        </p:nvSpPr>
        <p:spPr>
          <a:xfrm>
            <a:off x="4022225" y="4182300"/>
            <a:ext cx="863099" cy="22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 txBox="1"/>
          <p:nvPr/>
        </p:nvSpPr>
        <p:spPr>
          <a:xfrm>
            <a:off x="4634000" y="743300"/>
            <a:ext cx="863099" cy="22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 txBox="1"/>
          <p:nvPr/>
        </p:nvSpPr>
        <p:spPr>
          <a:xfrm>
            <a:off x="709925" y="3786275"/>
            <a:ext cx="883800" cy="36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 txBox="1"/>
          <p:nvPr/>
        </p:nvSpPr>
        <p:spPr>
          <a:xfrm>
            <a:off x="4432850" y="2783300"/>
            <a:ext cx="995999" cy="36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89" name="Shape 189"/>
          <p:cNvCxnSpPr/>
          <p:nvPr/>
        </p:nvCxnSpPr>
        <p:spPr>
          <a:xfrm>
            <a:off x="3677675" y="2672625"/>
            <a:ext cx="1552200" cy="4106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90" name="Shape 190"/>
          <p:cNvSpPr txBox="1"/>
          <p:nvPr/>
        </p:nvSpPr>
        <p:spPr>
          <a:xfrm>
            <a:off x="5229875" y="3041575"/>
            <a:ext cx="1969799" cy="55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200"/>
              <a:t>Cell Membrane</a:t>
            </a:r>
          </a:p>
        </p:txBody>
      </p:sp>
      <p:cxnSp>
        <p:nvCxnSpPr>
          <p:cNvPr id="191" name="Shape 191"/>
          <p:cNvCxnSpPr/>
          <p:nvPr/>
        </p:nvCxnSpPr>
        <p:spPr>
          <a:xfrm>
            <a:off x="2526525" y="1600300"/>
            <a:ext cx="3354599" cy="1529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92" name="Shape 192"/>
          <p:cNvSpPr txBox="1"/>
          <p:nvPr/>
        </p:nvSpPr>
        <p:spPr>
          <a:xfrm>
            <a:off x="5839375" y="1600300"/>
            <a:ext cx="542999" cy="36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200"/>
              <a:t>DNA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6624375" y="1781650"/>
            <a:ext cx="2561399" cy="277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Length: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>
              <a:spcBef>
                <a:spcPts val="0"/>
              </a:spcBef>
              <a:buNone/>
            </a:pPr>
            <a:r>
              <a:rPr lang="en" sz="2400"/>
              <a:t>10 micrometers - 30 micrometers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0" y="205975"/>
            <a:ext cx="90828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/>
              <a:t>On a half-sheet of paper (warm-up):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110150" y="1809625"/>
            <a:ext cx="8513400" cy="28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3000">
                <a:solidFill>
                  <a:schemeClr val="dk1"/>
                </a:solidFill>
              </a:rPr>
              <a:t>What similarities can you see?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3000">
                <a:solidFill>
                  <a:schemeClr val="dk1"/>
                </a:solidFill>
              </a:rPr>
              <a:t>Is there a difference in size and shape?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3000">
                <a:solidFill>
                  <a:schemeClr val="dk1"/>
                </a:solidFill>
              </a:rPr>
              <a:t>Which cells seem more alike and which ones are more different? Why?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144950" y="1182425"/>
            <a:ext cx="8144399" cy="41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paper-plane">
  <a:themeElements>
    <a:clrScheme name="Custom 354">
      <a:dk1>
        <a:srgbClr val="000000"/>
      </a:dk1>
      <a:lt1>
        <a:srgbClr val="FFFFFF"/>
      </a:lt1>
      <a:dk2>
        <a:srgbClr val="30182B"/>
      </a:dk2>
      <a:lt2>
        <a:srgbClr val="DFDFDF"/>
      </a:lt2>
      <a:accent1>
        <a:srgbClr val="592D50"/>
      </a:accent1>
      <a:accent2>
        <a:srgbClr val="D3A67A"/>
      </a:accent2>
      <a:accent3>
        <a:srgbClr val="45485F"/>
      </a:accent3>
      <a:accent4>
        <a:srgbClr val="6B9756"/>
      </a:accent4>
      <a:accent5>
        <a:srgbClr val="7D576E"/>
      </a:accent5>
      <a:accent6>
        <a:srgbClr val="4C1A23"/>
      </a:accent6>
      <a:hlink>
        <a:srgbClr val="511E3E"/>
      </a:hlink>
      <a:folHlink>
        <a:srgbClr val="9EA0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241</Words>
  <Application>Microsoft Office PowerPoint</Application>
  <PresentationFormat>On-screen Show (16:9)</PresentationFormat>
  <Paragraphs>47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Georgia</vt:lpstr>
      <vt:lpstr>Old Standard TT</vt:lpstr>
      <vt:lpstr>paper-plane</vt:lpstr>
      <vt:lpstr>paperback</vt:lpstr>
      <vt:lpstr>PowerPoint Presentation</vt:lpstr>
      <vt:lpstr> Page #19 </vt:lpstr>
      <vt:lpstr>PowerPoint Presentation</vt:lpstr>
      <vt:lpstr>Page #20 </vt:lpstr>
      <vt:lpstr>Bacteria Cell (prokaryotic)</vt:lpstr>
      <vt:lpstr>Plant Cell  (Eukaryotic)</vt:lpstr>
      <vt:lpstr>Animal Cell (Eukaryotic)</vt:lpstr>
      <vt:lpstr>On a half-sheet of paper (warm-up):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Robles, Sarah (srobles@psusd.us)</dc:creator>
  <cp:lastModifiedBy>Robles, Sarah (srobles@psusd.us)</cp:lastModifiedBy>
  <cp:revision>2</cp:revision>
  <dcterms:modified xsi:type="dcterms:W3CDTF">2015-10-08T22:15:09Z</dcterms:modified>
</cp:coreProperties>
</file>