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86600" cy="94297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29292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8263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58263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E3FDF3A2-385A-4AA6-A8A1-41D48C1094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71800"/>
            <a:ext cx="6934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61722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E8BF8B-8A16-44B6-8C9F-AB5979CC7A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7B421-6576-4802-9B33-F20E57FA4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09FEB-9738-4067-A59D-2F40E830A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040E3B-43C0-489E-AE8A-E26B975C2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908EC3-B5DB-4652-B1C3-35C7C2269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05C59-7B09-4D46-9AE5-48A882E26F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AFB3-4293-4E24-A066-2E4D802BB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9CBE8-68FE-483C-870E-A5DA3525A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5792-45CA-47DC-95A4-633734881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7ECD5-BD96-435F-9F40-63704D0DF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377A8-0E05-49F1-9720-6DD9F4A29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3089-24D6-4B27-B937-34CDE2D84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37B2F-5213-48B7-9A1B-857FE2C57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D8AA20DA-054E-47FD-9B65-2D31F7152D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The_Genetic_Work_of_Gregor_Mendel.as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Patterns of Inheritance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Mendel and his laws!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Pea Plant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Mendel was able to isolate and control variables.</a:t>
            </a:r>
          </a:p>
          <a:p>
            <a:r>
              <a:rPr lang="en-US" sz="2800"/>
              <a:t>The controlled variable was </a:t>
            </a:r>
            <a:r>
              <a:rPr lang="en-US" sz="2800" b="1"/>
              <a:t>Fertilization!</a:t>
            </a:r>
            <a:endParaRPr lang="en-US" sz="2800"/>
          </a:p>
        </p:txBody>
      </p:sp>
      <p:pic>
        <p:nvPicPr>
          <p:cNvPr id="32773" name="Picture 5" descr="fertilazation of pea pla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752600"/>
            <a:ext cx="2794000" cy="4433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Studied 7 Traits: Traits that were easy to see!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Color: yellow or green (pea, pod, and flower)</a:t>
            </a:r>
          </a:p>
          <a:p>
            <a:pPr>
              <a:lnSpc>
                <a:spcPct val="90000"/>
              </a:lnSpc>
            </a:pPr>
            <a:r>
              <a:rPr lang="en-US" sz="2800"/>
              <a:t>Height: tall or short</a:t>
            </a:r>
          </a:p>
          <a:p>
            <a:pPr>
              <a:lnSpc>
                <a:spcPct val="90000"/>
              </a:lnSpc>
            </a:pPr>
            <a:r>
              <a:rPr lang="en-US" sz="2800"/>
              <a:t>Flower position: axial or terminal</a:t>
            </a:r>
          </a:p>
          <a:p>
            <a:pPr>
              <a:lnSpc>
                <a:spcPct val="90000"/>
              </a:lnSpc>
            </a:pPr>
            <a:r>
              <a:rPr lang="en-US" sz="2800"/>
              <a:t>Shape: round or wrinkled (pea) or inflated or constricted (pod)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34824" name="Picture 8" descr="traits of pla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524000"/>
            <a:ext cx="33782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Purebred vs. Hybrid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/>
              <a:t>Purebred:</a:t>
            </a:r>
            <a:r>
              <a:rPr lang="en-US" sz="2800"/>
              <a:t> organism that receives the same genetic traits from both its parents.</a:t>
            </a:r>
          </a:p>
          <a:p>
            <a:r>
              <a:rPr lang="en-US" sz="2800" b="1"/>
              <a:t>Hybrid: </a:t>
            </a:r>
            <a:r>
              <a:rPr lang="en-US" sz="2800"/>
              <a:t>Organism that receives different forms of a genetic trait from each parent.</a:t>
            </a:r>
            <a:endParaRPr lang="en-US" sz="2800" b="1"/>
          </a:p>
        </p:txBody>
      </p:sp>
      <p:pic>
        <p:nvPicPr>
          <p:cNvPr id="37896" name="Picture 8" descr="purebr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492250"/>
            <a:ext cx="2466975" cy="1895475"/>
          </a:xfrm>
          <a:noFill/>
          <a:ln/>
        </p:spPr>
      </p:pic>
      <p:pic>
        <p:nvPicPr>
          <p:cNvPr id="37897" name="Picture 9" descr="hybr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3657600"/>
            <a:ext cx="2219325" cy="26971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Mendel’s Work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First used purebred plants (2 different groups)</a:t>
            </a:r>
          </a:p>
          <a:p>
            <a:r>
              <a:rPr lang="en-US" sz="2800"/>
              <a:t>This produced the Parental generation or (P) Generation.</a:t>
            </a:r>
          </a:p>
          <a:p>
            <a:r>
              <a:rPr lang="en-US" sz="2800"/>
              <a:t>Purebred Tall x Purebred Short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40966" name="Picture 6" descr="Parental Gene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86288" y="1447800"/>
            <a:ext cx="4033837" cy="5005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Mendel’s Work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Offspring from the (P) generation were then crossed to get the first generation offspring (F</a:t>
            </a:r>
            <a:r>
              <a:rPr lang="en-US" sz="2800" baseline="-25000"/>
              <a:t>1</a:t>
            </a:r>
            <a:r>
              <a:rPr lang="en-US" sz="2800"/>
              <a:t>) = Filial generation.</a:t>
            </a:r>
          </a:p>
        </p:txBody>
      </p:sp>
      <p:pic>
        <p:nvPicPr>
          <p:cNvPr id="43014" name="Picture 6" descr="F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3886200"/>
            <a:ext cx="5681663" cy="1900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Mendel’s Work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Self fertilized the F</a:t>
            </a:r>
            <a:r>
              <a:rPr lang="en-US" sz="2800" baseline="-25000"/>
              <a:t>1</a:t>
            </a:r>
            <a:r>
              <a:rPr lang="en-US" sz="2800"/>
              <a:t> generation to now get the F</a:t>
            </a:r>
            <a:r>
              <a:rPr lang="en-US" sz="2800" baseline="-25000"/>
              <a:t>2</a:t>
            </a:r>
            <a:r>
              <a:rPr lang="en-US" sz="2800"/>
              <a:t> generation.  (Second generation)</a:t>
            </a:r>
          </a:p>
        </p:txBody>
      </p:sp>
      <p:pic>
        <p:nvPicPr>
          <p:cNvPr id="45062" name="Picture 6" descr="F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4419600"/>
            <a:ext cx="6134100" cy="1662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Blending Theory put to rest!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Blending theory said that there would be a chartreuse colored pea in the F</a:t>
            </a:r>
            <a:r>
              <a:rPr lang="en-US" sz="2800" baseline="-25000"/>
              <a:t>1</a:t>
            </a:r>
            <a:r>
              <a:rPr lang="en-US" sz="2800"/>
              <a:t> generation.  </a:t>
            </a:r>
          </a:p>
          <a:p>
            <a:pPr>
              <a:lnSpc>
                <a:spcPct val="90000"/>
              </a:lnSpc>
            </a:pPr>
            <a:r>
              <a:rPr lang="en-US" sz="2800"/>
              <a:t>This was </a:t>
            </a:r>
            <a:r>
              <a:rPr lang="en-US" sz="2800" b="1"/>
              <a:t>NOT</a:t>
            </a:r>
            <a:r>
              <a:rPr lang="en-US" sz="2800"/>
              <a:t> the case!</a:t>
            </a:r>
          </a:p>
          <a:p>
            <a:pPr>
              <a:lnSpc>
                <a:spcPct val="90000"/>
              </a:lnSpc>
            </a:pPr>
            <a:r>
              <a:rPr lang="en-US" sz="2800"/>
              <a:t>Found all yellow plants and </a:t>
            </a:r>
            <a:r>
              <a:rPr lang="en-US" sz="2800" b="1"/>
              <a:t>NO </a:t>
            </a:r>
            <a:r>
              <a:rPr lang="en-US" sz="2800"/>
              <a:t>green!</a:t>
            </a:r>
          </a:p>
        </p:txBody>
      </p:sp>
      <p:pic>
        <p:nvPicPr>
          <p:cNvPr id="47115" name="Picture 11" descr="Cropped%20Chartre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609725"/>
            <a:ext cx="2668588" cy="2616200"/>
          </a:xfrm>
          <a:noFill/>
          <a:ln/>
        </p:spPr>
      </p:pic>
      <p:pic>
        <p:nvPicPr>
          <p:cNvPr id="47116" name="Picture 12" descr="blend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4594225"/>
            <a:ext cx="4772025" cy="1416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  <a:r>
              <a:rPr lang="en-US"/>
              <a:t> Generation Surprise!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the F</a:t>
            </a:r>
            <a:r>
              <a:rPr lang="en-US" sz="2800" baseline="-25000"/>
              <a:t>2</a:t>
            </a:r>
            <a:r>
              <a:rPr lang="en-US" sz="2800"/>
              <a:t> generation Gregor found green peas.</a:t>
            </a:r>
          </a:p>
          <a:p>
            <a:pPr>
              <a:lnSpc>
                <a:spcPct val="90000"/>
              </a:lnSpc>
            </a:pPr>
            <a:r>
              <a:rPr lang="en-US" sz="2800"/>
              <a:t>This was the ratio: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75% were yellow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25% were green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Ratio was 3:1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No chartreuse peas!</a:t>
            </a:r>
          </a:p>
        </p:txBody>
      </p:sp>
      <p:pic>
        <p:nvPicPr>
          <p:cNvPr id="51206" name="Picture 6" descr="mendel pe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28800"/>
            <a:ext cx="3651250" cy="3681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Mendel Video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hlinkClick r:id="rId2" action="ppaction://hlinkfile"/>
              </a:rPr>
              <a:t>Mendel’s Video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Mendel’s Laws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Law of Segregation:</a:t>
            </a:r>
            <a:r>
              <a:rPr lang="en-US"/>
              <a:t> Gene pairs separate when gametes form.</a:t>
            </a:r>
          </a:p>
          <a:p>
            <a:r>
              <a:rPr lang="en-US"/>
              <a:t>Each gene pair segregates or separates during meiosis.</a:t>
            </a:r>
          </a:p>
          <a:p>
            <a:r>
              <a:rPr lang="en-US"/>
              <a:t>½ of the organism’s gametes contain one gene from a homologous pair and the other ½ of the gametes contain the other gene.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Hit or Myth?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Taste is inherited (Fact or Fiction)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FACT! Your ability to taste certain flavors is inherited. Your taste in style, clothing, music is NOT inherited!</a:t>
            </a:r>
          </a:p>
        </p:txBody>
      </p:sp>
      <p:pic>
        <p:nvPicPr>
          <p:cNvPr id="16390" name="Picture 6" descr="food pyram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524000"/>
            <a:ext cx="2727325" cy="2386013"/>
          </a:xfrm>
          <a:noFill/>
          <a:ln/>
        </p:spPr>
      </p:pic>
      <p:pic>
        <p:nvPicPr>
          <p:cNvPr id="16393" name="Picture 9" descr="gunit_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4038600"/>
            <a:ext cx="2276475" cy="2276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Mendel’s Laws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Law of Independent Assortment:</a:t>
            </a:r>
            <a:r>
              <a:rPr lang="en-US"/>
              <a:t> </a:t>
            </a:r>
          </a:p>
          <a:p>
            <a:pPr lvl="1"/>
            <a:r>
              <a:rPr lang="en-US"/>
              <a:t>2 traits studied at the same time</a:t>
            </a:r>
          </a:p>
          <a:p>
            <a:pPr lvl="1"/>
            <a:r>
              <a:rPr lang="en-US"/>
              <a:t>Traits are inherited independently</a:t>
            </a:r>
          </a:p>
          <a:p>
            <a:pPr lvl="1"/>
            <a:r>
              <a:rPr lang="en-US"/>
              <a:t>States that gene pairs segregate into gametes randomly and independently of each other.</a:t>
            </a:r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Mendel’s Laws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/>
              <a:t>Law of Dominance: </a:t>
            </a:r>
            <a:r>
              <a:rPr lang="en-US" sz="2800"/>
              <a:t>Dominant allele is expressed and recessive allele is hidden.</a:t>
            </a:r>
            <a:endParaRPr lang="en-US" sz="2800" b="1"/>
          </a:p>
        </p:txBody>
      </p:sp>
      <p:pic>
        <p:nvPicPr>
          <p:cNvPr id="59397" name="Picture 5" descr="dominant tra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95875" y="1600200"/>
            <a:ext cx="31432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Hit or Myth?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You may someday get body parts from a pig.</a:t>
            </a:r>
          </a:p>
          <a:p>
            <a:pPr>
              <a:lnSpc>
                <a:spcPct val="90000"/>
              </a:lnSpc>
            </a:pPr>
            <a:r>
              <a:rPr lang="en-US" sz="2800"/>
              <a:t>FACT! Scientists are working to breed pigs with organs that can safely be transplanted into humans.  These organs will not carry disease.</a:t>
            </a:r>
          </a:p>
        </p:txBody>
      </p:sp>
      <p:pic>
        <p:nvPicPr>
          <p:cNvPr id="18439" name="Picture 7" descr="p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905000"/>
            <a:ext cx="3014663" cy="3548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Hit or Myth?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You can grow a square watermelon.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FICTION! Scientists are working to produce fruits and veggies that are easier to stack.</a:t>
            </a:r>
          </a:p>
        </p:txBody>
      </p:sp>
      <p:pic>
        <p:nvPicPr>
          <p:cNvPr id="20486" name="Picture 6" descr="square waterme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905000"/>
            <a:ext cx="3097213" cy="42243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Hit or Myth?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Clones exist only in science fiction.</a:t>
            </a:r>
          </a:p>
          <a:p>
            <a:r>
              <a:rPr lang="en-US" sz="2800"/>
              <a:t>FICTION! There have been sheep cloned through the means of genetic engineering techniques.  Their genes are exactly alike!</a:t>
            </a:r>
          </a:p>
        </p:txBody>
      </p:sp>
      <p:pic>
        <p:nvPicPr>
          <p:cNvPr id="22534" name="Picture 6" descr="Dol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49825" y="1600200"/>
            <a:ext cx="34353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Hit or Myth?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you lick a stamp, you leave behind enough information to be identified.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FACT! Like all the cells in your body, saliva cells contain genetic information </a:t>
            </a:r>
            <a:r>
              <a:rPr lang="en-US" sz="2800" dirty="0" smtClean="0"/>
              <a:t>from cells in your mouth!</a:t>
            </a:r>
            <a:endParaRPr lang="en-US" sz="2800" dirty="0"/>
          </a:p>
        </p:txBody>
      </p:sp>
      <p:pic>
        <p:nvPicPr>
          <p:cNvPr id="24582" name="Picture 6" descr="sta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4788" y="1600200"/>
            <a:ext cx="27654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Hit or Myth?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b="1" dirty="0"/>
              <a:t>In ALL organisms, sex is determined by genetics.</a:t>
            </a:r>
          </a:p>
          <a:p>
            <a:r>
              <a:rPr lang="en-US" sz="2400" b="1" dirty="0"/>
              <a:t>FICTION! The sex of the map turtle is influenced by the eggs’ incubation temperature.  The hotter the temperature the greater % of female </a:t>
            </a:r>
            <a:r>
              <a:rPr lang="en-US" sz="2400" b="1" dirty="0" smtClean="0"/>
              <a:t>offspring.</a:t>
            </a:r>
            <a:endParaRPr lang="en-US" sz="2400" b="1" dirty="0"/>
          </a:p>
        </p:txBody>
      </p:sp>
      <p:pic>
        <p:nvPicPr>
          <p:cNvPr id="26630" name="Picture 6" descr="commonMapTurt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86000"/>
            <a:ext cx="3829050" cy="2451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Gregor Mendel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  <a:p>
            <a:r>
              <a:rPr lang="en-US" sz="2800"/>
              <a:t>Father of genetics</a:t>
            </a:r>
          </a:p>
          <a:p>
            <a:r>
              <a:rPr lang="en-US" sz="2800"/>
              <a:t>1860’s</a:t>
            </a:r>
          </a:p>
          <a:p>
            <a:r>
              <a:rPr lang="en-US" sz="2800"/>
              <a:t>Applied mathematics to support his observations.</a:t>
            </a:r>
          </a:p>
        </p:txBody>
      </p:sp>
      <p:pic>
        <p:nvPicPr>
          <p:cNvPr id="28678" name="Picture 6" descr="Gregor Men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40300" y="1600200"/>
            <a:ext cx="34544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Pea Plant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Chose the pea plant to study inheritance:</a:t>
            </a:r>
          </a:p>
          <a:p>
            <a:pPr lvl="1"/>
            <a:r>
              <a:rPr lang="en-US" sz="2400"/>
              <a:t>Structure of the pea flowers</a:t>
            </a:r>
          </a:p>
          <a:p>
            <a:pPr lvl="1"/>
            <a:r>
              <a:rPr lang="en-US" sz="2400"/>
              <a:t>Presence of distinctive traits</a:t>
            </a:r>
          </a:p>
          <a:p>
            <a:pPr lvl="1"/>
            <a:r>
              <a:rPr lang="en-US" sz="2400"/>
              <a:t>Rapid reproduction cycle</a:t>
            </a:r>
          </a:p>
        </p:txBody>
      </p:sp>
      <p:pic>
        <p:nvPicPr>
          <p:cNvPr id="30726" name="Picture 6" descr="pea pl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2062163"/>
            <a:ext cx="3762375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and white design template [1]">
  <a:themeElements>
    <a:clrScheme name="Black and white design template [1]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ck and white design template [1]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Black and white design template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and white design template [1]</Template>
  <TotalTime>437</TotalTime>
  <Words>595</Words>
  <Application>Microsoft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 and white design template [1]</vt:lpstr>
      <vt:lpstr>Patterns of Inheritance</vt:lpstr>
      <vt:lpstr>Hit or Myth?</vt:lpstr>
      <vt:lpstr>Hit or Myth?</vt:lpstr>
      <vt:lpstr>Hit or Myth?</vt:lpstr>
      <vt:lpstr>Hit or Myth?</vt:lpstr>
      <vt:lpstr>Hit or Myth?</vt:lpstr>
      <vt:lpstr>Hit or Myth?</vt:lpstr>
      <vt:lpstr>Gregor Mendel</vt:lpstr>
      <vt:lpstr>Pea Plant</vt:lpstr>
      <vt:lpstr>Pea Plant</vt:lpstr>
      <vt:lpstr>Studied 7 Traits: Traits that were easy to see!</vt:lpstr>
      <vt:lpstr>Purebred vs. Hybrid</vt:lpstr>
      <vt:lpstr>Mendel’s Work</vt:lpstr>
      <vt:lpstr>Mendel’s Work</vt:lpstr>
      <vt:lpstr>Mendel’s Work</vt:lpstr>
      <vt:lpstr>Blending Theory put to rest!</vt:lpstr>
      <vt:lpstr>F2 Generation Surprise!</vt:lpstr>
      <vt:lpstr>Mendel Video</vt:lpstr>
      <vt:lpstr>Mendel’s Laws</vt:lpstr>
      <vt:lpstr>Mendel’s Laws</vt:lpstr>
      <vt:lpstr>Mendel’s Laws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Inheritance</dc:title>
  <dc:subject/>
  <dc:creator>Joshua Stevens</dc:creator>
  <cp:keywords/>
  <dc:description/>
  <cp:lastModifiedBy>sarah robles</cp:lastModifiedBy>
  <cp:revision>11</cp:revision>
  <cp:lastPrinted>1601-01-01T00:00:00Z</cp:lastPrinted>
  <dcterms:created xsi:type="dcterms:W3CDTF">2006-03-09T01:19:53Z</dcterms:created>
  <dcterms:modified xsi:type="dcterms:W3CDTF">2013-01-22T15:32:57Z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TC010900191033</vt:lpwstr>
  </property>
</Properties>
</file>