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3B8213E-B8C3-484C-A248-E0C6A813E6A8}">
  <a:tblStyle styleId="{D3B8213E-B8C3-484C-A248-E0C6A813E6A8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96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00775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-HThHRV4u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LUu1zUlo3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7TVW77ZC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6933" y="-60132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>
                <a:solidFill>
                  <a:schemeClr val="hlink"/>
                </a:solidFill>
                <a:hlinkClick r:id="rId3"/>
              </a:rPr>
              <a:t>Warm-up</a:t>
            </a:r>
            <a:r>
              <a:rPr lang="en"/>
              <a:t>: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6925" y="1359250"/>
            <a:ext cx="8685000" cy="19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FFFF"/>
                </a:solidFill>
              </a:rPr>
              <a:t>Brainstorm: how do you think diseases are spread?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311700" y="0"/>
            <a:ext cx="8520600" cy="870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>
                <a:solidFill>
                  <a:schemeClr val="hlink"/>
                </a:solidFill>
                <a:hlinkClick r:id="rId3"/>
              </a:rPr>
              <a:t>Infectious Diseases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311700" y="5028425"/>
            <a:ext cx="8520600" cy="4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endParaRPr sz="1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algn="l">
              <a:spcBef>
                <a:spcPts val="0"/>
              </a:spcBef>
              <a:buNone/>
            </a:pPr>
            <a:endParaRPr sz="1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endParaRPr sz="1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endParaRPr sz="1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endParaRPr sz="1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algn="l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/>
          <p:nvPr/>
        </p:nvSpPr>
        <p:spPr>
          <a:xfrm>
            <a:off x="364800" y="732800"/>
            <a:ext cx="8779200" cy="211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Infectious diseases are caused by pathogenic microorganisms such as bacteria, viruses, parasites or fungi: the diseases can be spread, directly or indirectly, from one person to another (or with zoonotic diseases from animal to person). </a:t>
            </a:r>
            <a:r>
              <a:rPr lang="en" sz="1800" i="1">
                <a:solidFill>
                  <a:srgbClr val="FFFFFF"/>
                </a:solidFill>
              </a:rPr>
              <a:t>WHO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73775" y="3148950"/>
            <a:ext cx="2973650" cy="223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100425"/>
            <a:ext cx="8520600" cy="59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/>
              <a:t>Modes of transmission</a:t>
            </a:r>
            <a:r>
              <a:rPr lang="en" sz="3000"/>
              <a:t>: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513225"/>
            <a:ext cx="8520600" cy="405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 b="1">
                <a:solidFill>
                  <a:srgbClr val="00FFFF"/>
                </a:solidFill>
              </a:rPr>
              <a:t>Direct (kissing, sex, bites): </a:t>
            </a:r>
            <a:r>
              <a:rPr lang="en" sz="2200" b="1">
                <a:solidFill>
                  <a:srgbClr val="FFFFFF"/>
                </a:solidFill>
              </a:rPr>
              <a:t>e.g.: “mono”, HIV, herpes</a:t>
            </a:r>
          </a:p>
          <a:p>
            <a:pPr lvl="0">
              <a:spcBef>
                <a:spcPts val="0"/>
              </a:spcBef>
              <a:buNone/>
            </a:pPr>
            <a:r>
              <a:rPr lang="en" sz="2200" b="1">
                <a:solidFill>
                  <a:srgbClr val="00FFFF"/>
                </a:solidFill>
              </a:rPr>
              <a:t>Indirect (drinking cups, toys, toothbrushes etc.): </a:t>
            </a:r>
            <a:r>
              <a:rPr lang="en" sz="2200" b="1">
                <a:solidFill>
                  <a:srgbClr val="FFFFFF"/>
                </a:solidFill>
              </a:rPr>
              <a:t>e.g.: flu</a:t>
            </a:r>
          </a:p>
          <a:p>
            <a:pPr lvl="0">
              <a:spcBef>
                <a:spcPts val="0"/>
              </a:spcBef>
              <a:buNone/>
            </a:pPr>
            <a:r>
              <a:rPr lang="en" sz="2200" b="1">
                <a:solidFill>
                  <a:srgbClr val="00FFFF"/>
                </a:solidFill>
              </a:rPr>
              <a:t>Airborne (coughing, sneezing, aerosols etc.): </a:t>
            </a:r>
            <a:r>
              <a:rPr lang="en" sz="2200" b="1">
                <a:solidFill>
                  <a:srgbClr val="FFFFFF"/>
                </a:solidFill>
              </a:rPr>
              <a:t>e.g.: flu, TB</a:t>
            </a:r>
          </a:p>
          <a:p>
            <a:pPr lvl="0">
              <a:spcBef>
                <a:spcPts val="0"/>
              </a:spcBef>
              <a:buNone/>
            </a:pPr>
            <a:r>
              <a:rPr lang="en" sz="2200" b="1">
                <a:solidFill>
                  <a:srgbClr val="00FFFF"/>
                </a:solidFill>
              </a:rPr>
              <a:t>Vector-borne (mosquitoes, ticks, fleas etc.): </a:t>
            </a:r>
            <a:r>
              <a:rPr lang="en" sz="2200" b="1">
                <a:solidFill>
                  <a:srgbClr val="FFFFFF"/>
                </a:solidFill>
              </a:rPr>
              <a:t>e.g.: malaria</a:t>
            </a:r>
          </a:p>
          <a:p>
            <a:pPr lvl="0">
              <a:spcBef>
                <a:spcPts val="0"/>
              </a:spcBef>
              <a:buNone/>
            </a:pPr>
            <a:r>
              <a:rPr lang="en" sz="2200" b="1">
                <a:solidFill>
                  <a:srgbClr val="00FFFF"/>
                </a:solidFill>
              </a:rPr>
              <a:t>Waterborne (pools, streams etc. ): </a:t>
            </a:r>
            <a:r>
              <a:rPr lang="en" sz="2200" b="1">
                <a:solidFill>
                  <a:srgbClr val="FFFFFF"/>
                </a:solidFill>
              </a:rPr>
              <a:t>e.g.: cholera, giardia </a:t>
            </a:r>
          </a:p>
          <a:p>
            <a:pPr lvl="0">
              <a:spcBef>
                <a:spcPts val="0"/>
              </a:spcBef>
              <a:buNone/>
            </a:pPr>
            <a:r>
              <a:rPr lang="en" sz="2200" b="1">
                <a:solidFill>
                  <a:srgbClr val="00FFFF"/>
                </a:solidFill>
              </a:rPr>
              <a:t>Foodborne (chicken, seafood etc.): </a:t>
            </a:r>
            <a:r>
              <a:rPr lang="en" sz="2200" b="1">
                <a:solidFill>
                  <a:srgbClr val="F3F3F3"/>
                </a:solidFill>
              </a:rPr>
              <a:t>e.g.: food poisoning, tapeworms</a:t>
            </a:r>
          </a:p>
          <a:p>
            <a:pPr lvl="0">
              <a:spcBef>
                <a:spcPts val="0"/>
              </a:spcBef>
              <a:buNone/>
            </a:pPr>
            <a:r>
              <a:rPr lang="en" sz="2200" b="1">
                <a:solidFill>
                  <a:srgbClr val="00FFFF"/>
                </a:solidFill>
              </a:rPr>
              <a:t>Fecal-oral (poor hand washing etc.): </a:t>
            </a:r>
            <a:r>
              <a:rPr lang="en" sz="2200" b="1">
                <a:solidFill>
                  <a:srgbClr val="FFFFFF"/>
                </a:solidFill>
              </a:rPr>
              <a:t>e.g. polio, typhoid, E. coli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57525"/>
            <a:ext cx="8520600" cy="69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>
                <a:solidFill>
                  <a:srgbClr val="00FFFF"/>
                </a:solidFill>
              </a:rPr>
              <a:t>Team Research Presentations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609850"/>
            <a:ext cx="8520600" cy="283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2750" rtl="0">
              <a:spcBef>
                <a:spcPts val="0"/>
              </a:spcBef>
              <a:buSzPct val="100000"/>
              <a:buAutoNum type="arabicPeriod"/>
            </a:pPr>
            <a:r>
              <a:rPr lang="en" sz="2900" b="1" u="sng"/>
              <a:t>Read</a:t>
            </a:r>
            <a:r>
              <a:rPr lang="en" sz="2900"/>
              <a:t> and </a:t>
            </a:r>
            <a:r>
              <a:rPr lang="en" sz="2900" b="1" u="sng"/>
              <a:t>highlight</a:t>
            </a:r>
            <a:r>
              <a:rPr lang="en" sz="2900" b="1"/>
              <a:t> or </a:t>
            </a:r>
            <a:r>
              <a:rPr lang="en" sz="2900" b="1" u="sng"/>
              <a:t>underline</a:t>
            </a:r>
            <a:r>
              <a:rPr lang="en" sz="2900"/>
              <a:t> the information you are given and use your Chromebooks to create a whiteboard presentation.</a:t>
            </a:r>
          </a:p>
          <a:p>
            <a:pPr marL="457200" lvl="0" indent="-412750" rtl="0">
              <a:spcBef>
                <a:spcPts val="0"/>
              </a:spcBef>
              <a:buSzPct val="100000"/>
              <a:buAutoNum type="arabicPeriod"/>
            </a:pPr>
            <a:r>
              <a:rPr lang="en" sz="2900" b="1" u="sng"/>
              <a:t>Include</a:t>
            </a:r>
            <a:r>
              <a:rPr lang="en" sz="2900"/>
              <a:t> the following information:</a:t>
            </a:r>
          </a:p>
          <a:p>
            <a:pPr marL="914400" lvl="1" indent="-412750" rtl="0">
              <a:spcBef>
                <a:spcPts val="0"/>
              </a:spcBef>
              <a:buSzPct val="100000"/>
              <a:buAutoNum type="alphaLcPeriod"/>
            </a:pPr>
            <a:r>
              <a:rPr lang="en" sz="2900"/>
              <a:t>Name of disease			d. Treatment</a:t>
            </a:r>
          </a:p>
          <a:p>
            <a:pPr marL="914400" lvl="1" indent="-412750" rtl="0">
              <a:spcBef>
                <a:spcPts val="0"/>
              </a:spcBef>
              <a:buSzPct val="100000"/>
              <a:buAutoNum type="alphaLcPeriod"/>
            </a:pPr>
            <a:r>
              <a:rPr lang="en" sz="2900"/>
              <a:t>Mode of transmission		e. Picture/sketch</a:t>
            </a:r>
          </a:p>
          <a:p>
            <a:pPr marL="914400" lvl="1" indent="-412750" rtl="0">
              <a:spcBef>
                <a:spcPts val="0"/>
              </a:spcBef>
              <a:buSzPct val="100000"/>
              <a:buAutoNum type="alphaLcPeriod"/>
            </a:pPr>
            <a:r>
              <a:rPr lang="en" sz="2900"/>
              <a:t>Symptoms						f. Interesting fact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Shape 80"/>
          <p:cNvGraphicFramePr/>
          <p:nvPr/>
        </p:nvGraphicFramePr>
        <p:xfrm>
          <a:off x="232550" y="57125"/>
          <a:ext cx="8734050" cy="4886550"/>
        </p:xfrm>
        <a:graphic>
          <a:graphicData uri="http://schemas.openxmlformats.org/drawingml/2006/table">
            <a:tbl>
              <a:tblPr>
                <a:noFill/>
                <a:tableStyleId>{D3B8213E-B8C3-484C-A248-E0C6A813E6A8}</a:tableStyleId>
              </a:tblPr>
              <a:tblGrid>
                <a:gridCol w="2173750"/>
                <a:gridCol w="1806650"/>
                <a:gridCol w="1498450"/>
                <a:gridCol w="3255200"/>
              </a:tblGrid>
              <a:tr h="5178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00FFFF"/>
                          </a:solidFill>
                        </a:rPr>
                        <a:t>Disease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00FFFF"/>
                          </a:solidFill>
                        </a:rPr>
                        <a:t>Transmission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00FFFF"/>
                          </a:solidFill>
                        </a:rPr>
                        <a:t>Symptoms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00FFFF"/>
                          </a:solidFill>
                        </a:rPr>
                        <a:t>Treatment    Interesting Fact</a:t>
                      </a:r>
                    </a:p>
                  </a:txBody>
                  <a:tcPr marL="91425" marR="91425" marT="91425" marB="91425"/>
                </a:tc>
              </a:tr>
              <a:tr h="4855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rgbClr val="FFFFFF"/>
                          </a:solidFill>
                        </a:rPr>
                        <a:t>1.Rabies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855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rgbClr val="FFFFFF"/>
                          </a:solidFill>
                        </a:rPr>
                        <a:t>2. Smallpox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855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rgbClr val="FFFFFF"/>
                          </a:solidFill>
                        </a:rPr>
                        <a:t>3. Influenza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504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rgbClr val="FFFFFF"/>
                          </a:solidFill>
                        </a:rPr>
                        <a:t>4. Tuberculosis (TB)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855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rgbClr val="FFFFFF"/>
                          </a:solidFill>
                        </a:rPr>
                        <a:t>5. Anthrax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855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rgbClr val="FFFFFF"/>
                          </a:solidFill>
                        </a:rPr>
                        <a:t>6. Cholera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855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rgbClr val="FFFFFF"/>
                          </a:solidFill>
                        </a:rPr>
                        <a:t>7. Bubonic Plague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855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rgbClr val="FFFFFF"/>
                          </a:solidFill>
                        </a:rPr>
                        <a:t>8. Ebola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65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rgbClr val="FFFFFF"/>
                          </a:solidFill>
                        </a:rPr>
                        <a:t>9. MRSA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cxnSp>
        <p:nvCxnSpPr>
          <p:cNvPr id="81" name="Shape 81"/>
          <p:cNvCxnSpPr/>
          <p:nvPr/>
        </p:nvCxnSpPr>
        <p:spPr>
          <a:xfrm>
            <a:off x="7043925" y="64850"/>
            <a:ext cx="39000" cy="491010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Analysis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89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What are some factors that you think might contribute to the spread of infectious diseases?</a:t>
            </a:r>
          </a:p>
          <a:p>
            <a:pPr marL="457200" lvl="0" indent="-38100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Why do you think some diseases like measles that had been “eradicated” by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vaccines</a:t>
            </a:r>
            <a:r>
              <a:rPr lang="en" sz="2400"/>
              <a:t> have made a comeback?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3269000" y="2949450"/>
            <a:ext cx="2201700" cy="1460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On-screen Show (16:9)</PresentationFormat>
  <Paragraphs>39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simple-dark-2</vt:lpstr>
      <vt:lpstr>Warm-up: </vt:lpstr>
      <vt:lpstr>Infectious Diseases</vt:lpstr>
      <vt:lpstr>Modes of transmission:</vt:lpstr>
      <vt:lpstr>Team Research Presentations</vt:lpstr>
      <vt:lpstr>PowerPoint Presentation</vt:lpstr>
      <vt:lpstr>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 </dc:title>
  <dc:creator>Robles, Sarah (srobles@psusd.us)</dc:creator>
  <cp:lastModifiedBy>Robles, Sarah (srobles@psusd.us)</cp:lastModifiedBy>
  <cp:revision>1</cp:revision>
  <dcterms:modified xsi:type="dcterms:W3CDTF">2016-05-20T21:34:38Z</dcterms:modified>
</cp:coreProperties>
</file>