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5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507416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buzzle.com/images/diagrams/human-body/respiratory-system-diagram.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nimoto.com/play/glD8vjuNvCQ4YBa8jhIOq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9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27e0388e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27e0388e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309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27e0388e5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27e0388e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132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99fafeca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99fafeca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1158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27e0388e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27e0388e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189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bad82f81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bad82f81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29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ad82f81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ad82f81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2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b275f0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bb275f0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310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27e0388e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27e0388e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videos</a:t>
            </a:r>
            <a:endParaRPr/>
          </a:p>
        </p:txBody>
      </p:sp>
    </p:spTree>
    <p:extLst>
      <p:ext uri="{BB962C8B-B14F-4D97-AF65-F5344CB8AC3E}">
        <p14:creationId xmlns:p14="http://schemas.microsoft.com/office/powerpoint/2010/main" val="3034087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99fafec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99fafec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049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27e0388e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27e0388e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45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27e0388e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27e0388e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106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99fafec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b99fafec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5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99fafec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b99fafec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http://www.buzzle.com/images/diagrams/human-body/respiratory-system-diagram.jpg</a:t>
            </a:r>
            <a:endParaRPr/>
          </a:p>
        </p:txBody>
      </p:sp>
    </p:spTree>
    <p:extLst>
      <p:ext uri="{BB962C8B-B14F-4D97-AF65-F5344CB8AC3E}">
        <p14:creationId xmlns:p14="http://schemas.microsoft.com/office/powerpoint/2010/main" val="3773188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99fafec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b99fafec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Grocery store cart size analogy Intro: </a:t>
            </a:r>
            <a:r>
              <a:rPr lang="en" u="sng">
                <a:solidFill>
                  <a:schemeClr val="hlink"/>
                </a:solidFill>
                <a:hlinkClick r:id="rId3"/>
              </a:rPr>
              <a:t>https://animoto.com/play/glD8vjuNvCQ4YBa8jhIOqA</a:t>
            </a:r>
            <a:endParaRPr/>
          </a:p>
        </p:txBody>
      </p:sp>
    </p:spTree>
    <p:extLst>
      <p:ext uri="{BB962C8B-B14F-4D97-AF65-F5344CB8AC3E}">
        <p14:creationId xmlns:p14="http://schemas.microsoft.com/office/powerpoint/2010/main" val="1373357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767103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767103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976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73cbe3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673cbe3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855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673cbe3a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673cbe3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175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73cbe3a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73cbe3a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386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b99fafec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b99fafec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437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b99fafeca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b99fafeca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748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b99fafec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b99fafec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73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27e0388e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27e0388e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57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b99fafec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b99fafec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935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6714fe5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6714fe5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492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714fe57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714fe57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3014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716201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716201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591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673cbe3a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673cbe3a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7833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bb9d8de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bb9d8de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469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bb9d8de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bb9d8de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5649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bb9d8de7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bb9d8de7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423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b9d8de74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b9d8de74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5774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bb9d8de74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bb9d8de74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13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27e0388e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27e0388e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913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bb9d8de74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bb9d8de74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740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73cbe3a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73cbe3a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33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673cbe3a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673cbe3a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82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bbe6b99a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bbe6b99a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706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bbe6b99a1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bbe6b99a1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6984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bbe6b99a1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bbe6b99a1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66954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bbe6b99a1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bbe6b99a1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64517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bbe6b99a1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bbe6b99a1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2703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bbe6b99a1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bbe6b99a1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8287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bbe6b99a1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bbe6b99a1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650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27e0388e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27e0388e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8485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bbe6b99a1_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bbe6b99a1_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655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bbe6b99a1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bbe6b99a1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8502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bbe6b99a1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bbe6b99a1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989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27e0388e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27e0388e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7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27e0388e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27e0388e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00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27e0388e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27e0388e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667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27e0388e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27e0388e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103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200150"/>
            <a:ext cx="9144000" cy="27432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1079"/>
            <a:ext cx="1827408" cy="5144627"/>
            <a:chOff x="0" y="-1438"/>
            <a:chExt cx="798030" cy="6859503"/>
          </a:xfrm>
        </p:grpSpPr>
        <p:sp>
          <p:nvSpPr>
            <p:cNvPr id="12" name="Google Shape;12;p2"/>
            <p:cNvSpPr/>
            <p:nvPr/>
          </p:nvSpPr>
          <p:spPr>
            <a:xfrm>
              <a:off x="0" y="-1438"/>
              <a:ext cx="798030"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99015"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flipH="1">
            <a:off x="7316591" y="0"/>
            <a:ext cx="1827408" cy="5144627"/>
            <a:chOff x="0" y="-1438"/>
            <a:chExt cx="798030" cy="6859503"/>
          </a:xfrm>
        </p:grpSpPr>
        <p:sp>
          <p:nvSpPr>
            <p:cNvPr id="15" name="Google Shape;15;p2"/>
            <p:cNvSpPr/>
            <p:nvPr/>
          </p:nvSpPr>
          <p:spPr>
            <a:xfrm>
              <a:off x="0" y="-1438"/>
              <a:ext cx="798030"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 name="Google Shape;16;p2"/>
            <p:cNvSpPr/>
            <p:nvPr/>
          </p:nvSpPr>
          <p:spPr>
            <a:xfrm>
              <a:off x="0" y="0"/>
              <a:ext cx="399015"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685800" y="1568185"/>
            <a:ext cx="7772400" cy="1238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8" name="Google Shape;18;p2"/>
          <p:cNvSpPr txBox="1">
            <a:spLocks noGrp="1"/>
          </p:cNvSpPr>
          <p:nvPr>
            <p:ph type="subTitle" idx="1"/>
          </p:nvPr>
        </p:nvSpPr>
        <p:spPr>
          <a:xfrm>
            <a:off x="685800" y="2914650"/>
            <a:ext cx="7772400" cy="658500"/>
          </a:xfrm>
          <a:prstGeom prst="rect">
            <a:avLst/>
          </a:prstGeom>
        </p:spPr>
        <p:txBody>
          <a:bodyPr spcFirstLastPara="1" wrap="square" lIns="91425" tIns="91425" rIns="91425" bIns="91425" anchor="t" anchorCtr="0"/>
          <a:lstStyle>
            <a:lvl1pPr lvl="0" algn="ctr">
              <a:spcBef>
                <a:spcPts val="0"/>
              </a:spcBef>
              <a:spcAft>
                <a:spcPts val="0"/>
              </a:spcAft>
              <a:buClr>
                <a:schemeClr val="lt2"/>
              </a:buClr>
              <a:buSzPts val="2400"/>
              <a:buNone/>
              <a:defRPr sz="2400">
                <a:solidFill>
                  <a:schemeClr val="lt2"/>
                </a:solidFill>
              </a:defRPr>
            </a:lvl1pPr>
            <a:lvl2pPr lvl="1" algn="ctr">
              <a:spcBef>
                <a:spcPts val="0"/>
              </a:spcBef>
              <a:spcAft>
                <a:spcPts val="0"/>
              </a:spcAft>
              <a:buClr>
                <a:schemeClr val="lt2"/>
              </a:buClr>
              <a:buSzPts val="2400"/>
              <a:buNone/>
              <a:defRPr>
                <a:solidFill>
                  <a:schemeClr val="lt2"/>
                </a:solidFill>
              </a:defRPr>
            </a:lvl2pPr>
            <a:lvl3pPr lvl="2" algn="ctr">
              <a:spcBef>
                <a:spcPts val="0"/>
              </a:spcBef>
              <a:spcAft>
                <a:spcPts val="0"/>
              </a:spcAft>
              <a:buClr>
                <a:schemeClr val="lt2"/>
              </a:buClr>
              <a:buSzPts val="2400"/>
              <a:buNone/>
              <a:defRPr>
                <a:solidFill>
                  <a:schemeClr val="lt2"/>
                </a:solidFill>
              </a:defRPr>
            </a:lvl3pPr>
            <a:lvl4pPr lvl="3" algn="ctr">
              <a:spcBef>
                <a:spcPts val="0"/>
              </a:spcBef>
              <a:spcAft>
                <a:spcPts val="0"/>
              </a:spcAft>
              <a:buClr>
                <a:schemeClr val="lt2"/>
              </a:buClr>
              <a:buSzPts val="2400"/>
              <a:buNone/>
              <a:defRPr sz="2400">
                <a:solidFill>
                  <a:schemeClr val="lt2"/>
                </a:solidFill>
              </a:defRPr>
            </a:lvl4pPr>
            <a:lvl5pPr lvl="4" algn="ctr">
              <a:spcBef>
                <a:spcPts val="0"/>
              </a:spcBef>
              <a:spcAft>
                <a:spcPts val="0"/>
              </a:spcAft>
              <a:buClr>
                <a:schemeClr val="lt2"/>
              </a:buClr>
              <a:buSzPts val="2400"/>
              <a:buNone/>
              <a:defRPr sz="2400">
                <a:solidFill>
                  <a:schemeClr val="lt2"/>
                </a:solidFill>
              </a:defRPr>
            </a:lvl5pPr>
            <a:lvl6pPr lvl="5" algn="ctr">
              <a:spcBef>
                <a:spcPts val="0"/>
              </a:spcBef>
              <a:spcAft>
                <a:spcPts val="0"/>
              </a:spcAft>
              <a:buClr>
                <a:schemeClr val="lt2"/>
              </a:buClr>
              <a:buSzPts val="2400"/>
              <a:buNone/>
              <a:defRPr sz="2400">
                <a:solidFill>
                  <a:schemeClr val="lt2"/>
                </a:solidFill>
              </a:defRPr>
            </a:lvl6pPr>
            <a:lvl7pPr lvl="6" algn="ctr">
              <a:spcBef>
                <a:spcPts val="0"/>
              </a:spcBef>
              <a:spcAft>
                <a:spcPts val="0"/>
              </a:spcAft>
              <a:buClr>
                <a:schemeClr val="lt2"/>
              </a:buClr>
              <a:buSzPts val="2400"/>
              <a:buNone/>
              <a:defRPr sz="2400">
                <a:solidFill>
                  <a:schemeClr val="lt2"/>
                </a:solidFill>
              </a:defRPr>
            </a:lvl7pPr>
            <a:lvl8pPr lvl="7" algn="ctr">
              <a:spcBef>
                <a:spcPts val="0"/>
              </a:spcBef>
              <a:spcAft>
                <a:spcPts val="0"/>
              </a:spcAft>
              <a:buClr>
                <a:schemeClr val="lt2"/>
              </a:buClr>
              <a:buSzPts val="2400"/>
              <a:buNone/>
              <a:defRPr sz="2400">
                <a:solidFill>
                  <a:schemeClr val="lt2"/>
                </a:solidFill>
              </a:defRPr>
            </a:lvl8pPr>
            <a:lvl9pPr lvl="8" algn="ctr">
              <a:spcBef>
                <a:spcPts val="0"/>
              </a:spcBef>
              <a:spcAft>
                <a:spcPts val="0"/>
              </a:spcAft>
              <a:buClr>
                <a:schemeClr val="lt2"/>
              </a:buClr>
              <a:buSzPts val="2400"/>
              <a:buNone/>
              <a:defRPr sz="2400">
                <a:solidFill>
                  <a:schemeClr val="lt2"/>
                </a:solidFill>
              </a:defRPr>
            </a:lvl9pPr>
          </a:lstStyle>
          <a:p>
            <a:endParaRPr/>
          </a:p>
        </p:txBody>
      </p:sp>
      <p:sp>
        <p:nvSpPr>
          <p:cNvPr id="19" name="Google Shape;19;p2"/>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12"/>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5" name="Google Shape;105;p12"/>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6" name="Google Shape;106;p12"/>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07" name="Google Shape;107;p12"/>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8" name="Google Shape;108;p12"/>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9"/>
        <p:cNvGrpSpPr/>
        <p:nvPr/>
      </p:nvGrpSpPr>
      <p:grpSpPr>
        <a:xfrm>
          <a:off x="0" y="0"/>
          <a:ext cx="0" cy="0"/>
          <a:chOff x="0" y="0"/>
          <a:chExt cx="0" cy="0"/>
        </a:xfrm>
      </p:grpSpPr>
      <p:sp>
        <p:nvSpPr>
          <p:cNvPr id="110" name="Google Shape;110;p13"/>
          <p:cNvSpPr/>
          <p:nvPr/>
        </p:nvSpPr>
        <p:spPr>
          <a:xfrm rot="10800000" flipH="1">
            <a:off x="0" y="4412700"/>
            <a:ext cx="9144000" cy="7308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1" name="Google Shape;111;p13"/>
          <p:cNvSpPr/>
          <p:nvPr/>
        </p:nvSpPr>
        <p:spPr>
          <a:xfrm flipH="1">
            <a:off x="4526627" y="3820834"/>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2" name="Google Shape;112;p13"/>
          <p:cNvSpPr/>
          <p:nvPr/>
        </p:nvSpPr>
        <p:spPr>
          <a:xfrm rot="10800000">
            <a:off x="4526627" y="4411618"/>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3" name="Google Shape;113;p13"/>
          <p:cNvSpPr txBox="1">
            <a:spLocks noGrp="1"/>
          </p:cNvSpPr>
          <p:nvPr>
            <p:ph type="body" idx="1"/>
          </p:nvPr>
        </p:nvSpPr>
        <p:spPr>
          <a:xfrm>
            <a:off x="457200" y="4421727"/>
            <a:ext cx="8229600" cy="505200"/>
          </a:xfrm>
          <a:prstGeom prst="rect">
            <a:avLst/>
          </a:prstGeom>
        </p:spPr>
        <p:txBody>
          <a:bodyPr spcFirstLastPara="1" wrap="square" lIns="91425" tIns="91425" rIns="91425" bIns="91425" anchor="ctr" anchorCtr="0"/>
          <a:lstStyle>
            <a:lvl1pPr marL="457200" lvl="0" indent="-228600" rtl="0">
              <a:spcBef>
                <a:spcPts val="0"/>
              </a:spcBef>
              <a:spcAft>
                <a:spcPts val="0"/>
              </a:spcAft>
              <a:buClr>
                <a:schemeClr val="dk2"/>
              </a:buClr>
              <a:buSzPts val="2400"/>
              <a:buNone/>
              <a:defRPr sz="2400" i="1">
                <a:solidFill>
                  <a:schemeClr val="dk2"/>
                </a:solidFill>
              </a:defRPr>
            </a:lvl1pPr>
          </a:lstStyle>
          <a:p>
            <a:endParaRPr/>
          </a:p>
        </p:txBody>
      </p:sp>
      <p:sp>
        <p:nvSpPr>
          <p:cNvPr id="114" name="Google Shape;114;p13"/>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14"/>
          <p:cNvSpPr/>
          <p:nvPr/>
        </p:nvSpPr>
        <p:spPr>
          <a:xfrm>
            <a:off x="6676" y="76256"/>
            <a:ext cx="9134131" cy="5054792"/>
          </a:xfrm>
          <a:custGeom>
            <a:avLst/>
            <a:gdLst/>
            <a:ahLst/>
            <a:cxnLst/>
            <a:rect l="l" t="t" r="r" b="b"/>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7" name="Google Shape;117;p1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3"/>
          <p:cNvSpPr/>
          <p:nvPr/>
        </p:nvSpPr>
        <p:spPr>
          <a:xfrm>
            <a:off x="0" y="-1078"/>
            <a:ext cx="9144000" cy="1144200"/>
          </a:xfrm>
          <a:prstGeom prst="rect">
            <a:avLst/>
          </a:prstGeom>
          <a:solidFill>
            <a:schemeClr val="dk2">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a:off x="0" y="-1079"/>
            <a:ext cx="649181" cy="5144627"/>
            <a:chOff x="0" y="-1438"/>
            <a:chExt cx="649181" cy="6859503"/>
          </a:xfrm>
        </p:grpSpPr>
        <p:sp>
          <p:nvSpPr>
            <p:cNvPr id="23" name="Google Shape;23;p3"/>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4" name="Google Shape;24;p3"/>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grpSp>
        <p:nvGrpSpPr>
          <p:cNvPr id="25" name="Google Shape;25;p3"/>
          <p:cNvGrpSpPr/>
          <p:nvPr/>
        </p:nvGrpSpPr>
        <p:grpSpPr>
          <a:xfrm flipH="1">
            <a:off x="8494493" y="0"/>
            <a:ext cx="649181" cy="5144627"/>
            <a:chOff x="0" y="-1438"/>
            <a:chExt cx="649181" cy="6859503"/>
          </a:xfrm>
        </p:grpSpPr>
        <p:sp>
          <p:nvSpPr>
            <p:cNvPr id="26" name="Google Shape;26;p3"/>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7" name="Google Shape;27;p3"/>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
        <p:nvSpPr>
          <p:cNvPr id="28" name="Google Shape;28;p3"/>
          <p:cNvSpPr/>
          <p:nvPr/>
        </p:nvSpPr>
        <p:spPr>
          <a:xfrm>
            <a:off x="0" y="4743450"/>
            <a:ext cx="9144000" cy="401100"/>
          </a:xfrm>
          <a:prstGeom prst="rect">
            <a:avLst/>
          </a:prstGeom>
          <a:solidFill>
            <a:schemeClr val="dk1">
              <a:alpha val="14901"/>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9" name="Google Shape;29;p3"/>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0" name="Google Shape;30;p3"/>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Google Shape;31;p3"/>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4"/>
          <p:cNvSpPr/>
          <p:nvPr/>
        </p:nvSpPr>
        <p:spPr>
          <a:xfrm>
            <a:off x="0" y="-1078"/>
            <a:ext cx="9144000" cy="1144200"/>
          </a:xfrm>
          <a:prstGeom prst="rect">
            <a:avLst/>
          </a:prstGeom>
          <a:solidFill>
            <a:schemeClr val="dk2">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34" name="Google Shape;34;p4"/>
          <p:cNvGrpSpPr/>
          <p:nvPr/>
        </p:nvGrpSpPr>
        <p:grpSpPr>
          <a:xfrm>
            <a:off x="0" y="-1079"/>
            <a:ext cx="649181" cy="5144627"/>
            <a:chOff x="0" y="-1438"/>
            <a:chExt cx="649181" cy="6859503"/>
          </a:xfrm>
        </p:grpSpPr>
        <p:sp>
          <p:nvSpPr>
            <p:cNvPr id="35" name="Google Shape;35;p4"/>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 name="Google Shape;36;p4"/>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grpSp>
        <p:nvGrpSpPr>
          <p:cNvPr id="37" name="Google Shape;37;p4"/>
          <p:cNvGrpSpPr/>
          <p:nvPr/>
        </p:nvGrpSpPr>
        <p:grpSpPr>
          <a:xfrm flipH="1">
            <a:off x="8494493" y="0"/>
            <a:ext cx="649181" cy="5144627"/>
            <a:chOff x="0" y="-1438"/>
            <a:chExt cx="649181" cy="6859503"/>
          </a:xfrm>
        </p:grpSpPr>
        <p:sp>
          <p:nvSpPr>
            <p:cNvPr id="38" name="Google Shape;38;p4"/>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9" name="Google Shape;39;p4"/>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
        <p:nvSpPr>
          <p:cNvPr id="40" name="Google Shape;40;p4"/>
          <p:cNvSpPr/>
          <p:nvPr/>
        </p:nvSpPr>
        <p:spPr>
          <a:xfrm>
            <a:off x="0" y="4743450"/>
            <a:ext cx="9144000" cy="401100"/>
          </a:xfrm>
          <a:prstGeom prst="rect">
            <a:avLst/>
          </a:prstGeom>
          <a:solidFill>
            <a:schemeClr val="dk1">
              <a:alpha val="14901"/>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1" name="Google Shape;41;p4"/>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2" name="Google Shape;42;p4"/>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4"/>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4" name="Google Shape;44;p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5"/>
          <p:cNvSpPr/>
          <p:nvPr/>
        </p:nvSpPr>
        <p:spPr>
          <a:xfrm>
            <a:off x="0" y="-1078"/>
            <a:ext cx="9144000" cy="1144200"/>
          </a:xfrm>
          <a:prstGeom prst="rect">
            <a:avLst/>
          </a:prstGeom>
          <a:solidFill>
            <a:schemeClr val="dk2">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47" name="Google Shape;47;p5"/>
          <p:cNvGrpSpPr/>
          <p:nvPr/>
        </p:nvGrpSpPr>
        <p:grpSpPr>
          <a:xfrm>
            <a:off x="0" y="-1079"/>
            <a:ext cx="649181" cy="5144627"/>
            <a:chOff x="0" y="-1438"/>
            <a:chExt cx="649181" cy="6859503"/>
          </a:xfrm>
        </p:grpSpPr>
        <p:sp>
          <p:nvSpPr>
            <p:cNvPr id="48" name="Google Shape;48;p5"/>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9" name="Google Shape;49;p5"/>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grpSp>
        <p:nvGrpSpPr>
          <p:cNvPr id="50" name="Google Shape;50;p5"/>
          <p:cNvGrpSpPr/>
          <p:nvPr/>
        </p:nvGrpSpPr>
        <p:grpSpPr>
          <a:xfrm flipH="1">
            <a:off x="8494493" y="0"/>
            <a:ext cx="649181" cy="5144627"/>
            <a:chOff x="0" y="-1438"/>
            <a:chExt cx="649181" cy="6859503"/>
          </a:xfrm>
        </p:grpSpPr>
        <p:sp>
          <p:nvSpPr>
            <p:cNvPr id="51" name="Google Shape;51;p5"/>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2" name="Google Shape;52;p5"/>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
        <p:nvSpPr>
          <p:cNvPr id="53" name="Google Shape;53;p5"/>
          <p:cNvSpPr/>
          <p:nvPr/>
        </p:nvSpPr>
        <p:spPr>
          <a:xfrm>
            <a:off x="0" y="4743450"/>
            <a:ext cx="9144000" cy="401100"/>
          </a:xfrm>
          <a:prstGeom prst="rect">
            <a:avLst/>
          </a:prstGeom>
          <a:solidFill>
            <a:schemeClr val="dk1">
              <a:alpha val="14901"/>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4" name="Google Shape;54;p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5" name="Google Shape;55;p5"/>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6"/>
          <p:cNvSpPr/>
          <p:nvPr/>
        </p:nvSpPr>
        <p:spPr>
          <a:xfrm>
            <a:off x="0" y="-1078"/>
            <a:ext cx="9144000" cy="1144200"/>
          </a:xfrm>
          <a:prstGeom prst="rect">
            <a:avLst/>
          </a:prstGeom>
          <a:solidFill>
            <a:schemeClr val="dk2">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58" name="Google Shape;58;p6"/>
          <p:cNvGrpSpPr/>
          <p:nvPr/>
        </p:nvGrpSpPr>
        <p:grpSpPr>
          <a:xfrm>
            <a:off x="0" y="-1079"/>
            <a:ext cx="649181" cy="5144627"/>
            <a:chOff x="0" y="-1438"/>
            <a:chExt cx="649181" cy="6859503"/>
          </a:xfrm>
        </p:grpSpPr>
        <p:sp>
          <p:nvSpPr>
            <p:cNvPr id="59" name="Google Shape;59;p6"/>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0" name="Google Shape;60;p6"/>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grpSp>
        <p:nvGrpSpPr>
          <p:cNvPr id="61" name="Google Shape;61;p6"/>
          <p:cNvGrpSpPr/>
          <p:nvPr/>
        </p:nvGrpSpPr>
        <p:grpSpPr>
          <a:xfrm flipH="1">
            <a:off x="8494493" y="0"/>
            <a:ext cx="649181" cy="5144627"/>
            <a:chOff x="0" y="-1438"/>
            <a:chExt cx="649181" cy="6859503"/>
          </a:xfrm>
        </p:grpSpPr>
        <p:sp>
          <p:nvSpPr>
            <p:cNvPr id="62" name="Google Shape;62;p6"/>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3" name="Google Shape;63;p6"/>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
        <p:nvSpPr>
          <p:cNvPr id="64" name="Google Shape;64;p6"/>
          <p:cNvSpPr/>
          <p:nvPr/>
        </p:nvSpPr>
        <p:spPr>
          <a:xfrm>
            <a:off x="0" y="4743450"/>
            <a:ext cx="9144000" cy="401100"/>
          </a:xfrm>
          <a:prstGeom prst="rect">
            <a:avLst/>
          </a:prstGeom>
          <a:solidFill>
            <a:schemeClr val="dk1">
              <a:alpha val="14901"/>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5" name="Google Shape;65;p6"/>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0"/>
              </a:spcBef>
              <a:spcAft>
                <a:spcPts val="0"/>
              </a:spcAft>
              <a:buClr>
                <a:schemeClr val="lt2"/>
              </a:buClr>
              <a:buSzPts val="1800"/>
              <a:buNone/>
              <a:defRPr sz="1800">
                <a:solidFill>
                  <a:schemeClr val="lt2"/>
                </a:solidFill>
              </a:defRPr>
            </a:lvl1pPr>
          </a:lstStyle>
          <a:p>
            <a:endParaRPr/>
          </a:p>
        </p:txBody>
      </p:sp>
      <p:sp>
        <p:nvSpPr>
          <p:cNvPr id="66" name="Google Shape;66;p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7"/>
          <p:cNvSpPr/>
          <p:nvPr/>
        </p:nvSpPr>
        <p:spPr>
          <a:xfrm>
            <a:off x="0" y="-1078"/>
            <a:ext cx="9144000" cy="1144200"/>
          </a:xfrm>
          <a:prstGeom prst="rect">
            <a:avLst/>
          </a:prstGeom>
          <a:solidFill>
            <a:schemeClr val="dk2">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69" name="Google Shape;69;p7"/>
          <p:cNvGrpSpPr/>
          <p:nvPr/>
        </p:nvGrpSpPr>
        <p:grpSpPr>
          <a:xfrm>
            <a:off x="0" y="-1079"/>
            <a:ext cx="649181" cy="5144627"/>
            <a:chOff x="0" y="-1438"/>
            <a:chExt cx="649181" cy="6859503"/>
          </a:xfrm>
        </p:grpSpPr>
        <p:sp>
          <p:nvSpPr>
            <p:cNvPr id="70" name="Google Shape;70;p7"/>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1" name="Google Shape;71;p7"/>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grpSp>
        <p:nvGrpSpPr>
          <p:cNvPr id="72" name="Google Shape;72;p7"/>
          <p:cNvGrpSpPr/>
          <p:nvPr/>
        </p:nvGrpSpPr>
        <p:grpSpPr>
          <a:xfrm flipH="1">
            <a:off x="8494493" y="0"/>
            <a:ext cx="649181" cy="5144627"/>
            <a:chOff x="0" y="-1438"/>
            <a:chExt cx="649181" cy="6859503"/>
          </a:xfrm>
        </p:grpSpPr>
        <p:sp>
          <p:nvSpPr>
            <p:cNvPr id="73" name="Google Shape;73;p7"/>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4" name="Google Shape;74;p7"/>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
        <p:nvSpPr>
          <p:cNvPr id="75" name="Google Shape;75;p7"/>
          <p:cNvSpPr/>
          <p:nvPr/>
        </p:nvSpPr>
        <p:spPr>
          <a:xfrm>
            <a:off x="0" y="4743450"/>
            <a:ext cx="9144000" cy="401100"/>
          </a:xfrm>
          <a:prstGeom prst="rect">
            <a:avLst/>
          </a:prstGeom>
          <a:solidFill>
            <a:schemeClr val="dk1">
              <a:alpha val="14901"/>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6" name="Google Shape;76;p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sp>
        <p:nvSpPr>
          <p:cNvPr id="82" name="Google Shape;82;p9"/>
          <p:cNvSpPr/>
          <p:nvPr/>
        </p:nvSpPr>
        <p:spPr>
          <a:xfrm rot="10800000" flipH="1">
            <a:off x="0" y="2985000"/>
            <a:ext cx="9144000" cy="2158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3" name="Google Shape;83;p9"/>
          <p:cNvSpPr/>
          <p:nvPr/>
        </p:nvSpPr>
        <p:spPr>
          <a:xfrm>
            <a:off x="0" y="2393175"/>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4" name="Google Shape;84;p9"/>
          <p:cNvSpPr/>
          <p:nvPr/>
        </p:nvSpPr>
        <p:spPr>
          <a:xfrm rot="10800000" flipH="1">
            <a:off x="0" y="2983958"/>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5" name="Google Shape;85;p9"/>
          <p:cNvSpPr txBox="1">
            <a:spLocks noGrp="1"/>
          </p:cNvSpPr>
          <p:nvPr>
            <p:ph type="ctrTitle"/>
          </p:nvPr>
        </p:nvSpPr>
        <p:spPr>
          <a:xfrm>
            <a:off x="685800" y="1746893"/>
            <a:ext cx="7772400" cy="12381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endParaRPr/>
          </a:p>
        </p:txBody>
      </p:sp>
      <p:sp>
        <p:nvSpPr>
          <p:cNvPr id="86" name="Google Shape;86;p9"/>
          <p:cNvSpPr txBox="1">
            <a:spLocks noGrp="1"/>
          </p:cNvSpPr>
          <p:nvPr>
            <p:ph type="subTitle" idx="1"/>
          </p:nvPr>
        </p:nvSpPr>
        <p:spPr>
          <a:xfrm>
            <a:off x="685800" y="3093357"/>
            <a:ext cx="7772400" cy="6666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2400"/>
              <a:buNone/>
              <a:defRPr sz="2400" i="1">
                <a:solidFill>
                  <a:schemeClr val="dk2"/>
                </a:solidFill>
              </a:defRPr>
            </a:lvl1pPr>
            <a:lvl2pPr lvl="1" algn="ctr" rtl="0">
              <a:spcBef>
                <a:spcPts val="0"/>
              </a:spcBef>
              <a:spcAft>
                <a:spcPts val="0"/>
              </a:spcAft>
              <a:buClr>
                <a:schemeClr val="dk2"/>
              </a:buClr>
              <a:buSzPts val="2400"/>
              <a:buNone/>
              <a:defRPr i="1">
                <a:solidFill>
                  <a:schemeClr val="dk2"/>
                </a:solidFill>
              </a:defRPr>
            </a:lvl2pPr>
            <a:lvl3pPr lvl="2" algn="ctr" rtl="0">
              <a:spcBef>
                <a:spcPts val="0"/>
              </a:spcBef>
              <a:spcAft>
                <a:spcPts val="0"/>
              </a:spcAft>
              <a:buClr>
                <a:schemeClr val="dk2"/>
              </a:buClr>
              <a:buSzPts val="2400"/>
              <a:buNone/>
              <a:defRPr i="1">
                <a:solidFill>
                  <a:schemeClr val="dk2"/>
                </a:solidFill>
              </a:defRPr>
            </a:lvl3pPr>
            <a:lvl4pPr lvl="3" algn="ctr" rtl="0">
              <a:spcBef>
                <a:spcPts val="0"/>
              </a:spcBef>
              <a:spcAft>
                <a:spcPts val="0"/>
              </a:spcAft>
              <a:buClr>
                <a:schemeClr val="dk2"/>
              </a:buClr>
              <a:buSzPts val="2400"/>
              <a:buNone/>
              <a:defRPr sz="2400" i="1">
                <a:solidFill>
                  <a:schemeClr val="dk2"/>
                </a:solidFill>
              </a:defRPr>
            </a:lvl4pPr>
            <a:lvl5pPr lvl="4" algn="ctr" rtl="0">
              <a:spcBef>
                <a:spcPts val="0"/>
              </a:spcBef>
              <a:spcAft>
                <a:spcPts val="0"/>
              </a:spcAft>
              <a:buClr>
                <a:schemeClr val="dk2"/>
              </a:buClr>
              <a:buSzPts val="2400"/>
              <a:buNone/>
              <a:defRPr sz="2400" i="1">
                <a:solidFill>
                  <a:schemeClr val="dk2"/>
                </a:solidFill>
              </a:defRPr>
            </a:lvl5pPr>
            <a:lvl6pPr lvl="5" algn="ctr" rtl="0">
              <a:spcBef>
                <a:spcPts val="0"/>
              </a:spcBef>
              <a:spcAft>
                <a:spcPts val="0"/>
              </a:spcAft>
              <a:buClr>
                <a:schemeClr val="dk2"/>
              </a:buClr>
              <a:buSzPts val="2400"/>
              <a:buNone/>
              <a:defRPr sz="2400" i="1">
                <a:solidFill>
                  <a:schemeClr val="dk2"/>
                </a:solidFill>
              </a:defRPr>
            </a:lvl6pPr>
            <a:lvl7pPr lvl="6" algn="ctr" rtl="0">
              <a:spcBef>
                <a:spcPts val="0"/>
              </a:spcBef>
              <a:spcAft>
                <a:spcPts val="0"/>
              </a:spcAft>
              <a:buClr>
                <a:schemeClr val="dk2"/>
              </a:buClr>
              <a:buSzPts val="2400"/>
              <a:buNone/>
              <a:defRPr sz="2400" i="1">
                <a:solidFill>
                  <a:schemeClr val="dk2"/>
                </a:solidFill>
              </a:defRPr>
            </a:lvl7pPr>
            <a:lvl8pPr lvl="7" algn="ctr" rtl="0">
              <a:spcBef>
                <a:spcPts val="0"/>
              </a:spcBef>
              <a:spcAft>
                <a:spcPts val="0"/>
              </a:spcAft>
              <a:buClr>
                <a:schemeClr val="dk2"/>
              </a:buClr>
              <a:buSzPts val="2400"/>
              <a:buNone/>
              <a:defRPr sz="2400" i="1">
                <a:solidFill>
                  <a:schemeClr val="dk2"/>
                </a:solidFill>
              </a:defRPr>
            </a:lvl8pPr>
            <a:lvl9pPr lvl="8" algn="ctr" rtl="0">
              <a:spcBef>
                <a:spcPts val="0"/>
              </a:spcBef>
              <a:spcAft>
                <a:spcPts val="0"/>
              </a:spcAft>
              <a:buClr>
                <a:schemeClr val="dk2"/>
              </a:buClr>
              <a:buSzPts val="2400"/>
              <a:buNone/>
              <a:defRPr sz="2400" i="1">
                <a:solidFill>
                  <a:schemeClr val="dk2"/>
                </a:solidFill>
              </a:defRPr>
            </a:lvl9pPr>
          </a:lstStyle>
          <a:p>
            <a:endParaRPr/>
          </a:p>
        </p:txBody>
      </p:sp>
      <p:sp>
        <p:nvSpPr>
          <p:cNvPr id="87" name="Google Shape;87;p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10"/>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90" name="Google Shape;90;p10"/>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91" name="Google Shape;91;p10"/>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92" name="Google Shape;92;p1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93" name="Google Shape;93;p10"/>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94" name="Google Shape;94;p10"/>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11"/>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97" name="Google Shape;97;p11"/>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98" name="Google Shape;98;p11"/>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99" name="Google Shape;99;p11"/>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00" name="Google Shape;100;p11"/>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1" name="Google Shape;101;p11"/>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02" name="Google Shape;102;p11"/>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otlight">
    <p:bg>
      <p:bgPr>
        <a:gradFill>
          <a:gsLst>
            <a:gs pos="0">
              <a:schemeClr val="dk2"/>
            </a:gs>
            <a:gs pos="100000">
              <a:schemeClr val="dk1"/>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1pPr>
            <a:lvl2pPr lvl="1">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2pPr>
            <a:lvl3pPr lvl="2">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3pPr>
            <a:lvl4pPr lvl="3">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4pPr>
            <a:lvl5pPr lvl="4">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5pPr>
            <a:lvl6pPr lvl="5">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6pPr>
            <a:lvl7pPr lvl="6">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7pPr>
            <a:lvl8pPr lvl="7">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8pPr>
            <a:lvl9pPr lvl="8">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chemeClr val="lt1"/>
              </a:buClr>
              <a:buSzPts val="3000"/>
              <a:buFont typeface="Trebuchet MS"/>
              <a:buChar char="●"/>
              <a:defRPr sz="3000">
                <a:solidFill>
                  <a:schemeClr val="lt1"/>
                </a:solidFill>
                <a:latin typeface="Trebuchet MS"/>
                <a:ea typeface="Trebuchet MS"/>
                <a:cs typeface="Trebuchet MS"/>
                <a:sym typeface="Trebuchet MS"/>
              </a:defRPr>
            </a:lvl1pPr>
            <a:lvl2pPr marL="914400" lvl="1" indent="-381000">
              <a:spcBef>
                <a:spcPts val="0"/>
              </a:spcBef>
              <a:spcAft>
                <a:spcPts val="0"/>
              </a:spcAft>
              <a:buClr>
                <a:schemeClr val="lt1"/>
              </a:buClr>
              <a:buSzPts val="2400"/>
              <a:buFont typeface="Trebuchet MS"/>
              <a:buChar char="○"/>
              <a:defRPr sz="2400">
                <a:solidFill>
                  <a:schemeClr val="lt1"/>
                </a:solidFill>
                <a:latin typeface="Trebuchet MS"/>
                <a:ea typeface="Trebuchet MS"/>
                <a:cs typeface="Trebuchet MS"/>
                <a:sym typeface="Trebuchet MS"/>
              </a:defRPr>
            </a:lvl2pPr>
            <a:lvl3pPr marL="1371600" lvl="2" indent="-381000">
              <a:spcBef>
                <a:spcPts val="0"/>
              </a:spcBef>
              <a:spcAft>
                <a:spcPts val="0"/>
              </a:spcAft>
              <a:buClr>
                <a:schemeClr val="lt1"/>
              </a:buClr>
              <a:buSzPts val="2400"/>
              <a:buFont typeface="Trebuchet MS"/>
              <a:buChar char="■"/>
              <a:defRPr sz="2400">
                <a:solidFill>
                  <a:schemeClr val="lt1"/>
                </a:solidFill>
                <a:latin typeface="Trebuchet MS"/>
                <a:ea typeface="Trebuchet MS"/>
                <a:cs typeface="Trebuchet MS"/>
                <a:sym typeface="Trebuchet MS"/>
              </a:defRPr>
            </a:lvl3pPr>
            <a:lvl4pPr marL="1828800" lvl="3" indent="-342900">
              <a:spcBef>
                <a:spcPts val="0"/>
              </a:spcBef>
              <a:spcAft>
                <a:spcPts val="0"/>
              </a:spcAft>
              <a:buClr>
                <a:schemeClr val="lt1"/>
              </a:buClr>
              <a:buSzPts val="1800"/>
              <a:buFont typeface="Trebuchet MS"/>
              <a:buChar char="●"/>
              <a:defRPr sz="1800">
                <a:solidFill>
                  <a:schemeClr val="lt1"/>
                </a:solidFill>
                <a:latin typeface="Trebuchet MS"/>
                <a:ea typeface="Trebuchet MS"/>
                <a:cs typeface="Trebuchet MS"/>
                <a:sym typeface="Trebuchet MS"/>
              </a:defRPr>
            </a:lvl4pPr>
            <a:lvl5pPr marL="2286000" lvl="4" indent="-342900">
              <a:spcBef>
                <a:spcPts val="0"/>
              </a:spcBef>
              <a:spcAft>
                <a:spcPts val="0"/>
              </a:spcAft>
              <a:buClr>
                <a:schemeClr val="lt1"/>
              </a:buClr>
              <a:buSzPts val="1800"/>
              <a:buFont typeface="Trebuchet MS"/>
              <a:buChar char="○"/>
              <a:defRPr sz="1800">
                <a:solidFill>
                  <a:schemeClr val="lt1"/>
                </a:solidFill>
                <a:latin typeface="Trebuchet MS"/>
                <a:ea typeface="Trebuchet MS"/>
                <a:cs typeface="Trebuchet MS"/>
                <a:sym typeface="Trebuchet MS"/>
              </a:defRPr>
            </a:lvl5pPr>
            <a:lvl6pPr marL="2743200" lvl="5" indent="-342900">
              <a:spcBef>
                <a:spcPts val="0"/>
              </a:spcBef>
              <a:spcAft>
                <a:spcPts val="0"/>
              </a:spcAft>
              <a:buClr>
                <a:schemeClr val="lt1"/>
              </a:buClr>
              <a:buSzPts val="1800"/>
              <a:buFont typeface="Trebuchet MS"/>
              <a:buChar char="■"/>
              <a:defRPr sz="1800">
                <a:solidFill>
                  <a:schemeClr val="lt1"/>
                </a:solidFill>
                <a:latin typeface="Trebuchet MS"/>
                <a:ea typeface="Trebuchet MS"/>
                <a:cs typeface="Trebuchet MS"/>
                <a:sym typeface="Trebuchet MS"/>
              </a:defRPr>
            </a:lvl6pPr>
            <a:lvl7pPr marL="3200400" lvl="6" indent="-342900">
              <a:spcBef>
                <a:spcPts val="0"/>
              </a:spcBef>
              <a:spcAft>
                <a:spcPts val="0"/>
              </a:spcAft>
              <a:buClr>
                <a:schemeClr val="lt1"/>
              </a:buClr>
              <a:buSzPts val="1800"/>
              <a:buFont typeface="Trebuchet MS"/>
              <a:buChar char="●"/>
              <a:defRPr sz="1800">
                <a:solidFill>
                  <a:schemeClr val="lt1"/>
                </a:solidFill>
                <a:latin typeface="Trebuchet MS"/>
                <a:ea typeface="Trebuchet MS"/>
                <a:cs typeface="Trebuchet MS"/>
                <a:sym typeface="Trebuchet MS"/>
              </a:defRPr>
            </a:lvl7pPr>
            <a:lvl8pPr marL="3657600" lvl="7" indent="-342900">
              <a:spcBef>
                <a:spcPts val="0"/>
              </a:spcBef>
              <a:spcAft>
                <a:spcPts val="0"/>
              </a:spcAft>
              <a:buClr>
                <a:schemeClr val="lt1"/>
              </a:buClr>
              <a:buSzPts val="1800"/>
              <a:buFont typeface="Trebuchet MS"/>
              <a:buChar char="○"/>
              <a:defRPr sz="1800">
                <a:solidFill>
                  <a:schemeClr val="lt1"/>
                </a:solidFill>
                <a:latin typeface="Trebuchet MS"/>
                <a:ea typeface="Trebuchet MS"/>
                <a:cs typeface="Trebuchet MS"/>
                <a:sym typeface="Trebuchet MS"/>
              </a:defRPr>
            </a:lvl8pPr>
            <a:lvl9pPr marL="4114800" lvl="8" indent="-342900">
              <a:spcBef>
                <a:spcPts val="0"/>
              </a:spcBef>
              <a:spcAft>
                <a:spcPts val="0"/>
              </a:spcAft>
              <a:buClr>
                <a:schemeClr val="lt1"/>
              </a:buClr>
              <a:buSzPts val="1800"/>
              <a:buFont typeface="Trebuchet MS"/>
              <a:buChar char="■"/>
              <a:defRPr sz="1800">
                <a:solidFill>
                  <a:schemeClr val="lt1"/>
                </a:solidFill>
                <a:latin typeface="Trebuchet MS"/>
                <a:ea typeface="Trebuchet MS"/>
                <a:cs typeface="Trebuchet MS"/>
                <a:sym typeface="Trebuchet MS"/>
              </a:defRPr>
            </a:lvl9pPr>
          </a:lstStyle>
          <a:p>
            <a:endParaRPr/>
          </a:p>
        </p:txBody>
      </p:sp>
      <p:sp>
        <p:nvSpPr>
          <p:cNvPr id="8" name="Google Shape;8;p1"/>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chemeClr val="lt1"/>
                </a:solidFill>
                <a:latin typeface="Trebuchet MS"/>
                <a:ea typeface="Trebuchet MS"/>
                <a:cs typeface="Trebuchet MS"/>
                <a:sym typeface="Trebuchet MS"/>
              </a:defRPr>
            </a:lvl1pPr>
            <a:lvl2pPr lvl="1" algn="r">
              <a:buNone/>
              <a:defRPr sz="1300">
                <a:solidFill>
                  <a:schemeClr val="lt1"/>
                </a:solidFill>
                <a:latin typeface="Trebuchet MS"/>
                <a:ea typeface="Trebuchet MS"/>
                <a:cs typeface="Trebuchet MS"/>
                <a:sym typeface="Trebuchet MS"/>
              </a:defRPr>
            </a:lvl2pPr>
            <a:lvl3pPr lvl="2" algn="r">
              <a:buNone/>
              <a:defRPr sz="1300">
                <a:solidFill>
                  <a:schemeClr val="lt1"/>
                </a:solidFill>
                <a:latin typeface="Trebuchet MS"/>
                <a:ea typeface="Trebuchet MS"/>
                <a:cs typeface="Trebuchet MS"/>
                <a:sym typeface="Trebuchet MS"/>
              </a:defRPr>
            </a:lvl3pPr>
            <a:lvl4pPr lvl="3" algn="r">
              <a:buNone/>
              <a:defRPr sz="1300">
                <a:solidFill>
                  <a:schemeClr val="lt1"/>
                </a:solidFill>
                <a:latin typeface="Trebuchet MS"/>
                <a:ea typeface="Trebuchet MS"/>
                <a:cs typeface="Trebuchet MS"/>
                <a:sym typeface="Trebuchet MS"/>
              </a:defRPr>
            </a:lvl4pPr>
            <a:lvl5pPr lvl="4" algn="r">
              <a:buNone/>
              <a:defRPr sz="1300">
                <a:solidFill>
                  <a:schemeClr val="lt1"/>
                </a:solidFill>
                <a:latin typeface="Trebuchet MS"/>
                <a:ea typeface="Trebuchet MS"/>
                <a:cs typeface="Trebuchet MS"/>
                <a:sym typeface="Trebuchet MS"/>
              </a:defRPr>
            </a:lvl5pPr>
            <a:lvl6pPr lvl="5" algn="r">
              <a:buNone/>
              <a:defRPr sz="1300">
                <a:solidFill>
                  <a:schemeClr val="lt1"/>
                </a:solidFill>
                <a:latin typeface="Trebuchet MS"/>
                <a:ea typeface="Trebuchet MS"/>
                <a:cs typeface="Trebuchet MS"/>
                <a:sym typeface="Trebuchet MS"/>
              </a:defRPr>
            </a:lvl6pPr>
            <a:lvl7pPr lvl="6" algn="r">
              <a:buNone/>
              <a:defRPr sz="1300">
                <a:solidFill>
                  <a:schemeClr val="lt1"/>
                </a:solidFill>
                <a:latin typeface="Trebuchet MS"/>
                <a:ea typeface="Trebuchet MS"/>
                <a:cs typeface="Trebuchet MS"/>
                <a:sym typeface="Trebuchet MS"/>
              </a:defRPr>
            </a:lvl7pPr>
            <a:lvl8pPr lvl="7" algn="r">
              <a:buNone/>
              <a:defRPr sz="1300">
                <a:solidFill>
                  <a:schemeClr val="lt1"/>
                </a:solidFill>
                <a:latin typeface="Trebuchet MS"/>
                <a:ea typeface="Trebuchet MS"/>
                <a:cs typeface="Trebuchet MS"/>
                <a:sym typeface="Trebuchet MS"/>
              </a:defRPr>
            </a:lvl8pPr>
            <a:lvl9pPr lvl="8" algn="r">
              <a:buNone/>
              <a:defRPr sz="1300">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per-plane">
    <p:bg>
      <p:bgPr>
        <a:gradFill>
          <a:gsLst>
            <a:gs pos="0">
              <a:schemeClr val="accent1"/>
            </a:gs>
            <a:gs pos="100000">
              <a:schemeClr val="dk2"/>
            </a:gs>
          </a:gsLst>
          <a:path path="circle">
            <a:fillToRect l="50000" t="50000" r="50000" b="50000"/>
          </a:path>
          <a:tileRect/>
        </a:gradFill>
        <a:effectLst/>
      </p:bgPr>
    </p:bg>
    <p:spTree>
      <p:nvGrpSpPr>
        <p:cNvPr id="1" name="Shape 77"/>
        <p:cNvGrpSpPr/>
        <p:nvPr/>
      </p:nvGrpSpPr>
      <p:grpSpPr>
        <a:xfrm>
          <a:off x="0" y="0"/>
          <a:ext cx="0" cy="0"/>
          <a:chOff x="0" y="0"/>
          <a:chExt cx="0" cy="0"/>
        </a:xfrm>
      </p:grpSpPr>
      <p:sp>
        <p:nvSpPr>
          <p:cNvPr id="78" name="Google Shape;78;p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1pPr>
            <a:lvl2pPr lvl="1"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2pPr>
            <a:lvl3pPr lvl="2"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3pPr>
            <a:lvl4pPr lvl="3"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4pPr>
            <a:lvl5pPr lvl="4"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5pPr>
            <a:lvl6pPr lvl="5"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6pPr>
            <a:lvl7pPr lvl="6"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7pPr>
            <a:lvl8pPr lvl="7"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8pPr>
            <a:lvl9pPr lvl="8"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9pPr>
          </a:lstStyle>
          <a:p>
            <a:endParaRPr/>
          </a:p>
        </p:txBody>
      </p:sp>
      <p:sp>
        <p:nvSpPr>
          <p:cNvPr id="79" name="Google Shape;79;p8"/>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chemeClr val="dk1"/>
              </a:buClr>
              <a:buSzPts val="3000"/>
              <a:buFont typeface="Georgia"/>
              <a:buChar char="●"/>
              <a:defRPr sz="3000">
                <a:solidFill>
                  <a:schemeClr val="dk1"/>
                </a:solidFill>
                <a:latin typeface="Georgia"/>
                <a:ea typeface="Georgia"/>
                <a:cs typeface="Georgia"/>
                <a:sym typeface="Georgia"/>
              </a:defRPr>
            </a:lvl1pPr>
            <a:lvl2pPr marL="914400" lvl="1"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2pPr>
            <a:lvl3pPr marL="1371600" lvl="2"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3pPr>
            <a:lvl4pPr marL="1828800" lvl="3"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4pPr>
            <a:lvl5pPr marL="2286000" lvl="4"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5pPr>
            <a:lvl6pPr marL="2743200" lvl="5"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6pPr>
            <a:lvl7pPr marL="3200400" lvl="6"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7pPr>
            <a:lvl8pPr marL="3657600" lvl="7"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8pPr>
            <a:lvl9pPr marL="4114800" lvl="8"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9pPr>
          </a:lstStyle>
          <a:p>
            <a:endParaRPr/>
          </a:p>
        </p:txBody>
      </p:sp>
      <p:sp>
        <p:nvSpPr>
          <p:cNvPr id="80" name="Google Shape;80;p8"/>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lt2"/>
                </a:solidFill>
                <a:latin typeface="Georgia"/>
                <a:ea typeface="Georgia"/>
                <a:cs typeface="Georgia"/>
                <a:sym typeface="Georgia"/>
              </a:defRPr>
            </a:lvl1pPr>
            <a:lvl2pPr lvl="1" algn="r" rtl="0">
              <a:buNone/>
              <a:defRPr sz="1300">
                <a:solidFill>
                  <a:schemeClr val="lt2"/>
                </a:solidFill>
                <a:latin typeface="Georgia"/>
                <a:ea typeface="Georgia"/>
                <a:cs typeface="Georgia"/>
                <a:sym typeface="Georgia"/>
              </a:defRPr>
            </a:lvl2pPr>
            <a:lvl3pPr lvl="2" algn="r" rtl="0">
              <a:buNone/>
              <a:defRPr sz="1300">
                <a:solidFill>
                  <a:schemeClr val="lt2"/>
                </a:solidFill>
                <a:latin typeface="Georgia"/>
                <a:ea typeface="Georgia"/>
                <a:cs typeface="Georgia"/>
                <a:sym typeface="Georgia"/>
              </a:defRPr>
            </a:lvl3pPr>
            <a:lvl4pPr lvl="3" algn="r" rtl="0">
              <a:buNone/>
              <a:defRPr sz="1300">
                <a:solidFill>
                  <a:schemeClr val="lt2"/>
                </a:solidFill>
                <a:latin typeface="Georgia"/>
                <a:ea typeface="Georgia"/>
                <a:cs typeface="Georgia"/>
                <a:sym typeface="Georgia"/>
              </a:defRPr>
            </a:lvl4pPr>
            <a:lvl5pPr lvl="4" algn="r" rtl="0">
              <a:buNone/>
              <a:defRPr sz="1300">
                <a:solidFill>
                  <a:schemeClr val="lt2"/>
                </a:solidFill>
                <a:latin typeface="Georgia"/>
                <a:ea typeface="Georgia"/>
                <a:cs typeface="Georgia"/>
                <a:sym typeface="Georgia"/>
              </a:defRPr>
            </a:lvl5pPr>
            <a:lvl6pPr lvl="5" algn="r" rtl="0">
              <a:buNone/>
              <a:defRPr sz="1300">
                <a:solidFill>
                  <a:schemeClr val="lt2"/>
                </a:solidFill>
                <a:latin typeface="Georgia"/>
                <a:ea typeface="Georgia"/>
                <a:cs typeface="Georgia"/>
                <a:sym typeface="Georgia"/>
              </a:defRPr>
            </a:lvl6pPr>
            <a:lvl7pPr lvl="6" algn="r" rtl="0">
              <a:buNone/>
              <a:defRPr sz="1300">
                <a:solidFill>
                  <a:schemeClr val="lt2"/>
                </a:solidFill>
                <a:latin typeface="Georgia"/>
                <a:ea typeface="Georgia"/>
                <a:cs typeface="Georgia"/>
                <a:sym typeface="Georgia"/>
              </a:defRPr>
            </a:lvl7pPr>
            <a:lvl8pPr lvl="7" algn="r" rtl="0">
              <a:buNone/>
              <a:defRPr sz="1300">
                <a:solidFill>
                  <a:schemeClr val="lt2"/>
                </a:solidFill>
                <a:latin typeface="Georgia"/>
                <a:ea typeface="Georgia"/>
                <a:cs typeface="Georgia"/>
                <a:sym typeface="Georgia"/>
              </a:defRPr>
            </a:lvl8pPr>
            <a:lvl9pPr lvl="8" algn="r" rtl="0">
              <a:buNone/>
              <a:defRPr sz="1300">
                <a:solidFill>
                  <a:schemeClr val="l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MxIv1i33mI"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VL-8zr2hk4"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yJoQj5-TIv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NX10XMLPD4"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youtube.com/watch?v=8NUxvJS-_0k" TargetMode="External"/><Relationship Id="rId4" Type="http://schemas.openxmlformats.org/officeDocument/2006/relationships/hyperlink" Target="https://www.youtube.com/watch?v=hc1YtXc_84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ffxKSjUwKdU&amp;list=PLJhKEt4Hct7VwOStxMpUTprUDpeLQ2Ov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4PPZCLnVkA&amp;t=4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FN3MFhYPWWo"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youtube.com/watch?v=ctGkLYuUCv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Orumw-PyNjw"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PgI80Ue-AMo"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_QYwscALN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VEQaH4LruUo"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GArALyhGtfQ"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tN78hYn3ehc"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nnjmrrQ6xO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txBox="1">
            <a:spLocks noGrp="1"/>
          </p:cNvSpPr>
          <p:nvPr>
            <p:ph type="ctrTitle"/>
          </p:nvPr>
        </p:nvSpPr>
        <p:spPr>
          <a:xfrm>
            <a:off x="685800" y="1268724"/>
            <a:ext cx="7772400" cy="116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rPr>
              <a:t>Human Body Systems</a:t>
            </a:r>
            <a:endParaRPr>
              <a:solidFill>
                <a:srgbClr val="FFFFFF"/>
              </a:solidFill>
            </a:endParaRPr>
          </a:p>
        </p:txBody>
      </p:sp>
      <p:sp>
        <p:nvSpPr>
          <p:cNvPr id="123" name="Google Shape;123;p15"/>
          <p:cNvSpPr txBox="1">
            <a:spLocks noGrp="1"/>
          </p:cNvSpPr>
          <p:nvPr>
            <p:ph type="subTitle" idx="1"/>
          </p:nvPr>
        </p:nvSpPr>
        <p:spPr>
          <a:xfrm>
            <a:off x="135050" y="2655925"/>
            <a:ext cx="8880000" cy="149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rPr>
              <a:t>How do the different systems work together to maintain homeostasis?</a:t>
            </a:r>
            <a:endParaRPr sz="30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ctrTitle"/>
          </p:nvPr>
        </p:nvSpPr>
        <p:spPr>
          <a:xfrm>
            <a:off x="685800" y="1568185"/>
            <a:ext cx="7772400" cy="123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83" name="Google Shape;183;p24"/>
          <p:cNvSpPr txBox="1">
            <a:spLocks noGrp="1"/>
          </p:cNvSpPr>
          <p:nvPr>
            <p:ph type="subTitle" idx="1"/>
          </p:nvPr>
        </p:nvSpPr>
        <p:spPr>
          <a:xfrm>
            <a:off x="192050" y="283900"/>
            <a:ext cx="8817300" cy="116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rPr>
              <a:t>SAY THE COLOR OF THE INK (NOT THE WORD)</a:t>
            </a:r>
            <a:endParaRPr sz="3000">
              <a:solidFill>
                <a:srgbClr val="FFFFFF"/>
              </a:solidFill>
            </a:endParaRPr>
          </a:p>
          <a:p>
            <a:pPr marL="0" lvl="0" indent="0" algn="ctr" rtl="0">
              <a:spcBef>
                <a:spcPts val="0"/>
              </a:spcBef>
              <a:spcAft>
                <a:spcPts val="0"/>
              </a:spcAft>
              <a:buNone/>
            </a:pPr>
            <a:r>
              <a:rPr lang="en" sz="3000">
                <a:solidFill>
                  <a:srgbClr val="FFFFFF"/>
                </a:solidFill>
              </a:rPr>
              <a:t>Use the cards and the timer on your phone to time your partner.  Write your time in the margin of your notes.</a:t>
            </a:r>
            <a:endParaRPr sz="3000">
              <a:solidFill>
                <a:srgbClr val="FFFFFF"/>
              </a:solidFill>
            </a:endParaRPr>
          </a:p>
        </p:txBody>
      </p:sp>
      <p:pic>
        <p:nvPicPr>
          <p:cNvPr id="184" name="Google Shape;184;p24"/>
          <p:cNvPicPr preferRelativeResize="0"/>
          <p:nvPr/>
        </p:nvPicPr>
        <p:blipFill>
          <a:blip r:embed="rId3">
            <a:alphaModFix/>
          </a:blip>
          <a:stretch>
            <a:fillRect/>
          </a:stretch>
        </p:blipFill>
        <p:spPr>
          <a:xfrm>
            <a:off x="2182625" y="2215050"/>
            <a:ext cx="4778750" cy="279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ctrTitle"/>
          </p:nvPr>
        </p:nvSpPr>
        <p:spPr>
          <a:xfrm>
            <a:off x="66900" y="456450"/>
            <a:ext cx="9077100" cy="18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0">
                <a:solidFill>
                  <a:srgbClr val="FFFFFF"/>
                </a:solidFill>
              </a:rPr>
              <a:t>Summarize your nervous system notes by answering the essential question, “How does the nervous system help to maintain homeostasis?</a:t>
            </a:r>
            <a:endParaRPr sz="3600" b="0">
              <a:solidFill>
                <a:srgbClr val="FFFFFF"/>
              </a:solidFill>
            </a:endParaRPr>
          </a:p>
        </p:txBody>
      </p:sp>
      <p:sp>
        <p:nvSpPr>
          <p:cNvPr id="190" name="Google Shape;190;p25"/>
          <p:cNvSpPr txBox="1">
            <a:spLocks noGrp="1"/>
          </p:cNvSpPr>
          <p:nvPr>
            <p:ph type="subTitle" idx="1"/>
          </p:nvPr>
        </p:nvSpPr>
        <p:spPr>
          <a:xfrm>
            <a:off x="685800" y="2914650"/>
            <a:ext cx="7772400" cy="65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91" name="Google Shape;191;p25"/>
          <p:cNvPicPr preferRelativeResize="0"/>
          <p:nvPr/>
        </p:nvPicPr>
        <p:blipFill>
          <a:blip r:embed="rId3">
            <a:alphaModFix/>
          </a:blip>
          <a:stretch>
            <a:fillRect/>
          </a:stretch>
        </p:blipFill>
        <p:spPr>
          <a:xfrm>
            <a:off x="2558650" y="2244875"/>
            <a:ext cx="4026675" cy="2898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ctrTitle"/>
          </p:nvPr>
        </p:nvSpPr>
        <p:spPr>
          <a:xfrm>
            <a:off x="167000" y="2979600"/>
            <a:ext cx="8291100" cy="80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rgbClr val="FFFFFF"/>
                </a:solidFill>
              </a:rPr>
              <a:t>EQ: </a:t>
            </a:r>
            <a:r>
              <a:rPr lang="en" sz="3600" i="1">
                <a:solidFill>
                  <a:srgbClr val="FFFFFF"/>
                </a:solidFill>
              </a:rPr>
              <a:t>How does it help to</a:t>
            </a:r>
            <a:endParaRPr sz="3600" i="1">
              <a:solidFill>
                <a:srgbClr val="FFFFFF"/>
              </a:solidFill>
            </a:endParaRPr>
          </a:p>
          <a:p>
            <a:pPr marL="0" lvl="0" indent="0" algn="l" rtl="0">
              <a:spcBef>
                <a:spcPts val="0"/>
              </a:spcBef>
              <a:spcAft>
                <a:spcPts val="0"/>
              </a:spcAft>
              <a:buNone/>
            </a:pPr>
            <a:r>
              <a:rPr lang="en" sz="3600" i="1">
                <a:solidFill>
                  <a:srgbClr val="FFFFFF"/>
                </a:solidFill>
              </a:rPr>
              <a:t> maintain homeostasis?</a:t>
            </a:r>
            <a:endParaRPr sz="3600" i="1">
              <a:solidFill>
                <a:srgbClr val="FFFFFF"/>
              </a:solidFill>
            </a:endParaRPr>
          </a:p>
        </p:txBody>
      </p:sp>
      <p:sp>
        <p:nvSpPr>
          <p:cNvPr id="197" name="Google Shape;197;p26"/>
          <p:cNvSpPr txBox="1">
            <a:spLocks noGrp="1"/>
          </p:cNvSpPr>
          <p:nvPr>
            <p:ph type="subTitle" idx="1"/>
          </p:nvPr>
        </p:nvSpPr>
        <p:spPr>
          <a:xfrm>
            <a:off x="33400" y="303350"/>
            <a:ext cx="5394000" cy="23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u="sng">
                <a:solidFill>
                  <a:srgbClr val="F3F3F3"/>
                </a:solidFill>
                <a:hlinkClick r:id="rId3"/>
              </a:rPr>
              <a:t>Musculoskeletal</a:t>
            </a:r>
            <a:r>
              <a:rPr lang="en" sz="4800" b="1">
                <a:solidFill>
                  <a:srgbClr val="FFFFFF"/>
                </a:solidFill>
              </a:rPr>
              <a:t>  System</a:t>
            </a:r>
            <a:endParaRPr sz="4800" b="1">
              <a:solidFill>
                <a:srgbClr val="FFFFFF"/>
              </a:solidFill>
            </a:endParaRPr>
          </a:p>
        </p:txBody>
      </p:sp>
      <p:pic>
        <p:nvPicPr>
          <p:cNvPr id="198" name="Google Shape;198;p26"/>
          <p:cNvPicPr preferRelativeResize="0"/>
          <p:nvPr/>
        </p:nvPicPr>
        <p:blipFill>
          <a:blip r:embed="rId4">
            <a:alphaModFix/>
          </a:blip>
          <a:stretch>
            <a:fillRect/>
          </a:stretch>
        </p:blipFill>
        <p:spPr>
          <a:xfrm>
            <a:off x="5555000" y="303350"/>
            <a:ext cx="3295650" cy="4352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a:spLocks noGrp="1"/>
          </p:cNvSpPr>
          <p:nvPr>
            <p:ph type="ctrTitle"/>
          </p:nvPr>
        </p:nvSpPr>
        <p:spPr>
          <a:xfrm rot="10800000" flipH="1">
            <a:off x="685800" y="267090"/>
            <a:ext cx="7772400" cy="6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04" name="Google Shape;204;p27"/>
          <p:cNvSpPr txBox="1">
            <a:spLocks noGrp="1"/>
          </p:cNvSpPr>
          <p:nvPr>
            <p:ph type="subTitle" idx="1"/>
          </p:nvPr>
        </p:nvSpPr>
        <p:spPr>
          <a:xfrm>
            <a:off x="685800" y="334000"/>
            <a:ext cx="7772400" cy="32058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Clr>
                <a:srgbClr val="FFFFFF"/>
              </a:buClr>
              <a:buSzPts val="3600"/>
              <a:buChar char="●"/>
            </a:pPr>
            <a:r>
              <a:rPr lang="en" sz="3600">
                <a:solidFill>
                  <a:srgbClr val="FFFFFF"/>
                </a:solidFill>
              </a:rPr>
              <a:t>Provides form, support, stability and movement to the body. </a:t>
            </a:r>
            <a:endParaRPr sz="3600">
              <a:solidFill>
                <a:srgbClr val="FFFFFF"/>
              </a:solidFill>
            </a:endParaRPr>
          </a:p>
          <a:p>
            <a:pPr marL="457200" lvl="0" indent="-457200" algn="l" rtl="0">
              <a:spcBef>
                <a:spcPts val="0"/>
              </a:spcBef>
              <a:spcAft>
                <a:spcPts val="0"/>
              </a:spcAft>
              <a:buClr>
                <a:srgbClr val="FFFFFF"/>
              </a:buClr>
              <a:buSzPts val="3600"/>
              <a:buChar char="●"/>
            </a:pPr>
            <a:r>
              <a:rPr lang="en" sz="3600">
                <a:solidFill>
                  <a:srgbClr val="FFFFFF"/>
                </a:solidFill>
              </a:rPr>
              <a:t>Made up of bones, muscles, cartilage, tendons, ligaments, joints, and other connective tissue that supports and binds tissues and organs together.</a:t>
            </a:r>
            <a:endParaRPr sz="36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ctrTitle"/>
          </p:nvPr>
        </p:nvSpPr>
        <p:spPr>
          <a:xfrm>
            <a:off x="236650" y="377500"/>
            <a:ext cx="8221500" cy="158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FFFF"/>
                </a:solidFill>
              </a:rPr>
              <a:t>Three types of </a:t>
            </a:r>
            <a:r>
              <a:rPr lang="en" u="sng">
                <a:solidFill>
                  <a:srgbClr val="EFEFEF"/>
                </a:solidFill>
                <a:hlinkClick r:id="rId3"/>
              </a:rPr>
              <a:t>muscle</a:t>
            </a:r>
            <a:r>
              <a:rPr lang="en">
                <a:solidFill>
                  <a:srgbClr val="EFEFEF"/>
                </a:solidFill>
              </a:rPr>
              <a:t> </a:t>
            </a:r>
            <a:r>
              <a:rPr lang="en">
                <a:solidFill>
                  <a:srgbClr val="FFFFFF"/>
                </a:solidFill>
              </a:rPr>
              <a:t>tissues:</a:t>
            </a:r>
            <a:endParaRPr>
              <a:solidFill>
                <a:srgbClr val="FFFFFF"/>
              </a:solidFill>
            </a:endParaRPr>
          </a:p>
        </p:txBody>
      </p:sp>
      <p:sp>
        <p:nvSpPr>
          <p:cNvPr id="210" name="Google Shape;210;p28"/>
          <p:cNvSpPr txBox="1">
            <a:spLocks noGrp="1"/>
          </p:cNvSpPr>
          <p:nvPr>
            <p:ph type="subTitle" idx="1"/>
          </p:nvPr>
        </p:nvSpPr>
        <p:spPr>
          <a:xfrm>
            <a:off x="68625" y="1919625"/>
            <a:ext cx="5721000" cy="164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u="sng">
                <a:solidFill>
                  <a:srgbClr val="FFFFFF"/>
                </a:solidFill>
              </a:rPr>
              <a:t>Cardiac muscle</a:t>
            </a:r>
            <a:r>
              <a:rPr lang="en" sz="2600">
                <a:solidFill>
                  <a:srgbClr val="FFFFFF"/>
                </a:solidFill>
              </a:rPr>
              <a:t>: specific to the heart </a:t>
            </a:r>
            <a:endParaRPr sz="2600">
              <a:solidFill>
                <a:srgbClr val="FFFFFF"/>
              </a:solidFill>
            </a:endParaRPr>
          </a:p>
          <a:p>
            <a:pPr marL="0" lvl="0" indent="0" algn="ctr" rtl="0">
              <a:spcBef>
                <a:spcPts val="0"/>
              </a:spcBef>
              <a:spcAft>
                <a:spcPts val="0"/>
              </a:spcAft>
              <a:buNone/>
            </a:pPr>
            <a:endParaRPr/>
          </a:p>
          <a:p>
            <a:pPr marL="0" lvl="0" indent="0" algn="l" rtl="0">
              <a:spcBef>
                <a:spcPts val="0"/>
              </a:spcBef>
              <a:spcAft>
                <a:spcPts val="0"/>
              </a:spcAft>
              <a:buNone/>
            </a:pPr>
            <a:r>
              <a:rPr lang="en" sz="2600" u="sng">
                <a:solidFill>
                  <a:srgbClr val="FFFFFF"/>
                </a:solidFill>
              </a:rPr>
              <a:t>Smooth muscle</a:t>
            </a:r>
            <a:r>
              <a:rPr lang="en" sz="2600">
                <a:solidFill>
                  <a:srgbClr val="FFFFFF"/>
                </a:solidFill>
              </a:rPr>
              <a:t>:</a:t>
            </a:r>
            <a:endParaRPr sz="2600">
              <a:solidFill>
                <a:srgbClr val="FFFFFF"/>
              </a:solidFill>
            </a:endParaRPr>
          </a:p>
          <a:p>
            <a:pPr marL="0" lvl="0" indent="0" algn="l" rtl="0">
              <a:spcBef>
                <a:spcPts val="0"/>
              </a:spcBef>
              <a:spcAft>
                <a:spcPts val="0"/>
              </a:spcAft>
              <a:buNone/>
            </a:pPr>
            <a:r>
              <a:rPr lang="en" sz="2600">
                <a:solidFill>
                  <a:srgbClr val="FFFFFF"/>
                </a:solidFill>
              </a:rPr>
              <a:t>(internal organs)</a:t>
            </a:r>
            <a:endParaRPr sz="2600">
              <a:solidFill>
                <a:srgbClr val="FFFFFF"/>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2600" u="sng">
                <a:solidFill>
                  <a:srgbClr val="FFFFFF"/>
                </a:solidFill>
              </a:rPr>
              <a:t>Skeletal muscle</a:t>
            </a:r>
            <a:r>
              <a:rPr lang="en" sz="2600">
                <a:solidFill>
                  <a:srgbClr val="FFFFFF"/>
                </a:solidFill>
              </a:rPr>
              <a:t>: voluntary - you are in charge of its movement.</a:t>
            </a:r>
            <a:endParaRPr sz="2600">
              <a:solidFill>
                <a:srgbClr val="FFFFFF"/>
              </a:solidFill>
            </a:endParaRPr>
          </a:p>
        </p:txBody>
      </p:sp>
      <p:pic>
        <p:nvPicPr>
          <p:cNvPr id="211" name="Google Shape;211;p28"/>
          <p:cNvPicPr preferRelativeResize="0"/>
          <p:nvPr/>
        </p:nvPicPr>
        <p:blipFill>
          <a:blip r:embed="rId4">
            <a:alphaModFix/>
          </a:blip>
          <a:stretch>
            <a:fillRect/>
          </a:stretch>
        </p:blipFill>
        <p:spPr>
          <a:xfrm>
            <a:off x="6237150" y="1170950"/>
            <a:ext cx="1874050" cy="1547125"/>
          </a:xfrm>
          <a:prstGeom prst="rect">
            <a:avLst/>
          </a:prstGeom>
          <a:noFill/>
          <a:ln>
            <a:noFill/>
          </a:ln>
        </p:spPr>
      </p:pic>
      <p:pic>
        <p:nvPicPr>
          <p:cNvPr id="212" name="Google Shape;212;p28"/>
          <p:cNvPicPr preferRelativeResize="0"/>
          <p:nvPr/>
        </p:nvPicPr>
        <p:blipFill>
          <a:blip r:embed="rId5">
            <a:alphaModFix/>
          </a:blip>
          <a:stretch>
            <a:fillRect/>
          </a:stretch>
        </p:blipFill>
        <p:spPr>
          <a:xfrm>
            <a:off x="2667451" y="2469775"/>
            <a:ext cx="3228302" cy="1547125"/>
          </a:xfrm>
          <a:prstGeom prst="rect">
            <a:avLst/>
          </a:prstGeom>
          <a:noFill/>
          <a:ln>
            <a:noFill/>
          </a:ln>
        </p:spPr>
      </p:pic>
      <p:pic>
        <p:nvPicPr>
          <p:cNvPr id="213" name="Google Shape;213;p28"/>
          <p:cNvPicPr preferRelativeResize="0"/>
          <p:nvPr/>
        </p:nvPicPr>
        <p:blipFill>
          <a:blip r:embed="rId6">
            <a:alphaModFix/>
          </a:blip>
          <a:stretch>
            <a:fillRect/>
          </a:stretch>
        </p:blipFill>
        <p:spPr>
          <a:xfrm>
            <a:off x="6015053" y="3406450"/>
            <a:ext cx="2971972" cy="164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ctrTitle"/>
          </p:nvPr>
        </p:nvSpPr>
        <p:spPr>
          <a:xfrm>
            <a:off x="148300" y="175275"/>
            <a:ext cx="8790600" cy="4867200"/>
          </a:xfrm>
          <a:prstGeom prst="rect">
            <a:avLst/>
          </a:prstGeom>
        </p:spPr>
        <p:txBody>
          <a:bodyPr spcFirstLastPara="1" wrap="square" lIns="91425" tIns="91425" rIns="91425" bIns="91425" anchor="b" anchorCtr="0">
            <a:noAutofit/>
          </a:bodyPr>
          <a:lstStyle/>
          <a:p>
            <a:pPr marL="457200" lvl="0" indent="-419100" algn="l" rtl="0">
              <a:spcBef>
                <a:spcPts val="0"/>
              </a:spcBef>
              <a:spcAft>
                <a:spcPts val="0"/>
              </a:spcAft>
              <a:buClr>
                <a:srgbClr val="FFFFFF"/>
              </a:buClr>
              <a:buSzPts val="3000"/>
              <a:buChar char="●"/>
            </a:pPr>
            <a:r>
              <a:rPr lang="en" sz="3000">
                <a:solidFill>
                  <a:srgbClr val="FFFFFF"/>
                </a:solidFill>
              </a:rPr>
              <a:t>Your </a:t>
            </a:r>
            <a:r>
              <a:rPr lang="en" sz="3000" u="sng">
                <a:solidFill>
                  <a:srgbClr val="EFEFEF"/>
                </a:solidFill>
                <a:hlinkClick r:id="rId3"/>
              </a:rPr>
              <a:t>skeletal system</a:t>
            </a:r>
            <a:r>
              <a:rPr lang="en" sz="3000">
                <a:solidFill>
                  <a:srgbClr val="FFFFFF"/>
                </a:solidFill>
              </a:rPr>
              <a:t> is all the bones of the body and the connective tissues.</a:t>
            </a:r>
            <a:endParaRPr sz="3000">
              <a:solidFill>
                <a:srgbClr val="FFFFFF"/>
              </a:solidFill>
            </a:endParaRPr>
          </a:p>
          <a:p>
            <a:pPr marL="0" lvl="0" indent="0" algn="ctr" rtl="0">
              <a:spcBef>
                <a:spcPts val="0"/>
              </a:spcBef>
              <a:spcAft>
                <a:spcPts val="0"/>
              </a:spcAft>
              <a:buNone/>
            </a:pPr>
            <a:endParaRPr sz="2400"/>
          </a:p>
          <a:p>
            <a:pPr marL="457200" lvl="0" indent="-419100" algn="l" rtl="0">
              <a:spcBef>
                <a:spcPts val="0"/>
              </a:spcBef>
              <a:spcAft>
                <a:spcPts val="0"/>
              </a:spcAft>
              <a:buClr>
                <a:srgbClr val="FFFFFF"/>
              </a:buClr>
              <a:buSzPts val="3000"/>
              <a:buChar char="●"/>
            </a:pPr>
            <a:r>
              <a:rPr lang="en" sz="3000">
                <a:solidFill>
                  <a:srgbClr val="FFFFFF"/>
                </a:solidFill>
              </a:rPr>
              <a:t>(Your teeth are also considered part of your skeletal system although they are made of dentin and enamel and not bone).</a:t>
            </a:r>
            <a:endParaRPr sz="3000">
              <a:solidFill>
                <a:srgbClr val="FFFFFF"/>
              </a:solidFill>
            </a:endParaRPr>
          </a:p>
        </p:txBody>
      </p:sp>
      <p:sp>
        <p:nvSpPr>
          <p:cNvPr id="219" name="Google Shape;219;p29"/>
          <p:cNvSpPr txBox="1">
            <a:spLocks noGrp="1"/>
          </p:cNvSpPr>
          <p:nvPr>
            <p:ph type="subTitle" idx="1"/>
          </p:nvPr>
        </p:nvSpPr>
        <p:spPr>
          <a:xfrm rot="10800000" flipH="1">
            <a:off x="685800" y="3573025"/>
            <a:ext cx="7772400" cy="2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20" name="Google Shape;220;p29"/>
          <p:cNvPicPr preferRelativeResize="0"/>
          <p:nvPr/>
        </p:nvPicPr>
        <p:blipFill>
          <a:blip r:embed="rId4">
            <a:alphaModFix/>
          </a:blip>
          <a:stretch>
            <a:fillRect/>
          </a:stretch>
        </p:blipFill>
        <p:spPr>
          <a:xfrm>
            <a:off x="2830649" y="0"/>
            <a:ext cx="3126050" cy="2296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ctrTitle"/>
          </p:nvPr>
        </p:nvSpPr>
        <p:spPr>
          <a:xfrm>
            <a:off x="685800" y="60679"/>
            <a:ext cx="7772400" cy="164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rPr>
              <a:t>Watch the </a:t>
            </a:r>
            <a:r>
              <a:rPr lang="en" u="sng">
                <a:solidFill>
                  <a:srgbClr val="F3F3F3"/>
                </a:solidFill>
                <a:hlinkClick r:id="rId3"/>
              </a:rPr>
              <a:t>video</a:t>
            </a:r>
            <a:r>
              <a:rPr lang="en">
                <a:solidFill>
                  <a:srgbClr val="FFFFFF"/>
                </a:solidFill>
              </a:rPr>
              <a:t> and think about homeostasis</a:t>
            </a:r>
            <a:r>
              <a:rPr lang="en"/>
              <a:t>.</a:t>
            </a:r>
            <a:endParaRPr/>
          </a:p>
        </p:txBody>
      </p:sp>
      <p:sp>
        <p:nvSpPr>
          <p:cNvPr id="226" name="Google Shape;226;p30"/>
          <p:cNvSpPr txBox="1">
            <a:spLocks noGrp="1"/>
          </p:cNvSpPr>
          <p:nvPr>
            <p:ph type="subTitle" idx="1"/>
          </p:nvPr>
        </p:nvSpPr>
        <p:spPr>
          <a:xfrm>
            <a:off x="249425" y="1584175"/>
            <a:ext cx="8702700" cy="19890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ctrTitle"/>
          </p:nvPr>
        </p:nvSpPr>
        <p:spPr>
          <a:xfrm>
            <a:off x="685800" y="1352860"/>
            <a:ext cx="7772400" cy="251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4000">
              <a:solidFill>
                <a:srgbClr val="FFFFFF"/>
              </a:solidFill>
            </a:endParaRPr>
          </a:p>
          <a:p>
            <a:pPr marL="0" lvl="0" indent="0" algn="ctr" rtl="0">
              <a:spcBef>
                <a:spcPts val="0"/>
              </a:spcBef>
              <a:spcAft>
                <a:spcPts val="0"/>
              </a:spcAft>
              <a:buNone/>
            </a:pPr>
            <a:endParaRPr sz="4000">
              <a:solidFill>
                <a:srgbClr val="FFFFFF"/>
              </a:solidFill>
            </a:endParaRPr>
          </a:p>
          <a:p>
            <a:pPr marL="0" lvl="0" indent="0" algn="ctr" rtl="0">
              <a:spcBef>
                <a:spcPts val="0"/>
              </a:spcBef>
              <a:spcAft>
                <a:spcPts val="0"/>
              </a:spcAft>
              <a:buNone/>
            </a:pPr>
            <a:endParaRPr sz="4000">
              <a:solidFill>
                <a:srgbClr val="FFFFFF"/>
              </a:solidFill>
            </a:endParaRPr>
          </a:p>
          <a:p>
            <a:pPr marL="0" lvl="0" indent="0" algn="ctr" rtl="0">
              <a:spcBef>
                <a:spcPts val="0"/>
              </a:spcBef>
              <a:spcAft>
                <a:spcPts val="0"/>
              </a:spcAft>
              <a:buNone/>
            </a:pPr>
            <a:endParaRPr sz="4000">
              <a:solidFill>
                <a:srgbClr val="FFFFFF"/>
              </a:solidFill>
            </a:endParaRPr>
          </a:p>
          <a:p>
            <a:pPr marL="0" lvl="0" indent="0" algn="ctr" rtl="0">
              <a:spcBef>
                <a:spcPts val="0"/>
              </a:spcBef>
              <a:spcAft>
                <a:spcPts val="0"/>
              </a:spcAft>
              <a:buNone/>
            </a:pPr>
            <a:endParaRPr sz="4000">
              <a:solidFill>
                <a:srgbClr val="FFFFFF"/>
              </a:solidFill>
            </a:endParaRPr>
          </a:p>
          <a:p>
            <a:pPr marL="0" lvl="0" indent="0" algn="ctr" rtl="0">
              <a:spcBef>
                <a:spcPts val="0"/>
              </a:spcBef>
              <a:spcAft>
                <a:spcPts val="0"/>
              </a:spcAft>
              <a:buNone/>
            </a:pPr>
            <a:endParaRPr sz="4000">
              <a:solidFill>
                <a:srgbClr val="FFFFFF"/>
              </a:solidFill>
            </a:endParaRPr>
          </a:p>
          <a:p>
            <a:pPr marL="0" lvl="0" indent="0" algn="ctr" rtl="0">
              <a:spcBef>
                <a:spcPts val="0"/>
              </a:spcBef>
              <a:spcAft>
                <a:spcPts val="0"/>
              </a:spcAft>
              <a:buNone/>
            </a:pPr>
            <a:r>
              <a:rPr lang="en" sz="4000">
                <a:solidFill>
                  <a:srgbClr val="FFFFFF"/>
                </a:solidFill>
              </a:rPr>
              <a:t>Summarize your notes </a:t>
            </a:r>
            <a:endParaRPr sz="4000">
              <a:solidFill>
                <a:srgbClr val="FFFFFF"/>
              </a:solidFill>
            </a:endParaRPr>
          </a:p>
          <a:p>
            <a:pPr marL="0" lvl="0" indent="0" algn="ctr" rtl="0">
              <a:spcBef>
                <a:spcPts val="0"/>
              </a:spcBef>
              <a:spcAft>
                <a:spcPts val="0"/>
              </a:spcAft>
              <a:buNone/>
            </a:pPr>
            <a:r>
              <a:rPr lang="en" sz="4000">
                <a:solidFill>
                  <a:srgbClr val="FFFFFF"/>
                </a:solidFill>
              </a:rPr>
              <a:t>(answer the essential question - </a:t>
            </a:r>
            <a:r>
              <a:rPr lang="en" sz="4000" i="1">
                <a:solidFill>
                  <a:srgbClr val="FFFFFF"/>
                </a:solidFill>
              </a:rPr>
              <a:t>How does the musculoskeletal system help to maintain homeostasis?</a:t>
            </a:r>
            <a:r>
              <a:rPr lang="en" sz="4000">
                <a:solidFill>
                  <a:srgbClr val="FFFFFF"/>
                </a:solidFill>
              </a:rPr>
              <a:t>).</a:t>
            </a:r>
            <a:endParaRPr sz="4000">
              <a:solidFill>
                <a:srgbClr val="FFFFFF"/>
              </a:solidFill>
            </a:endParaRPr>
          </a:p>
        </p:txBody>
      </p:sp>
      <p:sp>
        <p:nvSpPr>
          <p:cNvPr id="232" name="Google Shape;232;p31"/>
          <p:cNvSpPr txBox="1">
            <a:spLocks noGrp="1"/>
          </p:cNvSpPr>
          <p:nvPr>
            <p:ph type="subTitle" idx="1"/>
          </p:nvPr>
        </p:nvSpPr>
        <p:spPr>
          <a:xfrm>
            <a:off x="685800" y="2914650"/>
            <a:ext cx="7772400" cy="65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2"/>
          <p:cNvPicPr preferRelativeResize="0"/>
          <p:nvPr/>
        </p:nvPicPr>
        <p:blipFill>
          <a:blip r:embed="rId3">
            <a:alphaModFix/>
          </a:blip>
          <a:stretch>
            <a:fillRect/>
          </a:stretch>
        </p:blipFill>
        <p:spPr>
          <a:xfrm>
            <a:off x="6213675" y="1748571"/>
            <a:ext cx="2473125" cy="2473125"/>
          </a:xfrm>
          <a:prstGeom prst="rect">
            <a:avLst/>
          </a:prstGeom>
          <a:noFill/>
          <a:ln>
            <a:noFill/>
          </a:ln>
        </p:spPr>
      </p:pic>
      <p:sp>
        <p:nvSpPr>
          <p:cNvPr id="238" name="Google Shape;238;p32"/>
          <p:cNvSpPr txBox="1">
            <a:spLocks noGrp="1"/>
          </p:cNvSpPr>
          <p:nvPr>
            <p:ph type="title"/>
          </p:nvPr>
        </p:nvSpPr>
        <p:spPr>
          <a:xfrm>
            <a:off x="457200" y="205975"/>
            <a:ext cx="8100900" cy="164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rgbClr val="F3F3F3"/>
                </a:solidFill>
                <a:hlinkClick r:id="rId4"/>
              </a:rPr>
              <a:t>Respiratory System</a:t>
            </a:r>
            <a:endParaRPr>
              <a:solidFill>
                <a:srgbClr val="F3F3F3"/>
              </a:solidFill>
            </a:endParaRPr>
          </a:p>
          <a:p>
            <a:pPr marL="0" lvl="0" indent="0" algn="l" rtl="0">
              <a:spcBef>
                <a:spcPts val="0"/>
              </a:spcBef>
              <a:spcAft>
                <a:spcPts val="0"/>
              </a:spcAft>
              <a:buNone/>
            </a:pPr>
            <a:r>
              <a:rPr lang="en" i="1">
                <a:solidFill>
                  <a:srgbClr val="FFFFFF"/>
                </a:solidFill>
              </a:rPr>
              <a:t>EQ: How does this system help the body maintain homeostasis?</a:t>
            </a:r>
            <a:endParaRPr i="1">
              <a:solidFill>
                <a:srgbClr val="FFFFFF"/>
              </a:solidFill>
            </a:endParaRPr>
          </a:p>
        </p:txBody>
      </p:sp>
      <p:sp>
        <p:nvSpPr>
          <p:cNvPr id="239" name="Google Shape;239;p32"/>
          <p:cNvSpPr txBox="1">
            <a:spLocks noGrp="1"/>
          </p:cNvSpPr>
          <p:nvPr>
            <p:ph type="body" idx="1"/>
          </p:nvPr>
        </p:nvSpPr>
        <p:spPr>
          <a:xfrm>
            <a:off x="457200" y="1698425"/>
            <a:ext cx="8229600" cy="3181200"/>
          </a:xfrm>
          <a:prstGeom prst="rect">
            <a:avLst/>
          </a:prstGeom>
        </p:spPr>
        <p:txBody>
          <a:bodyPr spcFirstLastPara="1" wrap="square" lIns="91425" tIns="91425" rIns="91425" bIns="91425" anchor="t" anchorCtr="0">
            <a:noAutofit/>
          </a:bodyPr>
          <a:lstStyle/>
          <a:p>
            <a:pPr marL="457200" lvl="0" indent="-431800" algn="l" rtl="0">
              <a:lnSpc>
                <a:spcPct val="90000"/>
              </a:lnSpc>
              <a:spcBef>
                <a:spcPts val="800"/>
              </a:spcBef>
              <a:spcAft>
                <a:spcPts val="0"/>
              </a:spcAft>
              <a:buClr>
                <a:srgbClr val="FFFFFF"/>
              </a:buClr>
              <a:buSzPts val="3200"/>
              <a:buFont typeface="Arial"/>
              <a:buChar char="●"/>
            </a:pPr>
            <a:r>
              <a:rPr lang="en" sz="3200" u="sng">
                <a:solidFill>
                  <a:srgbClr val="F3F3F3"/>
                </a:solidFill>
                <a:latin typeface="Arial"/>
                <a:ea typeface="Arial"/>
                <a:cs typeface="Arial"/>
                <a:sym typeface="Arial"/>
                <a:hlinkClick r:id="rId5"/>
              </a:rPr>
              <a:t>Lungs</a:t>
            </a:r>
            <a:r>
              <a:rPr lang="en" sz="3200">
                <a:solidFill>
                  <a:srgbClr val="FFFFFF"/>
                </a:solidFill>
                <a:latin typeface="Arial"/>
                <a:ea typeface="Arial"/>
                <a:cs typeface="Arial"/>
                <a:sym typeface="Arial"/>
              </a:rPr>
              <a:t>: main organ</a:t>
            </a:r>
            <a:endParaRPr sz="3200">
              <a:solidFill>
                <a:srgbClr val="FFFFFF"/>
              </a:solidFill>
              <a:latin typeface="Arial"/>
              <a:ea typeface="Arial"/>
              <a:cs typeface="Arial"/>
              <a:sym typeface="Arial"/>
            </a:endParaRPr>
          </a:p>
          <a:p>
            <a:pPr marL="914400" lvl="1" indent="-431800" algn="l" rtl="0">
              <a:lnSpc>
                <a:spcPct val="90000"/>
              </a:lnSpc>
              <a:spcBef>
                <a:spcPts val="0"/>
              </a:spcBef>
              <a:spcAft>
                <a:spcPts val="0"/>
              </a:spcAft>
              <a:buClr>
                <a:srgbClr val="FFFFFF"/>
              </a:buClr>
              <a:buSzPts val="3200"/>
              <a:buFont typeface="Arial"/>
              <a:buChar char="○"/>
            </a:pPr>
            <a:r>
              <a:rPr lang="en" sz="3200" b="1" u="sng">
                <a:solidFill>
                  <a:srgbClr val="FFFFFF"/>
                </a:solidFill>
                <a:latin typeface="Arial"/>
                <a:ea typeface="Arial"/>
                <a:cs typeface="Arial"/>
                <a:sym typeface="Arial"/>
              </a:rPr>
              <a:t>Gas exchange</a:t>
            </a:r>
            <a:r>
              <a:rPr lang="en" sz="3200">
                <a:solidFill>
                  <a:srgbClr val="FFFFFF"/>
                </a:solidFill>
                <a:latin typeface="Arial"/>
                <a:ea typeface="Arial"/>
                <a:cs typeface="Arial"/>
                <a:sym typeface="Arial"/>
              </a:rPr>
              <a:t> takes</a:t>
            </a:r>
            <a:endParaRPr sz="3200">
              <a:solidFill>
                <a:srgbClr val="FFFFFF"/>
              </a:solidFill>
              <a:latin typeface="Arial"/>
              <a:ea typeface="Arial"/>
              <a:cs typeface="Arial"/>
              <a:sym typeface="Arial"/>
            </a:endParaRPr>
          </a:p>
          <a:p>
            <a:pPr marL="0" lvl="0" indent="0" algn="l" rtl="0">
              <a:lnSpc>
                <a:spcPct val="90000"/>
              </a:lnSpc>
              <a:spcBef>
                <a:spcPts val="800"/>
              </a:spcBef>
              <a:spcAft>
                <a:spcPts val="0"/>
              </a:spcAft>
              <a:buNone/>
            </a:pPr>
            <a:r>
              <a:rPr lang="en" sz="3200">
                <a:solidFill>
                  <a:srgbClr val="FFFFFF"/>
                </a:solidFill>
                <a:latin typeface="Arial"/>
                <a:ea typeface="Arial"/>
                <a:cs typeface="Arial"/>
                <a:sym typeface="Arial"/>
              </a:rPr>
              <a:t> 	place in the lungs (Oxygen </a:t>
            </a:r>
            <a:endParaRPr sz="3200">
              <a:solidFill>
                <a:srgbClr val="FFFFFF"/>
              </a:solidFill>
              <a:latin typeface="Arial"/>
              <a:ea typeface="Arial"/>
              <a:cs typeface="Arial"/>
              <a:sym typeface="Arial"/>
            </a:endParaRPr>
          </a:p>
          <a:p>
            <a:pPr marL="0" lvl="0" indent="457200" algn="l" rtl="0">
              <a:lnSpc>
                <a:spcPct val="90000"/>
              </a:lnSpc>
              <a:spcBef>
                <a:spcPts val="800"/>
              </a:spcBef>
              <a:spcAft>
                <a:spcPts val="0"/>
              </a:spcAft>
              <a:buNone/>
            </a:pPr>
            <a:r>
              <a:rPr lang="en" sz="3200">
                <a:solidFill>
                  <a:srgbClr val="FFFFFF"/>
                </a:solidFill>
                <a:latin typeface="Arial"/>
                <a:ea typeface="Arial"/>
                <a:cs typeface="Arial"/>
                <a:sym typeface="Arial"/>
              </a:rPr>
              <a:t>in / Carbon Dioxide out).</a:t>
            </a:r>
            <a:endParaRPr sz="3200">
              <a:solidFill>
                <a:srgbClr val="FFFFFF"/>
              </a:solidFill>
              <a:latin typeface="Arial"/>
              <a:ea typeface="Arial"/>
              <a:cs typeface="Arial"/>
              <a:sym typeface="Arial"/>
            </a:endParaRPr>
          </a:p>
          <a:p>
            <a:pPr marL="0" lvl="0" indent="0" algn="l" rtl="0">
              <a:spcBef>
                <a:spcPts val="6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xfrm>
            <a:off x="457200" y="205977"/>
            <a:ext cx="8229600" cy="189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You will use </a:t>
            </a:r>
            <a:r>
              <a:rPr lang="en" u="sng">
                <a:solidFill>
                  <a:srgbClr val="F3F3F3"/>
                </a:solidFill>
                <a:hlinkClick r:id="rId3"/>
              </a:rPr>
              <a:t>balloons</a:t>
            </a:r>
            <a:r>
              <a:rPr lang="en">
                <a:solidFill>
                  <a:srgbClr val="FFFFFF"/>
                </a:solidFill>
              </a:rPr>
              <a:t> to measure your vital lung capacity (capacity of air breathed out in one breath).</a:t>
            </a:r>
            <a:endParaRPr>
              <a:solidFill>
                <a:srgbClr val="FFFFFF"/>
              </a:solidFill>
            </a:endParaRPr>
          </a:p>
        </p:txBody>
      </p:sp>
      <p:sp>
        <p:nvSpPr>
          <p:cNvPr id="245" name="Google Shape;245;p33"/>
          <p:cNvSpPr txBox="1">
            <a:spLocks noGrp="1"/>
          </p:cNvSpPr>
          <p:nvPr>
            <p:ph type="body" idx="1"/>
          </p:nvPr>
        </p:nvSpPr>
        <p:spPr>
          <a:xfrm>
            <a:off x="457200" y="2020650"/>
            <a:ext cx="8229600" cy="29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Follow instructions and turn the completed paper in for a lab grade. You will throw your balloon away at the end of lab.</a:t>
            </a:r>
            <a:endParaRPr/>
          </a:p>
        </p:txBody>
      </p:sp>
      <p:pic>
        <p:nvPicPr>
          <p:cNvPr id="246" name="Google Shape;246;p33" descr="Image result for balloon"/>
          <p:cNvPicPr preferRelativeResize="0"/>
          <p:nvPr/>
        </p:nvPicPr>
        <p:blipFill>
          <a:blip r:embed="rId4">
            <a:alphaModFix/>
          </a:blip>
          <a:stretch>
            <a:fillRect/>
          </a:stretch>
        </p:blipFill>
        <p:spPr>
          <a:xfrm>
            <a:off x="6621425" y="3223025"/>
            <a:ext cx="1853650" cy="1853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txBox="1">
            <a:spLocks noGrp="1"/>
          </p:cNvSpPr>
          <p:nvPr>
            <p:ph type="ctrTitle"/>
          </p:nvPr>
        </p:nvSpPr>
        <p:spPr>
          <a:xfrm>
            <a:off x="852800" y="-1628235"/>
            <a:ext cx="7772400" cy="250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u="sng">
                <a:solidFill>
                  <a:srgbClr val="F3F3F3"/>
                </a:solidFill>
                <a:hlinkClick r:id="rId3"/>
              </a:rPr>
              <a:t>Nervous System</a:t>
            </a:r>
            <a:endParaRPr>
              <a:solidFill>
                <a:srgbClr val="F3F3F3"/>
              </a:solidFill>
            </a:endParaRPr>
          </a:p>
        </p:txBody>
      </p:sp>
      <p:sp>
        <p:nvSpPr>
          <p:cNvPr id="129" name="Google Shape;129;p16"/>
          <p:cNvSpPr txBox="1">
            <a:spLocks noGrp="1"/>
          </p:cNvSpPr>
          <p:nvPr>
            <p:ph type="subTitle" idx="1"/>
          </p:nvPr>
        </p:nvSpPr>
        <p:spPr>
          <a:xfrm>
            <a:off x="685800" y="3991225"/>
            <a:ext cx="7772400" cy="101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i="1">
                <a:solidFill>
                  <a:srgbClr val="FFFFFF"/>
                </a:solidFill>
              </a:rPr>
              <a:t>How does the nervous system help to maintain homeostasis?</a:t>
            </a:r>
            <a:endParaRPr sz="3000" i="1">
              <a:solidFill>
                <a:srgbClr val="FFFFFF"/>
              </a:solidFill>
            </a:endParaRPr>
          </a:p>
        </p:txBody>
      </p:sp>
      <p:pic>
        <p:nvPicPr>
          <p:cNvPr id="130" name="Google Shape;130;p16"/>
          <p:cNvPicPr preferRelativeResize="0"/>
          <p:nvPr/>
        </p:nvPicPr>
        <p:blipFill>
          <a:blip r:embed="rId4">
            <a:alphaModFix/>
          </a:blip>
          <a:stretch>
            <a:fillRect/>
          </a:stretch>
        </p:blipFill>
        <p:spPr>
          <a:xfrm>
            <a:off x="2534575" y="877375"/>
            <a:ext cx="4187050" cy="2836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Brainstorm, Discuss and Share out:</a:t>
            </a:r>
            <a:endParaRPr/>
          </a:p>
        </p:txBody>
      </p:sp>
      <p:sp>
        <p:nvSpPr>
          <p:cNvPr id="252" name="Google Shape;252;p34"/>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How does gas exchange relate to </a:t>
            </a:r>
            <a:r>
              <a:rPr lang="en" u="sng"/>
              <a:t>homeostasis</a:t>
            </a:r>
            <a:r>
              <a:rPr lang="en"/>
              <a:t>?</a:t>
            </a:r>
            <a:endParaRPr/>
          </a:p>
          <a:p>
            <a:pPr marL="457200" lvl="0" indent="-419100" algn="l" rtl="0">
              <a:spcBef>
                <a:spcPts val="600"/>
              </a:spcBef>
              <a:spcAft>
                <a:spcPts val="0"/>
              </a:spcAft>
              <a:buSzPts val="3000"/>
              <a:buChar char="-"/>
            </a:pPr>
            <a:r>
              <a:rPr lang="en"/>
              <a:t>What would happen if the cells in the body do not receive enough oxygen?</a:t>
            </a:r>
            <a:endParaRPr/>
          </a:p>
          <a:p>
            <a:pPr marL="457200" lvl="0" indent="-419100" algn="l" rtl="0">
              <a:spcBef>
                <a:spcPts val="0"/>
              </a:spcBef>
              <a:spcAft>
                <a:spcPts val="0"/>
              </a:spcAft>
              <a:buSzPts val="3000"/>
              <a:buChar char="-"/>
            </a:pPr>
            <a:r>
              <a:rPr lang="en"/>
              <a:t>What would happen if the body builds up too much CO</a:t>
            </a:r>
            <a:r>
              <a:rPr lang="en" baseline="-25000"/>
              <a:t>2</a:t>
            </a:r>
            <a:r>
              <a:rPr lang="en"/>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58" name="Google Shape;258;p3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pic>
        <p:nvPicPr>
          <p:cNvPr id="259" name="Google Shape;259;p35"/>
          <p:cNvPicPr preferRelativeResize="0"/>
          <p:nvPr/>
        </p:nvPicPr>
        <p:blipFill>
          <a:blip r:embed="rId3">
            <a:alphaModFix/>
          </a:blip>
          <a:stretch>
            <a:fillRect/>
          </a:stretch>
        </p:blipFill>
        <p:spPr>
          <a:xfrm>
            <a:off x="372675" y="0"/>
            <a:ext cx="8458225" cy="5855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 Fact:</a:t>
            </a:r>
            <a:endParaRPr/>
          </a:p>
        </p:txBody>
      </p:sp>
      <p:sp>
        <p:nvSpPr>
          <p:cNvPr id="265" name="Google Shape;265;p36"/>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Lungs consist of over </a:t>
            </a:r>
            <a:r>
              <a:rPr lang="en" b="1">
                <a:solidFill>
                  <a:srgbClr val="E06666"/>
                </a:solidFill>
              </a:rPr>
              <a:t>300,000 million</a:t>
            </a:r>
            <a:r>
              <a:rPr lang="en"/>
              <a:t> capillaries which are tiny blood vessels. If they were laid out, they would span </a:t>
            </a:r>
            <a:r>
              <a:rPr lang="en" u="sng"/>
              <a:t>1,500 miles</a:t>
            </a:r>
            <a:r>
              <a:rPr lang="en"/>
              <a:t>!</a:t>
            </a:r>
            <a:endParaRPr/>
          </a:p>
          <a:p>
            <a:pPr marL="0" lvl="0" indent="0" algn="l" rtl="0">
              <a:spcBef>
                <a:spcPts val="600"/>
              </a:spcBef>
              <a:spcAft>
                <a:spcPts val="0"/>
              </a:spcAft>
              <a:buNone/>
            </a:pPr>
            <a:endParaRPr/>
          </a:p>
          <a:p>
            <a:pPr marL="0" lvl="0" indent="0" algn="l" rtl="0">
              <a:spcBef>
                <a:spcPts val="600"/>
              </a:spcBef>
              <a:spcAft>
                <a:spcPts val="0"/>
              </a:spcAft>
              <a:buNone/>
            </a:pPr>
            <a:r>
              <a:rPr lang="en" b="1"/>
              <a:t>Question to challenge you</a:t>
            </a:r>
            <a:r>
              <a:rPr lang="en"/>
              <a:t>: </a:t>
            </a:r>
            <a:r>
              <a:rPr lang="en" sz="2800"/>
              <a:t>Why do you think the lungs have such a high number of capillaries? (Hint: The walls of the capillaries are very thin).</a:t>
            </a:r>
            <a:endParaRPr sz="2800"/>
          </a:p>
          <a:p>
            <a:pPr marL="0" lvl="0" indent="0" algn="l" rtl="0">
              <a:spcBef>
                <a:spcPts val="600"/>
              </a:spcBef>
              <a:spcAft>
                <a:spcPts val="0"/>
              </a:spcAft>
              <a:buNone/>
            </a:pPr>
            <a:endParaRPr/>
          </a:p>
          <a:p>
            <a:pPr marL="0" lvl="0" indent="0" algn="l" rtl="0">
              <a:spcBef>
                <a:spcPts val="6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Respiratory Notes Summary:</a:t>
            </a:r>
            <a:endParaRPr/>
          </a:p>
        </p:txBody>
      </p:sp>
      <p:sp>
        <p:nvSpPr>
          <p:cNvPr id="271" name="Google Shape;271;p37"/>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Summarize your notes by answering the essential question: </a:t>
            </a:r>
            <a:endParaRPr/>
          </a:p>
          <a:p>
            <a:pPr marL="0" lvl="0" indent="0" algn="ctr" rtl="0">
              <a:spcBef>
                <a:spcPts val="600"/>
              </a:spcBef>
              <a:spcAft>
                <a:spcPts val="0"/>
              </a:spcAft>
              <a:buNone/>
            </a:pPr>
            <a:r>
              <a:rPr lang="en" sz="3600"/>
              <a:t>“How does the respiratory system function to maintain homeostasis?”</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457200" y="205978"/>
            <a:ext cx="8229600" cy="857400"/>
          </a:xfrm>
          <a:prstGeom prst="rect">
            <a:avLst/>
          </a:prstGeom>
          <a:solidFill>
            <a:srgbClr val="F3F3F3"/>
          </a:solidFill>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Excretory System</a:t>
            </a:r>
            <a:endParaRPr/>
          </a:p>
        </p:txBody>
      </p:sp>
      <p:sp>
        <p:nvSpPr>
          <p:cNvPr id="277" name="Google Shape;277;p38"/>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Removes excess, unnecessary materials from the body fluids.</a:t>
            </a: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r>
              <a:rPr lang="en"/>
              <a:t>Essential Question: </a:t>
            </a:r>
            <a:endParaRPr/>
          </a:p>
          <a:p>
            <a:pPr marL="0" lvl="0" indent="0" algn="l" rtl="0">
              <a:spcBef>
                <a:spcPts val="600"/>
              </a:spcBef>
              <a:spcAft>
                <a:spcPts val="0"/>
              </a:spcAft>
              <a:buNone/>
            </a:pPr>
            <a:r>
              <a:rPr lang="en"/>
              <a:t>How does the excretory </a:t>
            </a:r>
            <a:endParaRPr/>
          </a:p>
          <a:p>
            <a:pPr marL="0" lvl="0" indent="0" algn="l" rtl="0">
              <a:spcBef>
                <a:spcPts val="600"/>
              </a:spcBef>
              <a:spcAft>
                <a:spcPts val="0"/>
              </a:spcAft>
              <a:buNone/>
            </a:pPr>
            <a:r>
              <a:rPr lang="en"/>
              <a:t>system help to maintain homeostasis? </a:t>
            </a:r>
            <a:endParaRPr/>
          </a:p>
        </p:txBody>
      </p:sp>
      <p:pic>
        <p:nvPicPr>
          <p:cNvPr id="278" name="Google Shape;278;p38"/>
          <p:cNvPicPr preferRelativeResize="0"/>
          <p:nvPr/>
        </p:nvPicPr>
        <p:blipFill>
          <a:blip r:embed="rId4">
            <a:alphaModFix/>
          </a:blip>
          <a:stretch>
            <a:fillRect/>
          </a:stretch>
        </p:blipFill>
        <p:spPr>
          <a:xfrm>
            <a:off x="4922525" y="1878700"/>
            <a:ext cx="3862575" cy="2519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84" name="Google Shape;284;p39"/>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pic>
        <p:nvPicPr>
          <p:cNvPr id="285" name="Google Shape;285;p39"/>
          <p:cNvPicPr preferRelativeResize="0"/>
          <p:nvPr/>
        </p:nvPicPr>
        <p:blipFill>
          <a:blip r:embed="rId3">
            <a:alphaModFix/>
          </a:blip>
          <a:stretch>
            <a:fillRect/>
          </a:stretch>
        </p:blipFill>
        <p:spPr>
          <a:xfrm>
            <a:off x="66800" y="51750"/>
            <a:ext cx="6030901" cy="5039999"/>
          </a:xfrm>
          <a:prstGeom prst="rect">
            <a:avLst/>
          </a:prstGeom>
          <a:noFill/>
          <a:ln>
            <a:noFill/>
          </a:ln>
        </p:spPr>
      </p:pic>
      <p:sp>
        <p:nvSpPr>
          <p:cNvPr id="286" name="Google Shape;286;p39"/>
          <p:cNvSpPr txBox="1"/>
          <p:nvPr/>
        </p:nvSpPr>
        <p:spPr>
          <a:xfrm>
            <a:off x="5940750" y="476725"/>
            <a:ext cx="3013200" cy="41244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Char char="-"/>
            </a:pPr>
            <a:r>
              <a:rPr lang="en" sz="3000" u="sng">
                <a:solidFill>
                  <a:srgbClr val="F3F3F3"/>
                </a:solidFill>
                <a:hlinkClick r:id="rId4"/>
              </a:rPr>
              <a:t>What is this organ?</a:t>
            </a:r>
            <a:r>
              <a:rPr lang="en" sz="3000">
                <a:solidFill>
                  <a:srgbClr val="F3F3F3"/>
                </a:solidFill>
              </a:rPr>
              <a:t> </a:t>
            </a:r>
            <a:r>
              <a:rPr lang="en" sz="3000">
                <a:solidFill>
                  <a:srgbClr val="FFFFFF"/>
                </a:solidFill>
              </a:rPr>
              <a:t> </a:t>
            </a:r>
            <a:endParaRPr sz="3000">
              <a:solidFill>
                <a:srgbClr val="FFFFFF"/>
              </a:solidFill>
            </a:endParaRPr>
          </a:p>
          <a:p>
            <a:pPr marL="457200" lvl="0" indent="-419100" algn="l" rtl="0">
              <a:spcBef>
                <a:spcPts val="0"/>
              </a:spcBef>
              <a:spcAft>
                <a:spcPts val="0"/>
              </a:spcAft>
              <a:buClr>
                <a:srgbClr val="FFFFFF"/>
              </a:buClr>
              <a:buSzPts val="3000"/>
              <a:buChar char="-"/>
            </a:pPr>
            <a:r>
              <a:rPr lang="en" sz="3000">
                <a:solidFill>
                  <a:srgbClr val="FFFFFF"/>
                </a:solidFill>
              </a:rPr>
              <a:t>What does it do?</a:t>
            </a:r>
            <a:endParaRPr sz="3000">
              <a:solidFill>
                <a:srgbClr val="FFFFFF"/>
              </a:solidFill>
            </a:endParaRPr>
          </a:p>
          <a:p>
            <a:pPr marL="457200" lvl="0" indent="-419100" algn="l" rtl="0">
              <a:spcBef>
                <a:spcPts val="0"/>
              </a:spcBef>
              <a:spcAft>
                <a:spcPts val="0"/>
              </a:spcAft>
              <a:buClr>
                <a:srgbClr val="FFFFFF"/>
              </a:buClr>
              <a:buSzPts val="3000"/>
              <a:buChar char="-"/>
            </a:pPr>
            <a:r>
              <a:rPr lang="en" sz="3000">
                <a:solidFill>
                  <a:srgbClr val="FFFFFF"/>
                </a:solidFill>
              </a:rPr>
              <a:t>How does that relate to homeostasis?</a:t>
            </a:r>
            <a:endParaRPr sz="3000">
              <a:solidFill>
                <a:srgbClr val="FFFFFF"/>
              </a:solidFill>
            </a:endParaRPr>
          </a:p>
        </p:txBody>
      </p:sp>
      <p:sp>
        <p:nvSpPr>
          <p:cNvPr id="287" name="Google Shape;287;p39"/>
          <p:cNvSpPr/>
          <p:nvPr/>
        </p:nvSpPr>
        <p:spPr>
          <a:xfrm>
            <a:off x="6507775" y="3837725"/>
            <a:ext cx="2007300" cy="857400"/>
          </a:xfrm>
          <a:prstGeom prst="left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0"/>
          <p:cNvSpPr txBox="1">
            <a:spLocks noGrp="1"/>
          </p:cNvSpPr>
          <p:nvPr>
            <p:ph type="title"/>
          </p:nvPr>
        </p:nvSpPr>
        <p:spPr>
          <a:xfrm>
            <a:off x="457200" y="-166950"/>
            <a:ext cx="8229600" cy="136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lungs and skin are also excretory organs.</a:t>
            </a:r>
            <a:endParaRPr/>
          </a:p>
        </p:txBody>
      </p:sp>
      <p:sp>
        <p:nvSpPr>
          <p:cNvPr id="293" name="Google Shape;293;p40"/>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Why do you think the lungs</a:t>
            </a:r>
            <a:endParaRPr/>
          </a:p>
          <a:p>
            <a:pPr marL="0" lvl="0" indent="0" algn="l" rtl="0">
              <a:spcBef>
                <a:spcPts val="600"/>
              </a:spcBef>
              <a:spcAft>
                <a:spcPts val="0"/>
              </a:spcAft>
              <a:buNone/>
            </a:pPr>
            <a:r>
              <a:rPr lang="en"/>
              <a:t> are considered an excretory</a:t>
            </a:r>
            <a:endParaRPr/>
          </a:p>
          <a:p>
            <a:pPr marL="0" lvl="0" indent="0" algn="l" rtl="0">
              <a:spcBef>
                <a:spcPts val="600"/>
              </a:spcBef>
              <a:spcAft>
                <a:spcPts val="0"/>
              </a:spcAft>
              <a:buNone/>
            </a:pPr>
            <a:r>
              <a:rPr lang="en"/>
              <a:t> organ? </a:t>
            </a:r>
            <a:endParaRPr/>
          </a:p>
          <a:p>
            <a:pPr marL="457200" lvl="0" indent="-419100" algn="l" rtl="0">
              <a:spcBef>
                <a:spcPts val="600"/>
              </a:spcBef>
              <a:spcAft>
                <a:spcPts val="0"/>
              </a:spcAft>
              <a:buSzPts val="3000"/>
              <a:buChar char="-"/>
            </a:pPr>
            <a:r>
              <a:rPr lang="en"/>
              <a:t>What does the </a:t>
            </a:r>
            <a:r>
              <a:rPr lang="en" u="sng">
                <a:solidFill>
                  <a:srgbClr val="F3F3F3"/>
                </a:solidFill>
                <a:hlinkClick r:id="rId3"/>
              </a:rPr>
              <a:t>skin</a:t>
            </a:r>
            <a:r>
              <a:rPr lang="en"/>
              <a:t> excrete?</a:t>
            </a:r>
            <a:endParaRPr/>
          </a:p>
          <a:p>
            <a:pPr marL="457200" lvl="0" indent="-419100" algn="l" rtl="0">
              <a:spcBef>
                <a:spcPts val="0"/>
              </a:spcBef>
              <a:spcAft>
                <a:spcPts val="0"/>
              </a:spcAft>
              <a:buSzPts val="3000"/>
              <a:buChar char="-"/>
            </a:pPr>
            <a:r>
              <a:rPr lang="en"/>
              <a:t>How does this excretion of </a:t>
            </a:r>
            <a:endParaRPr/>
          </a:p>
          <a:p>
            <a:pPr marL="0" lvl="0" indent="0" algn="l" rtl="0">
              <a:spcBef>
                <a:spcPts val="600"/>
              </a:spcBef>
              <a:spcAft>
                <a:spcPts val="0"/>
              </a:spcAft>
              <a:buNone/>
            </a:pPr>
            <a:r>
              <a:rPr lang="en"/>
              <a:t>wastes help to maintain</a:t>
            </a:r>
            <a:endParaRPr/>
          </a:p>
          <a:p>
            <a:pPr marL="0" lvl="0" indent="0" algn="l" rtl="0">
              <a:spcBef>
                <a:spcPts val="600"/>
              </a:spcBef>
              <a:spcAft>
                <a:spcPts val="0"/>
              </a:spcAft>
              <a:buNone/>
            </a:pPr>
            <a:r>
              <a:rPr lang="en"/>
              <a:t>homeostasis?</a:t>
            </a:r>
            <a:endParaRPr/>
          </a:p>
        </p:txBody>
      </p:sp>
      <p:pic>
        <p:nvPicPr>
          <p:cNvPr id="294" name="Google Shape;294;p40"/>
          <p:cNvPicPr preferRelativeResize="0"/>
          <p:nvPr/>
        </p:nvPicPr>
        <p:blipFill>
          <a:blip r:embed="rId4">
            <a:alphaModFix/>
          </a:blip>
          <a:stretch>
            <a:fillRect/>
          </a:stretch>
        </p:blipFill>
        <p:spPr>
          <a:xfrm>
            <a:off x="5850221" y="1556096"/>
            <a:ext cx="3293775" cy="2238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1"/>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rgbClr val="F3F3F3"/>
                </a:solidFill>
                <a:hlinkClick r:id="rId3"/>
              </a:rPr>
              <a:t>Circulatory System</a:t>
            </a:r>
            <a:r>
              <a:rPr lang="en"/>
              <a:t>*</a:t>
            </a:r>
            <a:endParaRPr/>
          </a:p>
        </p:txBody>
      </p:sp>
      <p:sp>
        <p:nvSpPr>
          <p:cNvPr id="300" name="Google Shape;300;p41"/>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Heart</a:t>
            </a:r>
            <a:endParaRPr/>
          </a:p>
          <a:p>
            <a:pPr marL="457200" lvl="0" indent="-419100" algn="l" rtl="0">
              <a:spcBef>
                <a:spcPts val="0"/>
              </a:spcBef>
              <a:spcAft>
                <a:spcPts val="0"/>
              </a:spcAft>
              <a:buSzPts val="3000"/>
              <a:buChar char="-"/>
            </a:pPr>
            <a:r>
              <a:rPr lang="en"/>
              <a:t>Blood </a:t>
            </a:r>
            <a:endParaRPr/>
          </a:p>
          <a:p>
            <a:pPr marL="457200" lvl="0" indent="-419100" algn="l" rtl="0">
              <a:spcBef>
                <a:spcPts val="0"/>
              </a:spcBef>
              <a:spcAft>
                <a:spcPts val="0"/>
              </a:spcAft>
              <a:buSzPts val="3000"/>
              <a:buChar char="-"/>
            </a:pPr>
            <a:r>
              <a:rPr lang="en"/>
              <a:t>Blood vessels (veins,</a:t>
            </a:r>
            <a:endParaRPr/>
          </a:p>
          <a:p>
            <a:pPr marL="0" lvl="0" indent="457200" algn="l" rtl="0">
              <a:spcBef>
                <a:spcPts val="600"/>
              </a:spcBef>
              <a:spcAft>
                <a:spcPts val="0"/>
              </a:spcAft>
              <a:buNone/>
            </a:pPr>
            <a:r>
              <a:rPr lang="en"/>
              <a:t> arteries and capillaries)</a:t>
            </a:r>
            <a:endParaRPr/>
          </a:p>
          <a:p>
            <a:pPr marL="0" lvl="0" indent="0" algn="l" rtl="0">
              <a:spcBef>
                <a:spcPts val="600"/>
              </a:spcBef>
              <a:spcAft>
                <a:spcPts val="0"/>
              </a:spcAft>
              <a:buNone/>
            </a:pPr>
            <a:endParaRPr/>
          </a:p>
          <a:p>
            <a:pPr marL="0" lvl="0" indent="0" algn="l" rtl="0">
              <a:spcBef>
                <a:spcPts val="600"/>
              </a:spcBef>
              <a:spcAft>
                <a:spcPts val="0"/>
              </a:spcAft>
              <a:buNone/>
            </a:pPr>
            <a:r>
              <a:rPr lang="en"/>
              <a:t>(*FYI,our blood is NOT blue)!</a:t>
            </a:r>
            <a:endParaRPr/>
          </a:p>
        </p:txBody>
      </p:sp>
      <p:pic>
        <p:nvPicPr>
          <p:cNvPr id="301" name="Google Shape;301;p41"/>
          <p:cNvPicPr preferRelativeResize="0"/>
          <p:nvPr/>
        </p:nvPicPr>
        <p:blipFill>
          <a:blip r:embed="rId4">
            <a:alphaModFix/>
          </a:blip>
          <a:stretch>
            <a:fillRect/>
          </a:stretch>
        </p:blipFill>
        <p:spPr>
          <a:xfrm>
            <a:off x="5816300" y="728875"/>
            <a:ext cx="3219450" cy="3905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42"/>
          <p:cNvPicPr preferRelativeResize="0"/>
          <p:nvPr/>
        </p:nvPicPr>
        <p:blipFill>
          <a:blip r:embed="rId3">
            <a:alphaModFix/>
          </a:blip>
          <a:stretch>
            <a:fillRect/>
          </a:stretch>
        </p:blipFill>
        <p:spPr>
          <a:xfrm>
            <a:off x="5206800" y="205975"/>
            <a:ext cx="3480000" cy="2676923"/>
          </a:xfrm>
          <a:prstGeom prst="rect">
            <a:avLst/>
          </a:prstGeom>
          <a:noFill/>
          <a:ln>
            <a:noFill/>
          </a:ln>
        </p:spPr>
      </p:pic>
      <p:sp>
        <p:nvSpPr>
          <p:cNvPr id="307" name="Google Shape;307;p42"/>
          <p:cNvSpPr txBox="1">
            <a:spLocks noGrp="1"/>
          </p:cNvSpPr>
          <p:nvPr>
            <p:ph type="title"/>
          </p:nvPr>
        </p:nvSpPr>
        <p:spPr>
          <a:xfrm>
            <a:off x="566300" y="-109125"/>
            <a:ext cx="8229600" cy="75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Blood</a:t>
            </a:r>
            <a:endParaRPr/>
          </a:p>
        </p:txBody>
      </p:sp>
      <p:sp>
        <p:nvSpPr>
          <p:cNvPr id="308" name="Google Shape;308;p42"/>
          <p:cNvSpPr txBox="1">
            <a:spLocks noGrp="1"/>
          </p:cNvSpPr>
          <p:nvPr>
            <p:ph type="body" idx="1"/>
          </p:nvPr>
        </p:nvSpPr>
        <p:spPr>
          <a:xfrm>
            <a:off x="457200" y="433300"/>
            <a:ext cx="8229600" cy="4358100"/>
          </a:xfrm>
          <a:prstGeom prst="rect">
            <a:avLst/>
          </a:prstGeom>
        </p:spPr>
        <p:txBody>
          <a:bodyPr spcFirstLastPara="1" wrap="square" lIns="91425" tIns="91425" rIns="91425" bIns="91425" anchor="t" anchorCtr="0">
            <a:noAutofit/>
          </a:bodyPr>
          <a:lstStyle/>
          <a:p>
            <a:pPr marL="457200" lvl="0" indent="-412750" algn="l" rtl="0">
              <a:spcBef>
                <a:spcPts val="600"/>
              </a:spcBef>
              <a:spcAft>
                <a:spcPts val="0"/>
              </a:spcAft>
              <a:buSzPts val="2900"/>
              <a:buChar char="●"/>
            </a:pPr>
            <a:r>
              <a:rPr lang="en" sz="2900"/>
              <a:t>The body contains </a:t>
            </a:r>
            <a:endParaRPr sz="2900"/>
          </a:p>
          <a:p>
            <a:pPr marL="0" lvl="0" indent="457200" algn="l" rtl="0">
              <a:spcBef>
                <a:spcPts val="600"/>
              </a:spcBef>
              <a:spcAft>
                <a:spcPts val="0"/>
              </a:spcAft>
              <a:buNone/>
            </a:pPr>
            <a:r>
              <a:rPr lang="en" sz="2900"/>
              <a:t>about 5 L of blood.</a:t>
            </a:r>
            <a:endParaRPr sz="2900"/>
          </a:p>
          <a:p>
            <a:pPr marL="457200" lvl="0" indent="-412750" algn="l" rtl="0">
              <a:spcBef>
                <a:spcPts val="600"/>
              </a:spcBef>
              <a:spcAft>
                <a:spcPts val="0"/>
              </a:spcAft>
              <a:buSzPts val="2900"/>
              <a:buChar char="●"/>
            </a:pPr>
            <a:r>
              <a:rPr lang="en" sz="2900"/>
              <a:t>Red blood cells, most</a:t>
            </a:r>
            <a:endParaRPr sz="2900"/>
          </a:p>
          <a:p>
            <a:pPr marL="457200" lvl="0" indent="0" algn="l" rtl="0">
              <a:spcBef>
                <a:spcPts val="600"/>
              </a:spcBef>
              <a:spcAft>
                <a:spcPts val="0"/>
              </a:spcAft>
              <a:buNone/>
            </a:pPr>
            <a:r>
              <a:rPr lang="en" sz="2900"/>
              <a:t>white blood cells, and</a:t>
            </a:r>
            <a:endParaRPr sz="2900"/>
          </a:p>
          <a:p>
            <a:pPr marL="457200" lvl="0" indent="0" algn="l" rtl="0">
              <a:spcBef>
                <a:spcPts val="600"/>
              </a:spcBef>
              <a:spcAft>
                <a:spcPts val="0"/>
              </a:spcAft>
              <a:buNone/>
            </a:pPr>
            <a:r>
              <a:rPr lang="en" sz="2900"/>
              <a:t>platelets are produced</a:t>
            </a:r>
            <a:endParaRPr sz="2900"/>
          </a:p>
          <a:p>
            <a:pPr marL="457200" lvl="0" indent="0" algn="l" rtl="0">
              <a:spcBef>
                <a:spcPts val="600"/>
              </a:spcBef>
              <a:spcAft>
                <a:spcPts val="0"/>
              </a:spcAft>
              <a:buNone/>
            </a:pPr>
            <a:r>
              <a:rPr lang="en" sz="2900"/>
              <a:t>inside the bone marrow.</a:t>
            </a:r>
            <a:endParaRPr sz="2900"/>
          </a:p>
          <a:p>
            <a:pPr marL="457200" lvl="0" indent="-412750" algn="l" rtl="0">
              <a:spcBef>
                <a:spcPts val="600"/>
              </a:spcBef>
              <a:spcAft>
                <a:spcPts val="0"/>
              </a:spcAft>
              <a:buSzPts val="2900"/>
              <a:buChar char="●"/>
            </a:pPr>
            <a:r>
              <a:rPr lang="en" sz="2900"/>
              <a:t>Red blood cells have the protein </a:t>
            </a:r>
            <a:r>
              <a:rPr lang="en" sz="2900" u="sng"/>
              <a:t>hemoglobin</a:t>
            </a:r>
            <a:r>
              <a:rPr lang="en" sz="2900"/>
              <a:t> that attaches to oxygen.</a:t>
            </a:r>
            <a:endParaRPr sz="2900"/>
          </a:p>
          <a:p>
            <a:pPr marL="457200" lvl="0" indent="-412750" algn="l" rtl="0">
              <a:spcBef>
                <a:spcPts val="0"/>
              </a:spcBef>
              <a:spcAft>
                <a:spcPts val="0"/>
              </a:spcAft>
              <a:buSzPts val="2900"/>
              <a:buChar char="●"/>
            </a:pPr>
            <a:r>
              <a:rPr lang="en" sz="2900"/>
              <a:t>White blood cells fight infections.</a:t>
            </a:r>
            <a:endParaRPr sz="2900"/>
          </a:p>
          <a:p>
            <a:pPr marL="0" lvl="0" indent="0" algn="l" rtl="0">
              <a:spcBef>
                <a:spcPts val="600"/>
              </a:spcBef>
              <a:spcAft>
                <a:spcPts val="0"/>
              </a:spcAft>
              <a:buNone/>
            </a:pPr>
            <a:endParaRPr sz="1200" b="1">
              <a:solidFill>
                <a:srgbClr val="222222"/>
              </a:solidFill>
              <a:highlight>
                <a:srgbClr val="FFFFFF"/>
              </a:highlight>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457200" y="271200"/>
            <a:ext cx="8229600" cy="929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other body systems might work closely with the circulatory system?</a:t>
            </a:r>
            <a:endParaRPr/>
          </a:p>
        </p:txBody>
      </p:sp>
      <p:sp>
        <p:nvSpPr>
          <p:cNvPr id="314" name="Google Shape;314;p43"/>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pic>
        <p:nvPicPr>
          <p:cNvPr id="315" name="Google Shape;315;p43"/>
          <p:cNvPicPr preferRelativeResize="0"/>
          <p:nvPr/>
        </p:nvPicPr>
        <p:blipFill>
          <a:blip r:embed="rId3">
            <a:alphaModFix/>
          </a:blip>
          <a:stretch>
            <a:fillRect/>
          </a:stretch>
        </p:blipFill>
        <p:spPr>
          <a:xfrm>
            <a:off x="1960638" y="1200150"/>
            <a:ext cx="5222725" cy="3870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7"/>
          <p:cNvPicPr preferRelativeResize="0"/>
          <p:nvPr/>
        </p:nvPicPr>
        <p:blipFill>
          <a:blip r:embed="rId3">
            <a:alphaModFix/>
          </a:blip>
          <a:stretch>
            <a:fillRect/>
          </a:stretch>
        </p:blipFill>
        <p:spPr>
          <a:xfrm>
            <a:off x="6239600" y="1993225"/>
            <a:ext cx="2744301" cy="3039825"/>
          </a:xfrm>
          <a:prstGeom prst="rect">
            <a:avLst/>
          </a:prstGeom>
          <a:noFill/>
          <a:ln>
            <a:noFill/>
          </a:ln>
        </p:spPr>
      </p:pic>
      <p:sp>
        <p:nvSpPr>
          <p:cNvPr id="136" name="Google Shape;136;p17"/>
          <p:cNvSpPr txBox="1">
            <a:spLocks noGrp="1"/>
          </p:cNvSpPr>
          <p:nvPr>
            <p:ph type="ctrTitle"/>
          </p:nvPr>
        </p:nvSpPr>
        <p:spPr>
          <a:xfrm>
            <a:off x="719200" y="240560"/>
            <a:ext cx="7772400" cy="123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37" name="Google Shape;137;p17"/>
          <p:cNvSpPr txBox="1">
            <a:spLocks noGrp="1"/>
          </p:cNvSpPr>
          <p:nvPr>
            <p:ph type="subTitle" idx="1"/>
          </p:nvPr>
        </p:nvSpPr>
        <p:spPr>
          <a:xfrm>
            <a:off x="325650" y="240550"/>
            <a:ext cx="8583600" cy="28656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Clr>
                <a:srgbClr val="FFFFFF"/>
              </a:buClr>
              <a:buSzPts val="3600"/>
              <a:buChar char="●"/>
            </a:pPr>
            <a:r>
              <a:rPr lang="en" sz="3600">
                <a:solidFill>
                  <a:srgbClr val="FFFFFF"/>
                </a:solidFill>
              </a:rPr>
              <a:t>The nervous system coordinates its actions by transmitting signals to and from different parts of its body. </a:t>
            </a:r>
            <a:endParaRPr sz="3600">
              <a:solidFill>
                <a:srgbClr val="FFFFFF"/>
              </a:solidFill>
            </a:endParaRPr>
          </a:p>
          <a:p>
            <a:pPr marL="457200" lvl="0" indent="-457200" algn="l" rtl="0">
              <a:spcBef>
                <a:spcPts val="0"/>
              </a:spcBef>
              <a:spcAft>
                <a:spcPts val="0"/>
              </a:spcAft>
              <a:buClr>
                <a:srgbClr val="FFFFFF"/>
              </a:buClr>
              <a:buSzPts val="3600"/>
              <a:buChar char="●"/>
            </a:pPr>
            <a:r>
              <a:rPr lang="en" sz="3600">
                <a:solidFill>
                  <a:srgbClr val="FFFFFF"/>
                </a:solidFill>
              </a:rPr>
              <a:t>It detects environmental</a:t>
            </a:r>
            <a:endParaRPr sz="3600">
              <a:solidFill>
                <a:srgbClr val="FFFFFF"/>
              </a:solidFill>
            </a:endParaRPr>
          </a:p>
          <a:p>
            <a:pPr marL="457200" lvl="0" indent="0" algn="l" rtl="0">
              <a:spcBef>
                <a:spcPts val="0"/>
              </a:spcBef>
              <a:spcAft>
                <a:spcPts val="0"/>
              </a:spcAft>
              <a:buNone/>
            </a:pPr>
            <a:r>
              <a:rPr lang="en" sz="3600">
                <a:solidFill>
                  <a:srgbClr val="FFFFFF"/>
                </a:solidFill>
              </a:rPr>
              <a:t>changes that </a:t>
            </a:r>
            <a:endParaRPr sz="3600">
              <a:solidFill>
                <a:srgbClr val="FFFFFF"/>
              </a:solidFill>
            </a:endParaRPr>
          </a:p>
          <a:p>
            <a:pPr marL="457200" lvl="0" indent="0" algn="l" rtl="0">
              <a:spcBef>
                <a:spcPts val="0"/>
              </a:spcBef>
              <a:spcAft>
                <a:spcPts val="0"/>
              </a:spcAft>
              <a:buNone/>
            </a:pPr>
            <a:r>
              <a:rPr lang="en" sz="3600">
                <a:solidFill>
                  <a:srgbClr val="FFFFFF"/>
                </a:solidFill>
              </a:rPr>
              <a:t>impact the body.</a:t>
            </a:r>
            <a:endParaRPr sz="36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4"/>
          <p:cNvPicPr preferRelativeResize="0"/>
          <p:nvPr/>
        </p:nvPicPr>
        <p:blipFill>
          <a:blip r:embed="rId3">
            <a:alphaModFix/>
          </a:blip>
          <a:stretch>
            <a:fillRect/>
          </a:stretch>
        </p:blipFill>
        <p:spPr>
          <a:xfrm>
            <a:off x="4019637" y="600075"/>
            <a:ext cx="5124362" cy="3943351"/>
          </a:xfrm>
          <a:prstGeom prst="rect">
            <a:avLst/>
          </a:prstGeom>
          <a:noFill/>
          <a:ln>
            <a:noFill/>
          </a:ln>
        </p:spPr>
      </p:pic>
      <p:sp>
        <p:nvSpPr>
          <p:cNvPr id="321" name="Google Shape;321;p44"/>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 Fact:</a:t>
            </a:r>
            <a:endParaRPr/>
          </a:p>
        </p:txBody>
      </p:sp>
      <p:sp>
        <p:nvSpPr>
          <p:cNvPr id="322" name="Google Shape;322;p44"/>
          <p:cNvSpPr txBox="1">
            <a:spLocks noGrp="1"/>
          </p:cNvSpPr>
          <p:nvPr>
            <p:ph type="body" idx="1"/>
          </p:nvPr>
        </p:nvSpPr>
        <p:spPr>
          <a:xfrm>
            <a:off x="140275" y="1200150"/>
            <a:ext cx="48630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7 new miles of blood vessels are made for </a:t>
            </a:r>
            <a:endParaRPr/>
          </a:p>
          <a:p>
            <a:pPr marL="0" lvl="0" indent="0" algn="l" rtl="0">
              <a:spcBef>
                <a:spcPts val="600"/>
              </a:spcBef>
              <a:spcAft>
                <a:spcPts val="0"/>
              </a:spcAft>
              <a:buNone/>
            </a:pPr>
            <a:r>
              <a:rPr lang="en"/>
              <a:t>every 1 pound of fat gained!</a:t>
            </a:r>
            <a:endParaRPr/>
          </a:p>
          <a:p>
            <a:pPr marL="0" lvl="0" indent="0" algn="l" rtl="0">
              <a:spcBef>
                <a:spcPts val="600"/>
              </a:spcBef>
              <a:spcAft>
                <a:spcPts val="0"/>
              </a:spcAft>
              <a:buNone/>
            </a:pPr>
            <a:endParaRPr/>
          </a:p>
          <a:p>
            <a:pPr marL="0" lvl="0" indent="0" algn="l" rtl="0">
              <a:spcBef>
                <a:spcPts val="600"/>
              </a:spcBef>
              <a:spcAft>
                <a:spcPts val="0"/>
              </a:spcAft>
              <a:buNone/>
            </a:pPr>
            <a:r>
              <a:rPr lang="en" b="1">
                <a:solidFill>
                  <a:srgbClr val="E06666"/>
                </a:solidFill>
              </a:rPr>
              <a:t>1 pound = 7 miles</a:t>
            </a:r>
            <a:r>
              <a:rPr lang="en"/>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
            </a:r>
            <a:r>
              <a:rPr lang="en">
                <a:solidFill>
                  <a:srgbClr val="FFFFFF"/>
                </a:solidFill>
              </a:rPr>
              <a:t>Blood Color</a:t>
            </a:r>
            <a:r>
              <a:rPr lang="en"/>
              <a:t>” Article Activity</a:t>
            </a:r>
            <a:endParaRPr/>
          </a:p>
        </p:txBody>
      </p:sp>
      <p:sp>
        <p:nvSpPr>
          <p:cNvPr id="328" name="Google Shape;328;p4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AutoNum type="arabicPeriod"/>
            </a:pPr>
            <a:r>
              <a:rPr lang="en"/>
              <a:t>Number the paragraphs</a:t>
            </a:r>
            <a:endParaRPr/>
          </a:p>
          <a:p>
            <a:pPr marL="457200" lvl="0" indent="-419100" algn="l" rtl="0">
              <a:spcBef>
                <a:spcPts val="0"/>
              </a:spcBef>
              <a:spcAft>
                <a:spcPts val="0"/>
              </a:spcAft>
              <a:buSzPts val="3000"/>
              <a:buAutoNum type="arabicPeriod"/>
            </a:pPr>
            <a:r>
              <a:rPr lang="en"/>
              <a:t>Read the article</a:t>
            </a:r>
            <a:endParaRPr/>
          </a:p>
          <a:p>
            <a:pPr marL="457200" lvl="0" indent="-419100" algn="l" rtl="0">
              <a:spcBef>
                <a:spcPts val="0"/>
              </a:spcBef>
              <a:spcAft>
                <a:spcPts val="0"/>
              </a:spcAft>
              <a:buSzPts val="3000"/>
              <a:buAutoNum type="arabicPeriod"/>
            </a:pPr>
            <a:r>
              <a:rPr lang="en"/>
              <a:t>Circle any confusing words</a:t>
            </a:r>
            <a:endParaRPr/>
          </a:p>
          <a:p>
            <a:pPr marL="457200" lvl="0" indent="-419100" algn="l" rtl="0">
              <a:spcBef>
                <a:spcPts val="0"/>
              </a:spcBef>
              <a:spcAft>
                <a:spcPts val="0"/>
              </a:spcAft>
              <a:buSzPts val="3000"/>
              <a:buAutoNum type="arabicPeriod"/>
            </a:pPr>
            <a:r>
              <a:rPr lang="en"/>
              <a:t>Complete the following tree-map:</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title"/>
          </p:nvPr>
        </p:nvSpPr>
        <p:spPr>
          <a:xfrm>
            <a:off x="457200" y="205978"/>
            <a:ext cx="8229600" cy="8574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t>“</a:t>
            </a:r>
            <a:r>
              <a:rPr lang="en">
                <a:solidFill>
                  <a:srgbClr val="FFFFFF"/>
                </a:solidFill>
              </a:rPr>
              <a:t>Blood Color</a:t>
            </a:r>
            <a:r>
              <a:rPr lang="en"/>
              <a:t>” Article Tree Map:</a:t>
            </a:r>
            <a:endParaRPr/>
          </a:p>
        </p:txBody>
      </p:sp>
      <p:sp>
        <p:nvSpPr>
          <p:cNvPr id="334" name="Google Shape;334;p46"/>
          <p:cNvSpPr txBox="1">
            <a:spLocks noGrp="1"/>
          </p:cNvSpPr>
          <p:nvPr>
            <p:ph type="body" idx="1"/>
          </p:nvPr>
        </p:nvSpPr>
        <p:spPr>
          <a:xfrm>
            <a:off x="457200" y="1173175"/>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u="sng"/>
              <a:t>Octopus	</a:t>
            </a:r>
            <a:r>
              <a:rPr lang="en"/>
              <a:t>  </a:t>
            </a:r>
            <a:r>
              <a:rPr lang="en" u="sng"/>
              <a:t>Human		Icefish	</a:t>
            </a:r>
            <a:r>
              <a:rPr lang="en"/>
              <a:t>   </a:t>
            </a:r>
            <a:r>
              <a:rPr lang="en" u="sng"/>
              <a:t>(GB) Skink</a:t>
            </a:r>
            <a:endParaRPr u="sng"/>
          </a:p>
          <a:p>
            <a:pPr marL="0" lvl="0" indent="0" algn="l" rtl="0">
              <a:spcBef>
                <a:spcPts val="600"/>
              </a:spcBef>
              <a:spcAft>
                <a:spcPts val="0"/>
              </a:spcAft>
              <a:buNone/>
            </a:pPr>
            <a:endParaRPr u="sng"/>
          </a:p>
          <a:p>
            <a:pPr marL="0" lvl="0" indent="0" algn="l" rtl="0">
              <a:spcBef>
                <a:spcPts val="600"/>
              </a:spcBef>
              <a:spcAft>
                <a:spcPts val="0"/>
              </a:spcAft>
              <a:buNone/>
            </a:pPr>
            <a:r>
              <a:rPr lang="en" sz="2400"/>
              <a:t>(blood color)  (blood color)   (blood color) 	(blood color)</a:t>
            </a:r>
            <a:endParaRPr sz="2400"/>
          </a:p>
          <a:p>
            <a:pPr marL="0" lvl="0" indent="0" algn="l" rtl="0">
              <a:spcBef>
                <a:spcPts val="600"/>
              </a:spcBef>
              <a:spcAft>
                <a:spcPts val="0"/>
              </a:spcAft>
              <a:buNone/>
            </a:pPr>
            <a:endParaRPr sz="2400"/>
          </a:p>
          <a:p>
            <a:pPr marL="0" lvl="0" indent="0" algn="l" rtl="0">
              <a:spcBef>
                <a:spcPts val="600"/>
              </a:spcBef>
              <a:spcAft>
                <a:spcPts val="0"/>
              </a:spcAft>
              <a:buNone/>
            </a:pPr>
            <a:r>
              <a:rPr lang="en" sz="2400"/>
              <a:t>Explanation	  Explanation		Explanation	 Explanation</a:t>
            </a:r>
            <a:endParaRPr sz="2400"/>
          </a:p>
          <a:p>
            <a:pPr marL="0" lvl="0" indent="0" algn="l" rtl="0">
              <a:spcBef>
                <a:spcPts val="600"/>
              </a:spcBef>
              <a:spcAft>
                <a:spcPts val="0"/>
              </a:spcAft>
              <a:buNone/>
            </a:pPr>
            <a:endParaRPr sz="2400"/>
          </a:p>
          <a:p>
            <a:pPr marL="0" lvl="0" indent="0" algn="l" rtl="0">
              <a:spcBef>
                <a:spcPts val="600"/>
              </a:spcBef>
              <a:spcAft>
                <a:spcPts val="0"/>
              </a:spcAft>
              <a:buNone/>
            </a:pPr>
            <a:r>
              <a:rPr lang="en" sz="2400"/>
              <a:t>(Do all explanations in complete sentences. How/Why do they have the color of blood that they do)?</a:t>
            </a:r>
            <a:endParaRPr sz="2400"/>
          </a:p>
        </p:txBody>
      </p:sp>
      <p:sp>
        <p:nvSpPr>
          <p:cNvPr id="335" name="Google Shape;335;p46"/>
          <p:cNvSpPr/>
          <p:nvPr/>
        </p:nvSpPr>
        <p:spPr>
          <a:xfrm>
            <a:off x="3172450" y="1878150"/>
            <a:ext cx="155100" cy="539400"/>
          </a:xfrm>
          <a:prstGeom prst="down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6"/>
          <p:cNvSpPr/>
          <p:nvPr/>
        </p:nvSpPr>
        <p:spPr>
          <a:xfrm>
            <a:off x="5171900" y="1878150"/>
            <a:ext cx="155100" cy="539400"/>
          </a:xfrm>
          <a:prstGeom prst="down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6"/>
          <p:cNvSpPr/>
          <p:nvPr/>
        </p:nvSpPr>
        <p:spPr>
          <a:xfrm>
            <a:off x="7286000" y="1845775"/>
            <a:ext cx="155100" cy="539400"/>
          </a:xfrm>
          <a:prstGeom prst="down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6"/>
          <p:cNvSpPr/>
          <p:nvPr/>
        </p:nvSpPr>
        <p:spPr>
          <a:xfrm>
            <a:off x="1196600" y="2859700"/>
            <a:ext cx="155100" cy="539400"/>
          </a:xfrm>
          <a:prstGeom prst="down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6"/>
          <p:cNvSpPr/>
          <p:nvPr/>
        </p:nvSpPr>
        <p:spPr>
          <a:xfrm>
            <a:off x="3172450" y="2816625"/>
            <a:ext cx="155100" cy="539400"/>
          </a:xfrm>
          <a:prstGeom prst="down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6"/>
          <p:cNvSpPr/>
          <p:nvPr/>
        </p:nvSpPr>
        <p:spPr>
          <a:xfrm>
            <a:off x="5220575" y="2816625"/>
            <a:ext cx="155100" cy="539400"/>
          </a:xfrm>
          <a:prstGeom prst="down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6"/>
          <p:cNvSpPr/>
          <p:nvPr/>
        </p:nvSpPr>
        <p:spPr>
          <a:xfrm>
            <a:off x="7268700" y="2816625"/>
            <a:ext cx="155100" cy="539400"/>
          </a:xfrm>
          <a:prstGeom prst="down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6"/>
          <p:cNvSpPr/>
          <p:nvPr/>
        </p:nvSpPr>
        <p:spPr>
          <a:xfrm>
            <a:off x="1196600" y="1845775"/>
            <a:ext cx="155100" cy="539400"/>
          </a:xfrm>
          <a:prstGeom prst="downArrow">
            <a:avLst>
              <a:gd name="adj1" fmla="val 50000"/>
              <a:gd name="adj2" fmla="val 50000"/>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Analysis</a:t>
            </a:r>
            <a:endParaRPr/>
          </a:p>
        </p:txBody>
      </p:sp>
      <p:sp>
        <p:nvSpPr>
          <p:cNvPr id="348" name="Google Shape;348;p47"/>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No matter the color of their blood, all of the organisms mentioned in the article need blood. According to the article, what is the main purpose of blood and how does it relate to maintaining homeostasis?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8"/>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Digestive System</a:t>
            </a:r>
            <a:endParaRPr/>
          </a:p>
        </p:txBody>
      </p:sp>
      <p:sp>
        <p:nvSpPr>
          <p:cNvPr id="354" name="Google Shape;354;p48"/>
          <p:cNvSpPr txBox="1">
            <a:spLocks noGrp="1"/>
          </p:cNvSpPr>
          <p:nvPr>
            <p:ph type="body" idx="1"/>
          </p:nvPr>
        </p:nvSpPr>
        <p:spPr>
          <a:xfrm>
            <a:off x="457200" y="900325"/>
            <a:ext cx="8229600" cy="4025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digestive system breaks down food so nutrients can be absorbed by the body.</a:t>
            </a:r>
            <a:endParaRPr/>
          </a:p>
          <a:p>
            <a:pPr marL="457200" lvl="0" indent="-419100" algn="l" rtl="0">
              <a:spcBef>
                <a:spcPts val="600"/>
              </a:spcBef>
              <a:spcAft>
                <a:spcPts val="0"/>
              </a:spcAft>
              <a:buSzPts val="3000"/>
              <a:buChar char="-"/>
            </a:pPr>
            <a:r>
              <a:rPr lang="en"/>
              <a:t>Digestion can be mechanical or chemical.</a:t>
            </a:r>
            <a:endParaRPr/>
          </a:p>
          <a:p>
            <a:pPr marL="457200" lvl="0" indent="-419100" algn="l" rtl="0">
              <a:spcBef>
                <a:spcPts val="0"/>
              </a:spcBef>
              <a:spcAft>
                <a:spcPts val="0"/>
              </a:spcAft>
              <a:buSzPts val="3000"/>
              <a:buChar char="-"/>
            </a:pPr>
            <a:r>
              <a:rPr lang="en"/>
              <a:t>Most nutrients are absorbed in the small intestine.</a:t>
            </a:r>
            <a:endParaRPr/>
          </a:p>
          <a:p>
            <a:pPr marL="457200" lvl="0" indent="-419100" algn="l" rtl="0">
              <a:spcBef>
                <a:spcPts val="0"/>
              </a:spcBef>
              <a:spcAft>
                <a:spcPts val="0"/>
              </a:spcAft>
              <a:buSzPts val="3000"/>
              <a:buChar char="-"/>
            </a:pPr>
            <a:r>
              <a:rPr lang="en"/>
              <a:t>Accessory organs provide enzymes and bile to aid digestion.</a:t>
            </a:r>
            <a:endParaRPr/>
          </a:p>
          <a:p>
            <a:pPr marL="457200" lvl="0" indent="-419100" algn="l" rtl="0">
              <a:spcBef>
                <a:spcPts val="0"/>
              </a:spcBef>
              <a:spcAft>
                <a:spcPts val="0"/>
              </a:spcAft>
              <a:buSzPts val="3000"/>
              <a:buChar char="-"/>
            </a:pPr>
            <a:r>
              <a:rPr lang="en"/>
              <a:t>Water is absorbed in the colon.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9"/>
          <p:cNvSpPr txBox="1">
            <a:spLocks noGrp="1"/>
          </p:cNvSpPr>
          <p:nvPr>
            <p:ph type="title"/>
          </p:nvPr>
        </p:nvSpPr>
        <p:spPr>
          <a:xfrm>
            <a:off x="141975" y="205975"/>
            <a:ext cx="9002100" cy="138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Where do nutrients (and water) go after they’re absorbed through the intestines?</a:t>
            </a:r>
            <a:endParaRPr/>
          </a:p>
        </p:txBody>
      </p:sp>
      <p:sp>
        <p:nvSpPr>
          <p:cNvPr id="360" name="Google Shape;360;p49"/>
          <p:cNvSpPr txBox="1">
            <a:spLocks noGrp="1"/>
          </p:cNvSpPr>
          <p:nvPr>
            <p:ph type="body" idx="1"/>
          </p:nvPr>
        </p:nvSpPr>
        <p:spPr>
          <a:xfrm>
            <a:off x="457200" y="1659900"/>
            <a:ext cx="8229600" cy="326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pic>
        <p:nvPicPr>
          <p:cNvPr id="361" name="Google Shape;361;p49"/>
          <p:cNvPicPr preferRelativeResize="0"/>
          <p:nvPr/>
        </p:nvPicPr>
        <p:blipFill>
          <a:blip r:embed="rId3">
            <a:alphaModFix/>
          </a:blip>
          <a:stretch>
            <a:fillRect/>
          </a:stretch>
        </p:blipFill>
        <p:spPr>
          <a:xfrm>
            <a:off x="1319937" y="1615000"/>
            <a:ext cx="6504125" cy="3355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0"/>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67" name="Google Shape;367;p50"/>
          <p:cNvSpPr txBox="1">
            <a:spLocks noGrp="1"/>
          </p:cNvSpPr>
          <p:nvPr>
            <p:ph type="body" idx="1"/>
          </p:nvPr>
        </p:nvSpPr>
        <p:spPr>
          <a:xfrm>
            <a:off x="283925" y="1200150"/>
            <a:ext cx="49905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Why would the circulatory </a:t>
            </a:r>
            <a:endParaRPr/>
          </a:p>
          <a:p>
            <a:pPr marL="0" lvl="0" indent="0" algn="l" rtl="0">
              <a:spcBef>
                <a:spcPts val="600"/>
              </a:spcBef>
              <a:spcAft>
                <a:spcPts val="0"/>
              </a:spcAft>
              <a:buNone/>
            </a:pPr>
            <a:r>
              <a:rPr lang="en"/>
              <a:t>system interact with the digestive system?</a:t>
            </a:r>
            <a:endParaRPr/>
          </a:p>
        </p:txBody>
      </p:sp>
      <p:pic>
        <p:nvPicPr>
          <p:cNvPr id="368" name="Google Shape;368;p50"/>
          <p:cNvPicPr preferRelativeResize="0"/>
          <p:nvPr/>
        </p:nvPicPr>
        <p:blipFill>
          <a:blip r:embed="rId3">
            <a:alphaModFix/>
          </a:blip>
          <a:stretch>
            <a:fillRect/>
          </a:stretch>
        </p:blipFill>
        <p:spPr>
          <a:xfrm>
            <a:off x="5388550" y="205975"/>
            <a:ext cx="3645800" cy="48610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1"/>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74" name="Google Shape;374;p51"/>
          <p:cNvSpPr txBox="1">
            <a:spLocks noGrp="1"/>
          </p:cNvSpPr>
          <p:nvPr>
            <p:ph type="body" idx="1"/>
          </p:nvPr>
        </p:nvSpPr>
        <p:spPr>
          <a:xfrm>
            <a:off x="251175" y="894375"/>
            <a:ext cx="49905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Blood has the ability to reach every cell in the body and bring them what they need, including essential nutrients and water. Without these, the cells would die.</a:t>
            </a:r>
            <a:endParaRPr/>
          </a:p>
        </p:txBody>
      </p:sp>
      <p:pic>
        <p:nvPicPr>
          <p:cNvPr id="375" name="Google Shape;375;p51"/>
          <p:cNvPicPr preferRelativeResize="0"/>
          <p:nvPr/>
        </p:nvPicPr>
        <p:blipFill>
          <a:blip r:embed="rId3">
            <a:alphaModFix/>
          </a:blip>
          <a:stretch>
            <a:fillRect/>
          </a:stretch>
        </p:blipFill>
        <p:spPr>
          <a:xfrm>
            <a:off x="5388550" y="205975"/>
            <a:ext cx="3645800" cy="48610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2"/>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t>What does the digestive system absorb? </a:t>
            </a:r>
            <a:endParaRPr sz="3400"/>
          </a:p>
        </p:txBody>
      </p:sp>
      <p:sp>
        <p:nvSpPr>
          <p:cNvPr id="381" name="Google Shape;381;p52"/>
          <p:cNvSpPr txBox="1">
            <a:spLocks noGrp="1"/>
          </p:cNvSpPr>
          <p:nvPr>
            <p:ph type="body" idx="1"/>
          </p:nvPr>
        </p:nvSpPr>
        <p:spPr>
          <a:xfrm>
            <a:off x="457200" y="1063375"/>
            <a:ext cx="8229600" cy="37257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Carbohydrates</a:t>
            </a:r>
            <a:endParaRPr/>
          </a:p>
          <a:p>
            <a:pPr marL="457200" lvl="0" indent="-419100" algn="l" rtl="0">
              <a:spcBef>
                <a:spcPts val="0"/>
              </a:spcBef>
              <a:spcAft>
                <a:spcPts val="0"/>
              </a:spcAft>
              <a:buSzPts val="3000"/>
              <a:buChar char="●"/>
            </a:pPr>
            <a:r>
              <a:rPr lang="en"/>
              <a:t>Proteins</a:t>
            </a:r>
            <a:endParaRPr/>
          </a:p>
          <a:p>
            <a:pPr marL="457200" lvl="0" indent="-419100" algn="l" rtl="0">
              <a:spcBef>
                <a:spcPts val="0"/>
              </a:spcBef>
              <a:spcAft>
                <a:spcPts val="0"/>
              </a:spcAft>
              <a:buSzPts val="3000"/>
              <a:buChar char="●"/>
            </a:pPr>
            <a:r>
              <a:rPr lang="en"/>
              <a:t>Fats</a:t>
            </a:r>
            <a:endParaRPr/>
          </a:p>
          <a:p>
            <a:pPr marL="457200" lvl="0" indent="-419100" algn="l" rtl="0">
              <a:spcBef>
                <a:spcPts val="0"/>
              </a:spcBef>
              <a:spcAft>
                <a:spcPts val="0"/>
              </a:spcAft>
              <a:buSzPts val="3000"/>
              <a:buChar char="●"/>
            </a:pPr>
            <a:r>
              <a:rPr lang="en"/>
              <a:t>Minerals like Sodium (Na</a:t>
            </a:r>
            <a:r>
              <a:rPr lang="en" baseline="30000"/>
              <a:t>+</a:t>
            </a:r>
            <a:r>
              <a:rPr lang="en"/>
              <a:t>), Calcium (Ca</a:t>
            </a:r>
            <a:r>
              <a:rPr lang="en" baseline="30000"/>
              <a:t>+2</a:t>
            </a:r>
            <a:r>
              <a:rPr lang="en"/>
              <a:t>) and others.</a:t>
            </a:r>
            <a:endParaRPr/>
          </a:p>
          <a:p>
            <a:pPr marL="457200" lvl="0" indent="-419100" algn="l" rtl="0">
              <a:spcBef>
                <a:spcPts val="0"/>
              </a:spcBef>
              <a:spcAft>
                <a:spcPts val="0"/>
              </a:spcAft>
              <a:buSzPts val="3000"/>
              <a:buChar char="●"/>
            </a:pPr>
            <a:r>
              <a:rPr lang="en"/>
              <a:t>Vitamins like vitamin A and vitamin C</a:t>
            </a:r>
            <a:endParaRPr/>
          </a:p>
          <a:p>
            <a:pPr marL="457200" lvl="0" indent="-419100" algn="l" rtl="0">
              <a:spcBef>
                <a:spcPts val="0"/>
              </a:spcBef>
              <a:spcAft>
                <a:spcPts val="0"/>
              </a:spcAft>
              <a:buSzPts val="3000"/>
              <a:buChar char="●"/>
            </a:pPr>
            <a:r>
              <a:rPr lang="en"/>
              <a:t>Water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3"/>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does the body use energy?</a:t>
            </a:r>
            <a:endParaRPr/>
          </a:p>
        </p:txBody>
      </p:sp>
      <p:sp>
        <p:nvSpPr>
          <p:cNvPr id="387" name="Google Shape;387;p53"/>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10% goes towards digestion.</a:t>
            </a:r>
            <a:endParaRPr/>
          </a:p>
          <a:p>
            <a:pPr marL="0" lvl="0" indent="0" algn="l" rtl="0">
              <a:spcBef>
                <a:spcPts val="600"/>
              </a:spcBef>
              <a:spcAft>
                <a:spcPts val="0"/>
              </a:spcAft>
              <a:buNone/>
            </a:pPr>
            <a:r>
              <a:rPr lang="en"/>
              <a:t>20% goes towards voluntary movement</a:t>
            </a:r>
            <a:endParaRPr/>
          </a:p>
          <a:p>
            <a:pPr marL="0" lvl="0" indent="0" algn="l" rtl="0">
              <a:spcBef>
                <a:spcPts val="600"/>
              </a:spcBef>
              <a:spcAft>
                <a:spcPts val="0"/>
              </a:spcAft>
              <a:buNone/>
            </a:pPr>
            <a:r>
              <a:rPr lang="en"/>
              <a:t>70% goes towards general body functions (working with the other body systems).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ctrTitle"/>
          </p:nvPr>
        </p:nvSpPr>
        <p:spPr>
          <a:xfrm>
            <a:off x="685800" y="317290"/>
            <a:ext cx="7772400" cy="248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Draw</a:t>
            </a:r>
            <a:endParaRPr/>
          </a:p>
        </p:txBody>
      </p:sp>
      <p:sp>
        <p:nvSpPr>
          <p:cNvPr id="143" name="Google Shape;143;p18"/>
          <p:cNvSpPr txBox="1">
            <a:spLocks noGrp="1"/>
          </p:cNvSpPr>
          <p:nvPr>
            <p:ph type="subTitle" idx="1"/>
          </p:nvPr>
        </p:nvSpPr>
        <p:spPr>
          <a:xfrm>
            <a:off x="685800" y="141950"/>
            <a:ext cx="7772400" cy="343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rPr>
              <a:t>Draw and label the neuron:</a:t>
            </a:r>
            <a:endParaRPr sz="3000">
              <a:solidFill>
                <a:srgbClr val="FFFFFF"/>
              </a:solidFill>
            </a:endParaRPr>
          </a:p>
        </p:txBody>
      </p:sp>
      <p:pic>
        <p:nvPicPr>
          <p:cNvPr id="144" name="Google Shape;144;p18"/>
          <p:cNvPicPr preferRelativeResize="0"/>
          <p:nvPr/>
        </p:nvPicPr>
        <p:blipFill>
          <a:blip r:embed="rId3">
            <a:alphaModFix/>
          </a:blip>
          <a:stretch>
            <a:fillRect/>
          </a:stretch>
        </p:blipFill>
        <p:spPr>
          <a:xfrm>
            <a:off x="756725" y="883375"/>
            <a:ext cx="7497549" cy="36672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54" descr="View full lesson: http://ed.ted.com/lessons/what-is-a-calorie-emma-bryce&#10;&#10;We hear about calories all the time: How many calories are in this cookie? How many are burned by doing 100 jumping jacks, or long-distance running, or fidgeting? But what is a calorie, really? And how many of them do we actually need? Emma Bryce explains how a few different factors should go into determining the recommended amount for each person.&#10;&#10;Lesson by Emma Bryce, animation by  Qa'ed Mai." title="What is a calorie? - Emma Bryce">
            <a:hlinkClick r:id="rId3"/>
          </p:cNvPr>
          <p:cNvPicPr preferRelativeResize="0"/>
          <p:nvPr/>
        </p:nvPicPr>
        <p:blipFill>
          <a:blip r:embed="rId4">
            <a:alphaModFix/>
          </a:blip>
          <a:stretch>
            <a:fillRect/>
          </a:stretch>
        </p:blipFill>
        <p:spPr>
          <a:xfrm>
            <a:off x="1193025" y="0"/>
            <a:ext cx="6858000"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5"/>
          <p:cNvSpPr txBox="1">
            <a:spLocks noGrp="1"/>
          </p:cNvSpPr>
          <p:nvPr>
            <p:ph type="title"/>
          </p:nvPr>
        </p:nvSpPr>
        <p:spPr>
          <a:xfrm>
            <a:off x="457200" y="0"/>
            <a:ext cx="8229600" cy="84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Digestive System Matching</a:t>
            </a:r>
            <a:endParaRPr/>
          </a:p>
        </p:txBody>
      </p:sp>
      <p:sp>
        <p:nvSpPr>
          <p:cNvPr id="398" name="Google Shape;398;p55"/>
          <p:cNvSpPr txBox="1">
            <a:spLocks noGrp="1"/>
          </p:cNvSpPr>
          <p:nvPr>
            <p:ph type="body" idx="1"/>
          </p:nvPr>
        </p:nvSpPr>
        <p:spPr>
          <a:xfrm>
            <a:off x="116400" y="720300"/>
            <a:ext cx="8911200" cy="448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-Collaborate with your group and </a:t>
            </a:r>
            <a:endParaRPr/>
          </a:p>
          <a:p>
            <a:pPr marL="0" lvl="0" indent="0" algn="l" rtl="0">
              <a:spcBef>
                <a:spcPts val="600"/>
              </a:spcBef>
              <a:spcAft>
                <a:spcPts val="0"/>
              </a:spcAft>
              <a:buNone/>
            </a:pPr>
            <a:r>
              <a:rPr lang="en"/>
              <a:t>match the digestive organs to </a:t>
            </a:r>
            <a:endParaRPr/>
          </a:p>
          <a:p>
            <a:pPr marL="0" lvl="0" indent="0" algn="l" rtl="0">
              <a:spcBef>
                <a:spcPts val="600"/>
              </a:spcBef>
              <a:spcAft>
                <a:spcPts val="0"/>
              </a:spcAft>
              <a:buNone/>
            </a:pPr>
            <a:r>
              <a:rPr lang="en"/>
              <a:t>their functions.</a:t>
            </a:r>
            <a:endParaRPr/>
          </a:p>
          <a:p>
            <a:pPr marL="0" lvl="0" indent="0" algn="l" rtl="0">
              <a:spcBef>
                <a:spcPts val="600"/>
              </a:spcBef>
              <a:spcAft>
                <a:spcPts val="0"/>
              </a:spcAft>
              <a:buNone/>
            </a:pPr>
            <a:r>
              <a:rPr lang="en"/>
              <a:t>-Use your reasoning skills and tell me when you’re ready to be checked.  </a:t>
            </a:r>
            <a:endParaRPr/>
          </a:p>
          <a:p>
            <a:pPr marL="0" lvl="0" indent="0" algn="l" rtl="0">
              <a:spcBef>
                <a:spcPts val="600"/>
              </a:spcBef>
              <a:spcAft>
                <a:spcPts val="0"/>
              </a:spcAft>
              <a:buNone/>
            </a:pPr>
            <a:r>
              <a:rPr lang="en"/>
              <a:t>-Extra challenge - place the pairing in the order the food would travel!</a:t>
            </a:r>
            <a:endParaRPr/>
          </a:p>
          <a:p>
            <a:pPr marL="0" lvl="0" indent="0" algn="l" rtl="0">
              <a:spcBef>
                <a:spcPts val="600"/>
              </a:spcBef>
              <a:spcAft>
                <a:spcPts val="0"/>
              </a:spcAft>
              <a:buNone/>
            </a:pPr>
            <a:r>
              <a:rPr lang="en"/>
              <a:t>-Don’t open the envelope until I say GO!</a:t>
            </a:r>
            <a:endParaRPr/>
          </a:p>
        </p:txBody>
      </p:sp>
      <p:pic>
        <p:nvPicPr>
          <p:cNvPr id="399" name="Google Shape;399;p55"/>
          <p:cNvPicPr preferRelativeResize="0"/>
          <p:nvPr/>
        </p:nvPicPr>
        <p:blipFill>
          <a:blip r:embed="rId3">
            <a:alphaModFix/>
          </a:blip>
          <a:stretch>
            <a:fillRect/>
          </a:stretch>
        </p:blipFill>
        <p:spPr>
          <a:xfrm>
            <a:off x="6781800" y="720300"/>
            <a:ext cx="1905000" cy="1905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Digestive system matching</a:t>
            </a:r>
            <a:endParaRPr/>
          </a:p>
        </p:txBody>
      </p:sp>
      <p:sp>
        <p:nvSpPr>
          <p:cNvPr id="405" name="Google Shape;405;p56"/>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-Once you have the organs correctly paired with their functions, write the pairings in your notebook.  </a:t>
            </a:r>
            <a:endParaRPr/>
          </a:p>
          <a:p>
            <a:pPr marL="0" lvl="0" indent="0" algn="l" rtl="0">
              <a:spcBef>
                <a:spcPts val="600"/>
              </a:spcBef>
              <a:spcAft>
                <a:spcPts val="0"/>
              </a:spcAft>
              <a:buNone/>
            </a:pPr>
            <a:endParaRPr/>
          </a:p>
          <a:p>
            <a:pPr marL="0" lvl="0" indent="0" algn="l" rtl="0">
              <a:spcBef>
                <a:spcPts val="600"/>
              </a:spcBef>
              <a:spcAft>
                <a:spcPts val="0"/>
              </a:spcAft>
              <a:buNone/>
            </a:pPr>
            <a:r>
              <a:rPr lang="en"/>
              <a:t>-Add a summary explaining how all of the parts work together to help maintain homeostasis.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Reproductive System</a:t>
            </a:r>
            <a:r>
              <a:rPr lang="en"/>
              <a:t> </a:t>
            </a:r>
            <a:endParaRPr/>
          </a:p>
        </p:txBody>
      </p:sp>
      <p:sp>
        <p:nvSpPr>
          <p:cNvPr id="411" name="Google Shape;411;p57"/>
          <p:cNvSpPr txBox="1">
            <a:spLocks noGrp="1"/>
          </p:cNvSpPr>
          <p:nvPr>
            <p:ph type="body" idx="1"/>
          </p:nvPr>
        </p:nvSpPr>
        <p:spPr>
          <a:xfrm>
            <a:off x="457200" y="1175650"/>
            <a:ext cx="8229600" cy="37503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None/>
            </a:pPr>
            <a:r>
              <a:rPr lang="en" sz="2400" b="1">
                <a:solidFill>
                  <a:srgbClr val="FFFFFF"/>
                </a:solidFill>
                <a:latin typeface="Arial"/>
                <a:ea typeface="Arial"/>
                <a:cs typeface="Arial"/>
                <a:sym typeface="Arial"/>
              </a:rPr>
              <a:t>Allows humans to make more humans (continue the species and pass on genes).</a:t>
            </a:r>
            <a:endParaRPr sz="2400" b="1">
              <a:solidFill>
                <a:srgbClr val="FFFFFF"/>
              </a:solidFill>
              <a:latin typeface="Arial"/>
              <a:ea typeface="Arial"/>
              <a:cs typeface="Arial"/>
              <a:sym typeface="Arial"/>
            </a:endParaRPr>
          </a:p>
          <a:p>
            <a:pPr marL="0" lvl="0" indent="0" algn="ctr" rtl="0">
              <a:lnSpc>
                <a:spcPct val="115000"/>
              </a:lnSpc>
              <a:spcBef>
                <a:spcPts val="800"/>
              </a:spcBef>
              <a:spcAft>
                <a:spcPts val="0"/>
              </a:spcAft>
              <a:buNone/>
            </a:pPr>
            <a:r>
              <a:rPr lang="en" sz="2400" b="1" u="sng">
                <a:solidFill>
                  <a:srgbClr val="FFFFFF"/>
                </a:solidFill>
                <a:latin typeface="Arial"/>
                <a:ea typeface="Arial"/>
                <a:cs typeface="Arial"/>
                <a:sym typeface="Arial"/>
              </a:rPr>
              <a:t>Female Reproduction</a:t>
            </a:r>
            <a:r>
              <a:rPr lang="en" sz="2400" b="1">
                <a:solidFill>
                  <a:srgbClr val="FFFFFF"/>
                </a:solidFill>
                <a:latin typeface="Arial"/>
                <a:ea typeface="Arial"/>
                <a:cs typeface="Arial"/>
                <a:sym typeface="Arial"/>
              </a:rPr>
              <a:t>:</a:t>
            </a:r>
            <a:endParaRPr sz="2400" b="1">
              <a:solidFill>
                <a:srgbClr val="FFFFFF"/>
              </a:solidFill>
              <a:latin typeface="Arial"/>
              <a:ea typeface="Arial"/>
              <a:cs typeface="Arial"/>
              <a:sym typeface="Arial"/>
            </a:endParaRPr>
          </a:p>
          <a:p>
            <a:pPr marL="457200" lvl="0" indent="-381000" algn="l" rtl="0">
              <a:lnSpc>
                <a:spcPct val="115000"/>
              </a:lnSpc>
              <a:spcBef>
                <a:spcPts val="800"/>
              </a:spcBef>
              <a:spcAft>
                <a:spcPts val="0"/>
              </a:spcAft>
              <a:buClr>
                <a:srgbClr val="FFFFFF"/>
              </a:buClr>
              <a:buSzPts val="2400"/>
              <a:buFont typeface="Arial"/>
              <a:buChar char="●"/>
            </a:pPr>
            <a:r>
              <a:rPr lang="en" sz="2400" b="1">
                <a:solidFill>
                  <a:srgbClr val="FFFFFF"/>
                </a:solidFill>
                <a:latin typeface="Arial"/>
                <a:ea typeface="Arial"/>
                <a:cs typeface="Arial"/>
                <a:sym typeface="Arial"/>
              </a:rPr>
              <a:t>Ova:</a:t>
            </a:r>
            <a:r>
              <a:rPr lang="en" sz="2400">
                <a:solidFill>
                  <a:srgbClr val="FFFFFF"/>
                </a:solidFill>
                <a:latin typeface="Arial"/>
                <a:ea typeface="Arial"/>
                <a:cs typeface="Arial"/>
                <a:sym typeface="Arial"/>
              </a:rPr>
              <a:t> female reproductive cells (eggs)</a:t>
            </a:r>
            <a:endParaRPr sz="2400">
              <a:solidFill>
                <a:srgbClr val="FFFFFF"/>
              </a:solidFill>
              <a:latin typeface="Arial"/>
              <a:ea typeface="Arial"/>
              <a:cs typeface="Arial"/>
              <a:sym typeface="Arial"/>
            </a:endParaRPr>
          </a:p>
          <a:p>
            <a:pPr marL="457200" lvl="0" indent="-381000" algn="l" rtl="0">
              <a:lnSpc>
                <a:spcPct val="115000"/>
              </a:lnSpc>
              <a:spcBef>
                <a:spcPts val="0"/>
              </a:spcBef>
              <a:spcAft>
                <a:spcPts val="0"/>
              </a:spcAft>
              <a:buClr>
                <a:srgbClr val="FFFFFF"/>
              </a:buClr>
              <a:buSzPts val="2400"/>
              <a:buFont typeface="Arial"/>
              <a:buChar char="●"/>
            </a:pPr>
            <a:r>
              <a:rPr lang="en" sz="2400" b="1">
                <a:solidFill>
                  <a:srgbClr val="FFFFFF"/>
                </a:solidFill>
                <a:latin typeface="Arial"/>
                <a:ea typeface="Arial"/>
                <a:cs typeface="Arial"/>
                <a:sym typeface="Arial"/>
              </a:rPr>
              <a:t>Ovaries:</a:t>
            </a:r>
            <a:r>
              <a:rPr lang="en" sz="2400">
                <a:solidFill>
                  <a:srgbClr val="FFFFFF"/>
                </a:solidFill>
                <a:latin typeface="Arial"/>
                <a:ea typeface="Arial"/>
                <a:cs typeface="Arial"/>
                <a:sym typeface="Arial"/>
              </a:rPr>
              <a:t> female sex glands that house and produce the eggs and estrogen.</a:t>
            </a:r>
            <a:endParaRPr sz="2400">
              <a:solidFill>
                <a:srgbClr val="FFFFFF"/>
              </a:solidFill>
              <a:latin typeface="Arial"/>
              <a:ea typeface="Arial"/>
              <a:cs typeface="Arial"/>
              <a:sym typeface="Arial"/>
            </a:endParaRPr>
          </a:p>
          <a:p>
            <a:pPr marL="457200" lvl="0" indent="-381000" algn="l" rtl="0">
              <a:lnSpc>
                <a:spcPct val="115000"/>
              </a:lnSpc>
              <a:spcBef>
                <a:spcPts val="0"/>
              </a:spcBef>
              <a:spcAft>
                <a:spcPts val="0"/>
              </a:spcAft>
              <a:buClr>
                <a:srgbClr val="FFFFFF"/>
              </a:buClr>
              <a:buSzPts val="2400"/>
              <a:buFont typeface="Arial"/>
              <a:buChar char="●"/>
            </a:pPr>
            <a:r>
              <a:rPr lang="en" sz="2400" b="1">
                <a:solidFill>
                  <a:srgbClr val="FFFFFF"/>
                </a:solidFill>
                <a:latin typeface="Arial"/>
                <a:ea typeface="Arial"/>
                <a:cs typeface="Arial"/>
                <a:sym typeface="Arial"/>
              </a:rPr>
              <a:t>Estrogen: </a:t>
            </a:r>
            <a:r>
              <a:rPr lang="en" sz="2400">
                <a:solidFill>
                  <a:srgbClr val="FFFFFF"/>
                </a:solidFill>
                <a:latin typeface="Arial"/>
                <a:ea typeface="Arial"/>
                <a:cs typeface="Arial"/>
                <a:sym typeface="Arial"/>
              </a:rPr>
              <a:t>female sex hormone</a:t>
            </a:r>
            <a:endParaRPr sz="2400">
              <a:solidFill>
                <a:srgbClr val="FFFFFF"/>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endParaRPr sz="2400">
              <a:solidFill>
                <a:srgbClr val="FFFFFF"/>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8"/>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17" name="Google Shape;417;p58"/>
          <p:cNvSpPr txBox="1">
            <a:spLocks noGrp="1"/>
          </p:cNvSpPr>
          <p:nvPr>
            <p:ph type="body" idx="1"/>
          </p:nvPr>
        </p:nvSpPr>
        <p:spPr>
          <a:xfrm>
            <a:off x="0" y="384900"/>
            <a:ext cx="8229600" cy="45411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800"/>
              </a:spcBef>
              <a:spcAft>
                <a:spcPts val="0"/>
              </a:spcAft>
              <a:buClr>
                <a:srgbClr val="FFFFFF"/>
              </a:buClr>
              <a:buSzPts val="3000"/>
              <a:buFont typeface="Arial"/>
              <a:buChar char="●"/>
            </a:pPr>
            <a:r>
              <a:rPr lang="en" b="1">
                <a:solidFill>
                  <a:srgbClr val="FFFFFF"/>
                </a:solidFill>
                <a:latin typeface="Arial"/>
                <a:ea typeface="Arial"/>
                <a:cs typeface="Arial"/>
                <a:sym typeface="Arial"/>
              </a:rPr>
              <a:t>Vagina: </a:t>
            </a:r>
            <a:r>
              <a:rPr lang="en">
                <a:solidFill>
                  <a:srgbClr val="FFFFFF"/>
                </a:solidFill>
                <a:latin typeface="Arial"/>
                <a:ea typeface="Arial"/>
                <a:cs typeface="Arial"/>
                <a:sym typeface="Arial"/>
              </a:rPr>
              <a:t>Passageway that</a:t>
            </a:r>
            <a:endParaRPr>
              <a:solidFill>
                <a:srgbClr val="FFFFFF"/>
              </a:solidFill>
              <a:latin typeface="Arial"/>
              <a:ea typeface="Arial"/>
              <a:cs typeface="Arial"/>
              <a:sym typeface="Arial"/>
            </a:endParaRPr>
          </a:p>
          <a:p>
            <a:pPr marL="0" lvl="0" indent="457200" algn="l" rtl="0">
              <a:lnSpc>
                <a:spcPct val="115000"/>
              </a:lnSpc>
              <a:spcBef>
                <a:spcPts val="800"/>
              </a:spcBef>
              <a:spcAft>
                <a:spcPts val="0"/>
              </a:spcAft>
              <a:buNone/>
            </a:pPr>
            <a:r>
              <a:rPr lang="en">
                <a:solidFill>
                  <a:srgbClr val="FFFFFF"/>
                </a:solidFill>
                <a:latin typeface="Arial"/>
                <a:ea typeface="Arial"/>
                <a:cs typeface="Arial"/>
                <a:sym typeface="Arial"/>
              </a:rPr>
              <a:t> extends from the uterus</a:t>
            </a:r>
            <a:endParaRPr>
              <a:solidFill>
                <a:srgbClr val="FFFFFF"/>
              </a:solidFill>
              <a:latin typeface="Arial"/>
              <a:ea typeface="Arial"/>
              <a:cs typeface="Arial"/>
              <a:sym typeface="Arial"/>
            </a:endParaRPr>
          </a:p>
          <a:p>
            <a:pPr marL="0" lvl="0" indent="457200" algn="l" rtl="0">
              <a:lnSpc>
                <a:spcPct val="115000"/>
              </a:lnSpc>
              <a:spcBef>
                <a:spcPts val="800"/>
              </a:spcBef>
              <a:spcAft>
                <a:spcPts val="0"/>
              </a:spcAft>
              <a:buNone/>
            </a:pPr>
            <a:r>
              <a:rPr lang="en">
                <a:solidFill>
                  <a:srgbClr val="FFFFFF"/>
                </a:solidFill>
                <a:latin typeface="Arial"/>
                <a:ea typeface="Arial"/>
                <a:cs typeface="Arial"/>
                <a:sym typeface="Arial"/>
              </a:rPr>
              <a:t> to the outside of the body.</a:t>
            </a:r>
            <a:endParaRPr>
              <a:solidFill>
                <a:srgbClr val="FFFFFF"/>
              </a:solidFill>
              <a:latin typeface="Arial"/>
              <a:ea typeface="Arial"/>
              <a:cs typeface="Arial"/>
              <a:sym typeface="Arial"/>
            </a:endParaRPr>
          </a:p>
          <a:p>
            <a:pPr marL="457200" lvl="0" indent="-419100" algn="l" rtl="0">
              <a:lnSpc>
                <a:spcPct val="115000"/>
              </a:lnSpc>
              <a:spcBef>
                <a:spcPts val="600"/>
              </a:spcBef>
              <a:spcAft>
                <a:spcPts val="0"/>
              </a:spcAft>
              <a:buClr>
                <a:srgbClr val="FFFFFF"/>
              </a:buClr>
              <a:buSzPts val="3000"/>
              <a:buFont typeface="Arial"/>
              <a:buChar char="●"/>
            </a:pPr>
            <a:r>
              <a:rPr lang="en" b="1">
                <a:solidFill>
                  <a:srgbClr val="FFFFFF"/>
                </a:solidFill>
                <a:latin typeface="Arial"/>
                <a:ea typeface="Arial"/>
                <a:cs typeface="Arial"/>
                <a:sym typeface="Arial"/>
              </a:rPr>
              <a:t>Fallopian Tubes:</a:t>
            </a:r>
            <a:r>
              <a:rPr lang="en">
                <a:solidFill>
                  <a:srgbClr val="FFFFFF"/>
                </a:solidFill>
                <a:latin typeface="Arial"/>
                <a:ea typeface="Arial"/>
                <a:cs typeface="Arial"/>
                <a:sym typeface="Arial"/>
              </a:rPr>
              <a:t> pair of tubes that draw the ovum in.  Lined with cilia to help move the ovum along.</a:t>
            </a:r>
            <a:endParaRPr>
              <a:solidFill>
                <a:srgbClr val="FFFFFF"/>
              </a:solidFill>
              <a:latin typeface="Arial"/>
              <a:ea typeface="Arial"/>
              <a:cs typeface="Arial"/>
              <a:sym typeface="Arial"/>
            </a:endParaRPr>
          </a:p>
          <a:p>
            <a:pPr marL="457200" lvl="0" indent="-419100" algn="l" rtl="0">
              <a:lnSpc>
                <a:spcPct val="115000"/>
              </a:lnSpc>
              <a:spcBef>
                <a:spcPts val="0"/>
              </a:spcBef>
              <a:spcAft>
                <a:spcPts val="0"/>
              </a:spcAft>
              <a:buClr>
                <a:srgbClr val="FFFFFF"/>
              </a:buClr>
              <a:buSzPts val="3000"/>
              <a:buFont typeface="Arial"/>
              <a:buChar char="●"/>
            </a:pPr>
            <a:r>
              <a:rPr lang="en" b="1">
                <a:solidFill>
                  <a:srgbClr val="FFFFFF"/>
                </a:solidFill>
                <a:latin typeface="Arial"/>
                <a:ea typeface="Arial"/>
                <a:cs typeface="Arial"/>
                <a:sym typeface="Arial"/>
              </a:rPr>
              <a:t>Uterus:</a:t>
            </a:r>
            <a:r>
              <a:rPr lang="en">
                <a:solidFill>
                  <a:srgbClr val="FFFFFF"/>
                </a:solidFill>
                <a:latin typeface="Arial"/>
                <a:ea typeface="Arial"/>
                <a:cs typeface="Arial"/>
                <a:sym typeface="Arial"/>
              </a:rPr>
              <a:t> small, muscular organ where the zygote travels to and where the fetus grows.</a:t>
            </a:r>
            <a:endParaRPr>
              <a:solidFill>
                <a:srgbClr val="FFFFFF"/>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endParaRPr>
              <a:solidFill>
                <a:srgbClr val="FFFFFF"/>
              </a:solidFill>
              <a:latin typeface="Arial"/>
              <a:ea typeface="Arial"/>
              <a:cs typeface="Arial"/>
              <a:sym typeface="Arial"/>
            </a:endParaRPr>
          </a:p>
          <a:p>
            <a:pPr marL="0" lvl="0" indent="0" algn="l" rtl="0">
              <a:spcBef>
                <a:spcPts val="600"/>
              </a:spcBef>
              <a:spcAft>
                <a:spcPts val="0"/>
              </a:spcAft>
              <a:buNone/>
            </a:pPr>
            <a:endParaRPr/>
          </a:p>
        </p:txBody>
      </p:sp>
      <p:pic>
        <p:nvPicPr>
          <p:cNvPr id="418" name="Google Shape;418;p58"/>
          <p:cNvPicPr preferRelativeResize="0"/>
          <p:nvPr/>
        </p:nvPicPr>
        <p:blipFill>
          <a:blip r:embed="rId3">
            <a:alphaModFix/>
          </a:blip>
          <a:stretch>
            <a:fillRect/>
          </a:stretch>
        </p:blipFill>
        <p:spPr>
          <a:xfrm>
            <a:off x="5229529" y="0"/>
            <a:ext cx="3457276" cy="24085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9"/>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a:t>Menstruation</a:t>
            </a:r>
            <a:endParaRPr sz="3800"/>
          </a:p>
        </p:txBody>
      </p:sp>
      <p:sp>
        <p:nvSpPr>
          <p:cNvPr id="424" name="Google Shape;424;p59"/>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457200" lvl="0" indent="-450850" algn="l" rtl="0">
              <a:spcBef>
                <a:spcPts val="600"/>
              </a:spcBef>
              <a:spcAft>
                <a:spcPts val="0"/>
              </a:spcAft>
              <a:buSzPts val="3500"/>
              <a:buChar char="●"/>
            </a:pPr>
            <a:r>
              <a:rPr lang="en" sz="3500"/>
              <a:t>The uterus </a:t>
            </a:r>
            <a:endParaRPr sz="3500"/>
          </a:p>
          <a:p>
            <a:pPr marL="0" lvl="0" indent="0" algn="l" rtl="0">
              <a:spcBef>
                <a:spcPts val="600"/>
              </a:spcBef>
              <a:spcAft>
                <a:spcPts val="0"/>
              </a:spcAft>
              <a:buNone/>
            </a:pPr>
            <a:r>
              <a:rPr lang="en" sz="3500"/>
              <a:t>prepares for </a:t>
            </a:r>
            <a:endParaRPr sz="3500"/>
          </a:p>
          <a:p>
            <a:pPr marL="0" lvl="0" indent="0" algn="l" rtl="0">
              <a:spcBef>
                <a:spcPts val="600"/>
              </a:spcBef>
              <a:spcAft>
                <a:spcPts val="0"/>
              </a:spcAft>
              <a:buNone/>
            </a:pPr>
            <a:r>
              <a:rPr lang="en" sz="3500"/>
              <a:t>pregnancy.</a:t>
            </a:r>
            <a:endParaRPr sz="3500"/>
          </a:p>
        </p:txBody>
      </p:sp>
      <p:pic>
        <p:nvPicPr>
          <p:cNvPr id="425" name="Google Shape;425;p59"/>
          <p:cNvPicPr preferRelativeResize="0"/>
          <p:nvPr/>
        </p:nvPicPr>
        <p:blipFill rotWithShape="1">
          <a:blip r:embed="rId3">
            <a:alphaModFix/>
          </a:blip>
          <a:srcRect/>
          <a:stretch/>
        </p:blipFill>
        <p:spPr>
          <a:xfrm>
            <a:off x="3970375" y="102988"/>
            <a:ext cx="4716426" cy="49375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0"/>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Male reproductive organs:</a:t>
            </a:r>
            <a:endParaRPr/>
          </a:p>
        </p:txBody>
      </p:sp>
      <p:sp>
        <p:nvSpPr>
          <p:cNvPr id="431" name="Google Shape;431;p60"/>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700"/>
              </a:spcBef>
              <a:spcAft>
                <a:spcPts val="0"/>
              </a:spcAft>
              <a:buClr>
                <a:srgbClr val="FFFFFF"/>
              </a:buClr>
              <a:buSzPts val="3000"/>
              <a:buFont typeface="Arial"/>
              <a:buChar char="●"/>
            </a:pPr>
            <a:r>
              <a:rPr lang="en" b="1">
                <a:solidFill>
                  <a:srgbClr val="FFFFFF"/>
                </a:solidFill>
                <a:latin typeface="Arial"/>
                <a:ea typeface="Arial"/>
                <a:cs typeface="Arial"/>
                <a:sym typeface="Arial"/>
              </a:rPr>
              <a:t>Testicles (Testes):</a:t>
            </a:r>
            <a:r>
              <a:rPr lang="en">
                <a:solidFill>
                  <a:srgbClr val="FFFFFF"/>
                </a:solidFill>
                <a:latin typeface="Arial"/>
                <a:ea typeface="Arial"/>
                <a:cs typeface="Arial"/>
                <a:sym typeface="Arial"/>
              </a:rPr>
              <a:t> 2 small glands that produce sperm</a:t>
            </a:r>
            <a:endParaRPr>
              <a:solidFill>
                <a:srgbClr val="FFFFFF"/>
              </a:solidFill>
              <a:latin typeface="Arial"/>
              <a:ea typeface="Arial"/>
              <a:cs typeface="Arial"/>
              <a:sym typeface="Arial"/>
            </a:endParaRPr>
          </a:p>
          <a:p>
            <a:pPr marL="457200" lvl="0" indent="-419100" algn="l" rtl="0">
              <a:lnSpc>
                <a:spcPct val="115000"/>
              </a:lnSpc>
              <a:spcBef>
                <a:spcPts val="0"/>
              </a:spcBef>
              <a:spcAft>
                <a:spcPts val="0"/>
              </a:spcAft>
              <a:buClr>
                <a:srgbClr val="FFFFFF"/>
              </a:buClr>
              <a:buSzPts val="3000"/>
              <a:buFont typeface="Arial"/>
              <a:buChar char="●"/>
            </a:pPr>
            <a:r>
              <a:rPr lang="en" b="1">
                <a:solidFill>
                  <a:srgbClr val="FFFFFF"/>
                </a:solidFill>
                <a:latin typeface="Arial"/>
                <a:ea typeface="Arial"/>
                <a:cs typeface="Arial"/>
                <a:sym typeface="Arial"/>
              </a:rPr>
              <a:t>Scrotum:</a:t>
            </a:r>
            <a:r>
              <a:rPr lang="en">
                <a:solidFill>
                  <a:srgbClr val="FFFFFF"/>
                </a:solidFill>
                <a:latin typeface="Arial"/>
                <a:ea typeface="Arial"/>
                <a:cs typeface="Arial"/>
                <a:sym typeface="Arial"/>
              </a:rPr>
              <a:t> Maintains the temperature for sperm production.</a:t>
            </a:r>
            <a:endParaRPr>
              <a:solidFill>
                <a:srgbClr val="FFFFFF"/>
              </a:solidFill>
              <a:latin typeface="Arial"/>
              <a:ea typeface="Arial"/>
              <a:cs typeface="Arial"/>
              <a:sym typeface="Arial"/>
            </a:endParaRPr>
          </a:p>
          <a:p>
            <a:pPr marL="457200" lvl="0" indent="-419100" algn="l" rtl="0">
              <a:lnSpc>
                <a:spcPct val="115000"/>
              </a:lnSpc>
              <a:spcBef>
                <a:spcPts val="0"/>
              </a:spcBef>
              <a:spcAft>
                <a:spcPts val="0"/>
              </a:spcAft>
              <a:buClr>
                <a:srgbClr val="FFFFFF"/>
              </a:buClr>
              <a:buSzPts val="3000"/>
              <a:buFont typeface="Arial"/>
              <a:buChar char="●"/>
            </a:pPr>
            <a:r>
              <a:rPr lang="en" b="1">
                <a:solidFill>
                  <a:srgbClr val="FFFFFF"/>
                </a:solidFill>
                <a:latin typeface="Arial"/>
                <a:ea typeface="Arial"/>
                <a:cs typeface="Arial"/>
                <a:sym typeface="Arial"/>
              </a:rPr>
              <a:t>Penis:</a:t>
            </a:r>
            <a:r>
              <a:rPr lang="en">
                <a:solidFill>
                  <a:srgbClr val="FFFFFF"/>
                </a:solidFill>
                <a:latin typeface="Arial"/>
                <a:ea typeface="Arial"/>
                <a:cs typeface="Arial"/>
                <a:sym typeface="Arial"/>
              </a:rPr>
              <a:t>external organ specialized to deliver sperm but also urine.</a:t>
            </a:r>
            <a:endParaRPr>
              <a:solidFill>
                <a:srgbClr val="FFFFFF"/>
              </a:solidFill>
              <a:latin typeface="Arial"/>
              <a:ea typeface="Arial"/>
              <a:cs typeface="Arial"/>
              <a:sym typeface="Arial"/>
            </a:endParaRPr>
          </a:p>
          <a:p>
            <a:pPr marL="0" lvl="0" indent="0" algn="l" rtl="0">
              <a:spcBef>
                <a:spcPts val="60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1"/>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37" name="Google Shape;437;p61"/>
          <p:cNvSpPr txBox="1">
            <a:spLocks noGrp="1"/>
          </p:cNvSpPr>
          <p:nvPr>
            <p:ph type="body" idx="1"/>
          </p:nvPr>
        </p:nvSpPr>
        <p:spPr>
          <a:xfrm>
            <a:off x="457200" y="517850"/>
            <a:ext cx="8229600" cy="4407900"/>
          </a:xfrm>
          <a:prstGeom prst="rect">
            <a:avLst/>
          </a:prstGeom>
        </p:spPr>
        <p:txBody>
          <a:bodyPr spcFirstLastPara="1" wrap="square" lIns="91425" tIns="91425" rIns="91425" bIns="91425" anchor="t" anchorCtr="0">
            <a:noAutofit/>
          </a:bodyPr>
          <a:lstStyle/>
          <a:p>
            <a:pPr marL="457200" lvl="0" indent="-419100" algn="l" rtl="0">
              <a:lnSpc>
                <a:spcPct val="90000"/>
              </a:lnSpc>
              <a:spcBef>
                <a:spcPts val="600"/>
              </a:spcBef>
              <a:spcAft>
                <a:spcPts val="0"/>
              </a:spcAft>
              <a:buClr>
                <a:srgbClr val="FFFFFF"/>
              </a:buClr>
              <a:buSzPts val="3000"/>
              <a:buFont typeface="Arial"/>
              <a:buChar char="●"/>
            </a:pPr>
            <a:r>
              <a:rPr lang="en" b="1">
                <a:solidFill>
                  <a:srgbClr val="FFFFFF"/>
                </a:solidFill>
                <a:latin typeface="Arial"/>
                <a:ea typeface="Arial"/>
                <a:cs typeface="Arial"/>
                <a:sym typeface="Arial"/>
              </a:rPr>
              <a:t>Seminal Vesicles: </a:t>
            </a:r>
            <a:r>
              <a:rPr lang="en">
                <a:solidFill>
                  <a:srgbClr val="FFFFFF"/>
                </a:solidFill>
                <a:latin typeface="Arial"/>
                <a:ea typeface="Arial"/>
                <a:cs typeface="Arial"/>
                <a:sym typeface="Arial"/>
              </a:rPr>
              <a:t>Glands that produce a fluid that contains nutrients for the sperm</a:t>
            </a:r>
            <a:endParaRPr>
              <a:solidFill>
                <a:srgbClr val="FFFFFF"/>
              </a:solidFill>
              <a:latin typeface="Arial"/>
              <a:ea typeface="Arial"/>
              <a:cs typeface="Arial"/>
              <a:sym typeface="Arial"/>
            </a:endParaRPr>
          </a:p>
          <a:p>
            <a:pPr marL="457200" lvl="0" indent="-419100" algn="l" rtl="0">
              <a:lnSpc>
                <a:spcPct val="90000"/>
              </a:lnSpc>
              <a:spcBef>
                <a:spcPts val="0"/>
              </a:spcBef>
              <a:spcAft>
                <a:spcPts val="0"/>
              </a:spcAft>
              <a:buClr>
                <a:srgbClr val="FFFFFF"/>
              </a:buClr>
              <a:buSzPts val="3000"/>
              <a:buFont typeface="Arial"/>
              <a:buChar char="●"/>
            </a:pPr>
            <a:r>
              <a:rPr lang="en" b="1">
                <a:solidFill>
                  <a:srgbClr val="FFFFFF"/>
                </a:solidFill>
                <a:latin typeface="Arial"/>
                <a:ea typeface="Arial"/>
                <a:cs typeface="Arial"/>
                <a:sym typeface="Arial"/>
              </a:rPr>
              <a:t>Prostate Gland: </a:t>
            </a:r>
            <a:r>
              <a:rPr lang="en">
                <a:solidFill>
                  <a:srgbClr val="FFFFFF"/>
                </a:solidFill>
                <a:latin typeface="Arial"/>
                <a:ea typeface="Arial"/>
                <a:cs typeface="Arial"/>
                <a:sym typeface="Arial"/>
              </a:rPr>
              <a:t>Secretions from here also mix with sperm for mobility.</a:t>
            </a:r>
            <a:endParaRPr>
              <a:solidFill>
                <a:srgbClr val="FFFFFF"/>
              </a:solidFill>
              <a:latin typeface="Arial"/>
              <a:ea typeface="Arial"/>
              <a:cs typeface="Arial"/>
              <a:sym typeface="Arial"/>
            </a:endParaRPr>
          </a:p>
          <a:p>
            <a:pPr marL="457200" lvl="0" indent="-419100" algn="l" rtl="0">
              <a:lnSpc>
                <a:spcPct val="90000"/>
              </a:lnSpc>
              <a:spcBef>
                <a:spcPts val="0"/>
              </a:spcBef>
              <a:spcAft>
                <a:spcPts val="0"/>
              </a:spcAft>
              <a:buClr>
                <a:srgbClr val="FFFFFF"/>
              </a:buClr>
              <a:buSzPts val="3000"/>
              <a:buFont typeface="Arial"/>
              <a:buChar char="●"/>
            </a:pPr>
            <a:r>
              <a:rPr lang="en" b="1">
                <a:solidFill>
                  <a:srgbClr val="FFFFFF"/>
                </a:solidFill>
                <a:latin typeface="Arial"/>
                <a:ea typeface="Arial"/>
                <a:cs typeface="Arial"/>
                <a:sym typeface="Arial"/>
              </a:rPr>
              <a:t>Cowper’s Gland:</a:t>
            </a:r>
            <a:r>
              <a:rPr lang="en">
                <a:solidFill>
                  <a:srgbClr val="FFFFFF"/>
                </a:solidFill>
                <a:latin typeface="Arial"/>
                <a:ea typeface="Arial"/>
                <a:cs typeface="Arial"/>
                <a:sym typeface="Arial"/>
              </a:rPr>
              <a:t> Produces an alkaline fluid that neutralizes the semen.</a:t>
            </a:r>
            <a:endParaRPr>
              <a:solidFill>
                <a:srgbClr val="FFFFFF"/>
              </a:solidFill>
              <a:latin typeface="Arial"/>
              <a:ea typeface="Arial"/>
              <a:cs typeface="Arial"/>
              <a:sym typeface="Arial"/>
            </a:endParaRPr>
          </a:p>
          <a:p>
            <a:pPr marL="457200" lvl="0" indent="-419100" algn="l" rtl="0">
              <a:lnSpc>
                <a:spcPct val="90000"/>
              </a:lnSpc>
              <a:spcBef>
                <a:spcPts val="0"/>
              </a:spcBef>
              <a:spcAft>
                <a:spcPts val="0"/>
              </a:spcAft>
              <a:buClr>
                <a:srgbClr val="FFFFFF"/>
              </a:buClr>
              <a:buSzPts val="3000"/>
              <a:buFont typeface="Arial"/>
              <a:buChar char="●"/>
            </a:pPr>
            <a:r>
              <a:rPr lang="en" b="1">
                <a:solidFill>
                  <a:srgbClr val="FFFFFF"/>
                </a:solidFill>
                <a:latin typeface="Arial"/>
                <a:ea typeface="Arial"/>
                <a:cs typeface="Arial"/>
                <a:sym typeface="Arial"/>
              </a:rPr>
              <a:t>Urethra: </a:t>
            </a:r>
            <a:r>
              <a:rPr lang="en">
                <a:solidFill>
                  <a:srgbClr val="FFFFFF"/>
                </a:solidFill>
                <a:latin typeface="Arial"/>
                <a:ea typeface="Arial"/>
                <a:cs typeface="Arial"/>
                <a:sym typeface="Arial"/>
              </a:rPr>
              <a:t>Passageway through which sperm and urine leave the body.</a:t>
            </a:r>
            <a:endParaRPr>
              <a:solidFill>
                <a:srgbClr val="FFFFFF"/>
              </a:solidFill>
              <a:latin typeface="Arial"/>
              <a:ea typeface="Arial"/>
              <a:cs typeface="Arial"/>
              <a:sym typeface="Arial"/>
            </a:endParaRPr>
          </a:p>
          <a:p>
            <a:pPr marL="0" lvl="0" indent="0" algn="l" rtl="0">
              <a:spcBef>
                <a:spcPts val="60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2"/>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443" name="Google Shape;443;p62"/>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endParaRPr/>
          </a:p>
        </p:txBody>
      </p:sp>
      <p:pic>
        <p:nvPicPr>
          <p:cNvPr id="444" name="Google Shape;444;p62"/>
          <p:cNvPicPr preferRelativeResize="0"/>
          <p:nvPr/>
        </p:nvPicPr>
        <p:blipFill>
          <a:blip r:embed="rId3">
            <a:alphaModFix/>
          </a:blip>
          <a:stretch>
            <a:fillRect/>
          </a:stretch>
        </p:blipFill>
        <p:spPr>
          <a:xfrm>
            <a:off x="895674" y="205975"/>
            <a:ext cx="7370940" cy="47198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3"/>
          <p:cNvSpPr txBox="1">
            <a:spLocks noGrp="1"/>
          </p:cNvSpPr>
          <p:nvPr>
            <p:ph type="title"/>
          </p:nvPr>
        </p:nvSpPr>
        <p:spPr>
          <a:xfrm>
            <a:off x="457200" y="0"/>
            <a:ext cx="82296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Endocrine System</a:t>
            </a:r>
            <a:endParaRPr/>
          </a:p>
        </p:txBody>
      </p:sp>
      <p:sp>
        <p:nvSpPr>
          <p:cNvPr id="450" name="Google Shape;450;p63"/>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pic>
        <p:nvPicPr>
          <p:cNvPr id="451" name="Google Shape;451;p63"/>
          <p:cNvPicPr preferRelativeResize="0"/>
          <p:nvPr/>
        </p:nvPicPr>
        <p:blipFill>
          <a:blip r:embed="rId3">
            <a:alphaModFix/>
          </a:blip>
          <a:stretch>
            <a:fillRect/>
          </a:stretch>
        </p:blipFill>
        <p:spPr>
          <a:xfrm>
            <a:off x="1490000" y="727800"/>
            <a:ext cx="6457070" cy="4306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ctrTitle"/>
          </p:nvPr>
        </p:nvSpPr>
        <p:spPr>
          <a:xfrm>
            <a:off x="685800" y="1568185"/>
            <a:ext cx="7772400" cy="123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pic>
        <p:nvPicPr>
          <p:cNvPr id="150" name="Google Shape;150;p19"/>
          <p:cNvPicPr preferRelativeResize="0"/>
          <p:nvPr/>
        </p:nvPicPr>
        <p:blipFill>
          <a:blip r:embed="rId3">
            <a:alphaModFix/>
          </a:blip>
          <a:stretch>
            <a:fillRect/>
          </a:stretch>
        </p:blipFill>
        <p:spPr>
          <a:xfrm>
            <a:off x="937600" y="69776"/>
            <a:ext cx="7268800" cy="49189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4"/>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Endocrine System</a:t>
            </a:r>
            <a:endParaRPr/>
          </a:p>
        </p:txBody>
      </p:sp>
      <p:sp>
        <p:nvSpPr>
          <p:cNvPr id="457" name="Google Shape;457;p64"/>
          <p:cNvSpPr txBox="1">
            <a:spLocks noGrp="1"/>
          </p:cNvSpPr>
          <p:nvPr>
            <p:ph type="body" idx="1"/>
          </p:nvPr>
        </p:nvSpPr>
        <p:spPr>
          <a:xfrm>
            <a:off x="457200" y="737800"/>
            <a:ext cx="8229600" cy="4188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1000">
              <a:solidFill>
                <a:srgbClr val="333333"/>
              </a:solidFill>
              <a:highlight>
                <a:srgbClr val="F9F9F9"/>
              </a:highlight>
              <a:latin typeface="Arial"/>
              <a:ea typeface="Arial"/>
              <a:cs typeface="Arial"/>
              <a:sym typeface="Arial"/>
            </a:endParaRPr>
          </a:p>
          <a:p>
            <a:pPr marL="457200" lvl="0" indent="-419100" algn="l" rtl="0">
              <a:spcBef>
                <a:spcPts val="600"/>
              </a:spcBef>
              <a:spcAft>
                <a:spcPts val="0"/>
              </a:spcAft>
              <a:buClr>
                <a:srgbClr val="FFFFFF"/>
              </a:buClr>
              <a:buSzPts val="3000"/>
              <a:buFont typeface="Arial"/>
              <a:buChar char="●"/>
            </a:pPr>
            <a:r>
              <a:rPr lang="en">
                <a:solidFill>
                  <a:srgbClr val="FFFFFF"/>
                </a:solidFill>
                <a:latin typeface="Arial"/>
                <a:ea typeface="Arial"/>
                <a:cs typeface="Arial"/>
                <a:sym typeface="Arial"/>
              </a:rPr>
              <a:t>Collection of glands that secrete hormones into the circulatory system to be carried to distant target organs.</a:t>
            </a:r>
            <a:endParaRPr>
              <a:solidFill>
                <a:srgbClr val="FFFFFF"/>
              </a:solidFill>
              <a:latin typeface="Arial"/>
              <a:ea typeface="Arial"/>
              <a:cs typeface="Arial"/>
              <a:sym typeface="Arial"/>
            </a:endParaRPr>
          </a:p>
          <a:p>
            <a:pPr marL="457200" lvl="0" indent="-419100" algn="l" rtl="0">
              <a:spcBef>
                <a:spcPts val="0"/>
              </a:spcBef>
              <a:spcAft>
                <a:spcPts val="0"/>
              </a:spcAft>
              <a:buClr>
                <a:srgbClr val="FFFFFF"/>
              </a:buClr>
              <a:buSzPts val="3000"/>
              <a:buFont typeface="Arial"/>
              <a:buChar char="●"/>
            </a:pPr>
            <a:r>
              <a:rPr lang="en" u="sng">
                <a:solidFill>
                  <a:srgbClr val="FFFFFF"/>
                </a:solidFill>
                <a:latin typeface="Arial"/>
                <a:ea typeface="Arial"/>
                <a:cs typeface="Arial"/>
                <a:sym typeface="Arial"/>
              </a:rPr>
              <a:t>Major endocrine glands</a:t>
            </a:r>
            <a:r>
              <a:rPr lang="en">
                <a:solidFill>
                  <a:srgbClr val="FFFFFF"/>
                </a:solidFill>
                <a:latin typeface="Arial"/>
                <a:ea typeface="Arial"/>
                <a:cs typeface="Arial"/>
                <a:sym typeface="Arial"/>
              </a:rPr>
              <a:t>: Pineal gland, pituitary gland, pancreas, ovaries, testes, thyroid gland, parathyroid gland, hypothalamus, gastrointestinal tract and adrenal glands.</a:t>
            </a:r>
            <a:endParaRPr>
              <a:solidFill>
                <a:srgbClr val="FFFFFF"/>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5"/>
          <p:cNvSpPr txBox="1">
            <a:spLocks noGrp="1"/>
          </p:cNvSpPr>
          <p:nvPr>
            <p:ph type="title"/>
          </p:nvPr>
        </p:nvSpPr>
        <p:spPr>
          <a:xfrm>
            <a:off x="0" y="205975"/>
            <a:ext cx="8686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ighlight>
                  <a:srgbClr val="D9D9D9"/>
                </a:highlight>
                <a:hlinkClick r:id="rId3"/>
              </a:rPr>
              <a:t>Feedback loop:</a:t>
            </a:r>
            <a:endParaRPr>
              <a:highlight>
                <a:srgbClr val="D9D9D9"/>
              </a:highlight>
            </a:endParaRPr>
          </a:p>
        </p:txBody>
      </p:sp>
      <p:sp>
        <p:nvSpPr>
          <p:cNvPr id="463" name="Google Shape;463;p6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-How does </a:t>
            </a:r>
            <a:endParaRPr/>
          </a:p>
          <a:p>
            <a:pPr marL="0" lvl="0" indent="0" algn="l" rtl="0">
              <a:spcBef>
                <a:spcPts val="600"/>
              </a:spcBef>
              <a:spcAft>
                <a:spcPts val="0"/>
              </a:spcAft>
              <a:buNone/>
            </a:pPr>
            <a:r>
              <a:rPr lang="en"/>
              <a:t>the </a:t>
            </a:r>
            <a:endParaRPr/>
          </a:p>
          <a:p>
            <a:pPr marL="0" lvl="0" indent="0" algn="l" rtl="0">
              <a:spcBef>
                <a:spcPts val="600"/>
              </a:spcBef>
              <a:spcAft>
                <a:spcPts val="0"/>
              </a:spcAft>
              <a:buNone/>
            </a:pPr>
            <a:r>
              <a:rPr lang="en"/>
              <a:t>endocrine </a:t>
            </a:r>
            <a:endParaRPr/>
          </a:p>
          <a:p>
            <a:pPr marL="0" lvl="0" indent="0" algn="l" rtl="0">
              <a:spcBef>
                <a:spcPts val="600"/>
              </a:spcBef>
              <a:spcAft>
                <a:spcPts val="0"/>
              </a:spcAft>
              <a:buNone/>
            </a:pPr>
            <a:r>
              <a:rPr lang="en"/>
              <a:t>system </a:t>
            </a:r>
            <a:endParaRPr/>
          </a:p>
          <a:p>
            <a:pPr marL="0" lvl="0" indent="0" algn="l" rtl="0">
              <a:spcBef>
                <a:spcPts val="600"/>
              </a:spcBef>
              <a:spcAft>
                <a:spcPts val="0"/>
              </a:spcAft>
              <a:buNone/>
            </a:pPr>
            <a:r>
              <a:rPr lang="en"/>
              <a:t>maintain</a:t>
            </a:r>
            <a:endParaRPr/>
          </a:p>
          <a:p>
            <a:pPr marL="0" lvl="0" indent="0" algn="l" rtl="0">
              <a:spcBef>
                <a:spcPts val="600"/>
              </a:spcBef>
              <a:spcAft>
                <a:spcPts val="0"/>
              </a:spcAft>
              <a:buNone/>
            </a:pPr>
            <a:r>
              <a:rPr lang="en"/>
              <a:t>homeostasis?</a:t>
            </a:r>
            <a:endParaRPr/>
          </a:p>
        </p:txBody>
      </p:sp>
      <p:pic>
        <p:nvPicPr>
          <p:cNvPr id="464" name="Google Shape;464;p65"/>
          <p:cNvPicPr preferRelativeResize="0"/>
          <p:nvPr/>
        </p:nvPicPr>
        <p:blipFill>
          <a:blip r:embed="rId4">
            <a:alphaModFix/>
          </a:blip>
          <a:stretch>
            <a:fillRect/>
          </a:stretch>
        </p:blipFill>
        <p:spPr>
          <a:xfrm>
            <a:off x="3401025" y="0"/>
            <a:ext cx="6109224" cy="5143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Think about all of the body systems</a:t>
            </a:r>
            <a:r>
              <a:rPr lang="en"/>
              <a:t>:</a:t>
            </a:r>
            <a:endParaRPr/>
          </a:p>
        </p:txBody>
      </p:sp>
      <p:sp>
        <p:nvSpPr>
          <p:cNvPr id="470" name="Google Shape;470;p66"/>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How do the body systems work together?</a:t>
            </a:r>
            <a:endParaRPr/>
          </a:p>
          <a:p>
            <a:pPr marL="457200" lvl="0" indent="-419100" algn="l" rtl="0">
              <a:spcBef>
                <a:spcPts val="0"/>
              </a:spcBef>
              <a:spcAft>
                <a:spcPts val="0"/>
              </a:spcAft>
              <a:buSzPts val="3000"/>
              <a:buChar char="●"/>
            </a:pPr>
            <a:r>
              <a:rPr lang="en"/>
              <a:t>How do the body systems relate to the characteristics of life?</a:t>
            </a:r>
            <a:endParaRPr/>
          </a:p>
          <a:p>
            <a:pPr marL="457200" lvl="0" indent="-419100" algn="l" rtl="0">
              <a:spcBef>
                <a:spcPts val="0"/>
              </a:spcBef>
              <a:spcAft>
                <a:spcPts val="0"/>
              </a:spcAft>
              <a:buSzPts val="3000"/>
              <a:buChar char="●"/>
            </a:pPr>
            <a:r>
              <a:rPr lang="en"/>
              <a:t>How do the body systems maintain homeostasis?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ctrTitle"/>
          </p:nvPr>
        </p:nvSpPr>
        <p:spPr>
          <a:xfrm>
            <a:off x="685800" y="1568185"/>
            <a:ext cx="7772400" cy="123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56" name="Google Shape;156;p20"/>
          <p:cNvSpPr txBox="1">
            <a:spLocks noGrp="1"/>
          </p:cNvSpPr>
          <p:nvPr>
            <p:ph type="subTitle" idx="1"/>
          </p:nvPr>
        </p:nvSpPr>
        <p:spPr>
          <a:xfrm>
            <a:off x="685800" y="133600"/>
            <a:ext cx="7772400" cy="3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rPr>
              <a:t>Reflex Arc - what’s missing?? </a:t>
            </a:r>
            <a:endParaRPr sz="3000">
              <a:solidFill>
                <a:srgbClr val="FFFFFF"/>
              </a:solidFill>
            </a:endParaRPr>
          </a:p>
        </p:txBody>
      </p:sp>
      <p:pic>
        <p:nvPicPr>
          <p:cNvPr id="157" name="Google Shape;157;p20"/>
          <p:cNvPicPr preferRelativeResize="0"/>
          <p:nvPr/>
        </p:nvPicPr>
        <p:blipFill>
          <a:blip r:embed="rId3">
            <a:alphaModFix/>
          </a:blip>
          <a:stretch>
            <a:fillRect/>
          </a:stretch>
        </p:blipFill>
        <p:spPr>
          <a:xfrm>
            <a:off x="1721600" y="744000"/>
            <a:ext cx="5700775" cy="4195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ctrTitle"/>
          </p:nvPr>
        </p:nvSpPr>
        <p:spPr>
          <a:xfrm flipH="1">
            <a:off x="685800" y="2429754"/>
            <a:ext cx="7772400" cy="20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600"/>
          </a:p>
          <a:p>
            <a:pPr marL="0" lvl="0" indent="0" algn="ctr" rtl="0">
              <a:spcBef>
                <a:spcPts val="0"/>
              </a:spcBef>
              <a:spcAft>
                <a:spcPts val="0"/>
              </a:spcAft>
              <a:buNone/>
            </a:pPr>
            <a:endParaRPr sz="3600"/>
          </a:p>
          <a:p>
            <a:pPr marL="0" lvl="0" indent="0" algn="ctr" rtl="0">
              <a:spcBef>
                <a:spcPts val="0"/>
              </a:spcBef>
              <a:spcAft>
                <a:spcPts val="0"/>
              </a:spcAft>
              <a:buNone/>
            </a:pPr>
            <a:endParaRPr sz="3600">
              <a:solidFill>
                <a:srgbClr val="FFFFFF"/>
              </a:solidFill>
            </a:endParaRPr>
          </a:p>
          <a:p>
            <a:pPr marL="0" lvl="0" indent="0" algn="ctr" rtl="0">
              <a:spcBef>
                <a:spcPts val="0"/>
              </a:spcBef>
              <a:spcAft>
                <a:spcPts val="0"/>
              </a:spcAft>
              <a:buNone/>
            </a:pPr>
            <a:endParaRPr sz="3600">
              <a:solidFill>
                <a:srgbClr val="FFFFFF"/>
              </a:solidFill>
            </a:endParaRPr>
          </a:p>
          <a:p>
            <a:pPr marL="0" lvl="0" indent="0" algn="ctr" rtl="0">
              <a:spcBef>
                <a:spcPts val="0"/>
              </a:spcBef>
              <a:spcAft>
                <a:spcPts val="0"/>
              </a:spcAft>
              <a:buNone/>
            </a:pPr>
            <a:endParaRPr sz="3600">
              <a:solidFill>
                <a:srgbClr val="FFFFFF"/>
              </a:solidFill>
            </a:endParaRPr>
          </a:p>
          <a:p>
            <a:pPr marL="0" lvl="0" indent="0" algn="ctr" rtl="0">
              <a:spcBef>
                <a:spcPts val="0"/>
              </a:spcBef>
              <a:spcAft>
                <a:spcPts val="0"/>
              </a:spcAft>
              <a:buNone/>
            </a:pPr>
            <a:endParaRPr sz="3400" b="0">
              <a:solidFill>
                <a:srgbClr val="FFFFFF"/>
              </a:solidFill>
            </a:endParaRPr>
          </a:p>
          <a:p>
            <a:pPr marL="0" lvl="0" indent="0" algn="ctr" rtl="0">
              <a:spcBef>
                <a:spcPts val="0"/>
              </a:spcBef>
              <a:spcAft>
                <a:spcPts val="0"/>
              </a:spcAft>
              <a:buNone/>
            </a:pPr>
            <a:endParaRPr sz="3400" b="0">
              <a:solidFill>
                <a:srgbClr val="FFFFFF"/>
              </a:solidFill>
            </a:endParaRPr>
          </a:p>
          <a:p>
            <a:pPr marL="0" lvl="0" indent="0" algn="ctr" rtl="0">
              <a:spcBef>
                <a:spcPts val="0"/>
              </a:spcBef>
              <a:spcAft>
                <a:spcPts val="0"/>
              </a:spcAft>
              <a:buNone/>
            </a:pPr>
            <a:endParaRPr sz="3400" b="0">
              <a:solidFill>
                <a:srgbClr val="FFFFFF"/>
              </a:solidFill>
            </a:endParaRPr>
          </a:p>
          <a:p>
            <a:pPr marL="0" lvl="0" indent="0" algn="ctr" rtl="0">
              <a:spcBef>
                <a:spcPts val="0"/>
              </a:spcBef>
              <a:spcAft>
                <a:spcPts val="0"/>
              </a:spcAft>
              <a:buNone/>
            </a:pPr>
            <a:r>
              <a:rPr lang="en" sz="3400" b="0">
                <a:solidFill>
                  <a:srgbClr val="FFFFFF"/>
                </a:solidFill>
              </a:rPr>
              <a:t>Write your name on the video guide “Wired,” Fill in the missing words as the video plays and attach the completed paper to page </a:t>
            </a:r>
            <a:r>
              <a:rPr lang="en" sz="3400" u="sng">
                <a:solidFill>
                  <a:srgbClr val="FFFFFF"/>
                </a:solidFill>
              </a:rPr>
              <a:t>10</a:t>
            </a:r>
            <a:r>
              <a:rPr lang="en" sz="3400" b="0">
                <a:solidFill>
                  <a:srgbClr val="FFFFFF"/>
                </a:solidFill>
              </a:rPr>
              <a:t> in your notebook.</a:t>
            </a:r>
            <a:endParaRPr sz="3400" b="0">
              <a:solidFill>
                <a:srgbClr val="FFFFFF"/>
              </a:solidFill>
            </a:endParaRPr>
          </a:p>
        </p:txBody>
      </p:sp>
      <p:sp>
        <p:nvSpPr>
          <p:cNvPr id="163" name="Google Shape;163;p21"/>
          <p:cNvSpPr txBox="1">
            <a:spLocks noGrp="1"/>
          </p:cNvSpPr>
          <p:nvPr>
            <p:ph type="subTitle" idx="1"/>
          </p:nvPr>
        </p:nvSpPr>
        <p:spPr>
          <a:xfrm rot="10800000" flipH="1">
            <a:off x="644050" y="5143500"/>
            <a:ext cx="7772400" cy="16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ctrTitle"/>
          </p:nvPr>
        </p:nvSpPr>
        <p:spPr>
          <a:xfrm>
            <a:off x="719200" y="424260"/>
            <a:ext cx="7772400" cy="123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rPr>
              <a:t>Stroop Tests</a:t>
            </a:r>
            <a:endParaRPr>
              <a:solidFill>
                <a:srgbClr val="FFFFFF"/>
              </a:solidFill>
            </a:endParaRPr>
          </a:p>
        </p:txBody>
      </p:sp>
      <p:sp>
        <p:nvSpPr>
          <p:cNvPr id="169" name="Google Shape;169;p22"/>
          <p:cNvSpPr txBox="1">
            <a:spLocks noGrp="1"/>
          </p:cNvSpPr>
          <p:nvPr>
            <p:ph type="subTitle" idx="1"/>
          </p:nvPr>
        </p:nvSpPr>
        <p:spPr>
          <a:xfrm>
            <a:off x="685800" y="2914650"/>
            <a:ext cx="7772400" cy="65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50">
                <a:solidFill>
                  <a:srgbClr val="222222"/>
                </a:solidFill>
                <a:highlight>
                  <a:srgbClr val="FFFFFF"/>
                </a:highlight>
                <a:latin typeface="Arial"/>
                <a:ea typeface="Arial"/>
                <a:cs typeface="Arial"/>
                <a:sym typeface="Arial"/>
              </a:rPr>
              <a:t>.</a:t>
            </a:r>
            <a:endParaRPr/>
          </a:p>
        </p:txBody>
      </p:sp>
      <p:sp>
        <p:nvSpPr>
          <p:cNvPr id="170" name="Google Shape;170;p22"/>
          <p:cNvSpPr txBox="1"/>
          <p:nvPr/>
        </p:nvSpPr>
        <p:spPr>
          <a:xfrm>
            <a:off x="350700" y="1786875"/>
            <a:ext cx="8592000" cy="222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rPr>
              <a:t>In psychology, the Stroop effect is a demonstration of interference in the reaction time of a task. The most well known Stroop test is the color test where…. </a:t>
            </a:r>
            <a:endParaRPr sz="30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ctrTitle"/>
          </p:nvPr>
        </p:nvSpPr>
        <p:spPr>
          <a:xfrm>
            <a:off x="685800" y="1568185"/>
            <a:ext cx="7772400" cy="123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76" name="Google Shape;176;p23"/>
          <p:cNvSpPr txBox="1">
            <a:spLocks noGrp="1"/>
          </p:cNvSpPr>
          <p:nvPr>
            <p:ph type="subTitle" idx="1"/>
          </p:nvPr>
        </p:nvSpPr>
        <p:spPr>
          <a:xfrm>
            <a:off x="158650" y="283900"/>
            <a:ext cx="8892600" cy="88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rPr>
              <a:t>Naming the colors of the top 2 rows will probably be faster than naming the colors of the rest.</a:t>
            </a:r>
            <a:endParaRPr sz="3000">
              <a:solidFill>
                <a:srgbClr val="FFFFFF"/>
              </a:solidFill>
            </a:endParaRPr>
          </a:p>
        </p:txBody>
      </p:sp>
      <p:pic>
        <p:nvPicPr>
          <p:cNvPr id="177" name="Google Shape;177;p23"/>
          <p:cNvPicPr preferRelativeResize="0"/>
          <p:nvPr/>
        </p:nvPicPr>
        <p:blipFill>
          <a:blip r:embed="rId3">
            <a:alphaModFix/>
          </a:blip>
          <a:stretch>
            <a:fillRect/>
          </a:stretch>
        </p:blipFill>
        <p:spPr>
          <a:xfrm>
            <a:off x="2538325" y="1318300"/>
            <a:ext cx="3930000" cy="3825200"/>
          </a:xfrm>
          <a:prstGeom prst="rect">
            <a:avLst/>
          </a:prstGeom>
          <a:noFill/>
          <a:ln>
            <a:noFill/>
          </a:ln>
        </p:spPr>
      </p:pic>
    </p:spTree>
  </p:cSld>
  <p:clrMapOvr>
    <a:masterClrMapping/>
  </p:clrMapOvr>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 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1388</Words>
  <Application>Microsoft Office PowerPoint</Application>
  <PresentationFormat>On-screen Show (16:9)</PresentationFormat>
  <Paragraphs>202</Paragraphs>
  <Slides>52</Slides>
  <Notes>52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52</vt:i4>
      </vt:variant>
    </vt:vector>
  </HeadingPairs>
  <TitlesOfParts>
    <vt:vector size="57" baseType="lpstr">
      <vt:lpstr>Arial</vt:lpstr>
      <vt:lpstr>Georgia</vt:lpstr>
      <vt:lpstr>Trebuchet MS</vt:lpstr>
      <vt:lpstr>Spotlight</vt:lpstr>
      <vt:lpstr>Paper Plane</vt:lpstr>
      <vt:lpstr>Human Body Systems</vt:lpstr>
      <vt:lpstr>Nervous System</vt:lpstr>
      <vt:lpstr>PowerPoint Presentation</vt:lpstr>
      <vt:lpstr>Draw</vt:lpstr>
      <vt:lpstr>PowerPoint Presentation</vt:lpstr>
      <vt:lpstr>PowerPoint Presentation</vt:lpstr>
      <vt:lpstr>        Write your name on the video guide “Wired,” Fill in the missing words as the video plays and attach the completed paper to page 10 in your notebook.</vt:lpstr>
      <vt:lpstr>Stroop Tests</vt:lpstr>
      <vt:lpstr>PowerPoint Presentation</vt:lpstr>
      <vt:lpstr>PowerPoint Presentation</vt:lpstr>
      <vt:lpstr>Summarize your nervous system notes by answering the essential question, “How does the nervous system help to maintain homeostasis?</vt:lpstr>
      <vt:lpstr>EQ: How does it help to  maintain homeostasis?</vt:lpstr>
      <vt:lpstr>PowerPoint Presentation</vt:lpstr>
      <vt:lpstr>Three types of muscle tissues:</vt:lpstr>
      <vt:lpstr>Your skeletal system is all the bones of the body and the connective tissues.  (Your teeth are also considered part of your skeletal system although they are made of dentin and enamel and not bone).</vt:lpstr>
      <vt:lpstr>Watch the video and think about homeostasis.</vt:lpstr>
      <vt:lpstr>      Summarize your notes  (answer the essential question - How does the musculoskeletal system help to maintain homeostasis?).</vt:lpstr>
      <vt:lpstr>Respiratory System EQ: How does this system help the body maintain homeostasis?</vt:lpstr>
      <vt:lpstr>  You will use balloons to measure your vital lung capacity (capacity of air breathed out in one breath).</vt:lpstr>
      <vt:lpstr>Brainstorm, Discuss and Share out:</vt:lpstr>
      <vt:lpstr>PowerPoint Presentation</vt:lpstr>
      <vt:lpstr>Fun Fact:</vt:lpstr>
      <vt:lpstr>Respiratory Notes Summary:</vt:lpstr>
      <vt:lpstr>Excretory System</vt:lpstr>
      <vt:lpstr>PowerPoint Presentation</vt:lpstr>
      <vt:lpstr>The lungs and skin are also excretory organs.</vt:lpstr>
      <vt:lpstr>Circulatory System*</vt:lpstr>
      <vt:lpstr>Blood</vt:lpstr>
      <vt:lpstr>What other body systems might work closely with the circulatory system?</vt:lpstr>
      <vt:lpstr>Fun Fact:</vt:lpstr>
      <vt:lpstr>“Blood Color” Article Activity</vt:lpstr>
      <vt:lpstr>“Blood Color” Article Tree Map:</vt:lpstr>
      <vt:lpstr>Analysis</vt:lpstr>
      <vt:lpstr>Digestive System</vt:lpstr>
      <vt:lpstr>Where do nutrients (and water) go after they’re absorbed through the intestines?</vt:lpstr>
      <vt:lpstr>PowerPoint Presentation</vt:lpstr>
      <vt:lpstr>PowerPoint Presentation</vt:lpstr>
      <vt:lpstr>What does the digestive system absorb? </vt:lpstr>
      <vt:lpstr>How does the body use energy?</vt:lpstr>
      <vt:lpstr>PowerPoint Presentation</vt:lpstr>
      <vt:lpstr>Digestive System Matching</vt:lpstr>
      <vt:lpstr>Digestive system matching</vt:lpstr>
      <vt:lpstr>Reproductive System </vt:lpstr>
      <vt:lpstr>PowerPoint Presentation</vt:lpstr>
      <vt:lpstr>Menstruation</vt:lpstr>
      <vt:lpstr>Male reproductive organs:</vt:lpstr>
      <vt:lpstr>PowerPoint Presentation</vt:lpstr>
      <vt:lpstr>PowerPoint Presentation</vt:lpstr>
      <vt:lpstr>Endocrine System</vt:lpstr>
      <vt:lpstr>Endocrine System</vt:lpstr>
      <vt:lpstr>Feedback loop:</vt:lpstr>
      <vt:lpstr>Think about all of the body systems: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Body Systems</dc:title>
  <dc:creator>Robles, Sarah (srobles@psusd.us)</dc:creator>
  <cp:lastModifiedBy>Robles, Sarah (srobles@psusd.us)</cp:lastModifiedBy>
  <cp:revision>1</cp:revision>
  <dcterms:modified xsi:type="dcterms:W3CDTF">2018-09-17T20:25:38Z</dcterms:modified>
</cp:coreProperties>
</file>