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Montserrat" panose="020B0604020202020204" charset="0"/>
      <p:regular r:id="rId7"/>
      <p:bold r:id="rId8"/>
    </p:embeddedFont>
    <p:embeddedFont>
      <p:font typeface="Oswald" panose="020B0604020202020204" charset="0"/>
      <p:regular r:id="rId9"/>
      <p:bold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Hodg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96"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What article?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3472237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199" cy="5143499"/>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799"/>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599" cy="2146199"/>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599"/>
            <a:ext cx="42600" cy="84557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599"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899"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899"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199" cy="1786199"/>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599"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t>       Henrietta Lacks</a:t>
            </a:r>
          </a:p>
        </p:txBody>
      </p:sp>
      <p:sp>
        <p:nvSpPr>
          <p:cNvPr id="59" name="Shape 59"/>
          <p:cNvSpPr txBox="1">
            <a:spLocks noGrp="1"/>
          </p:cNvSpPr>
          <p:nvPr>
            <p:ph type="subTitle" idx="1"/>
          </p:nvPr>
        </p:nvSpPr>
        <p:spPr>
          <a:xfrm>
            <a:off x="344250" y="3550650"/>
            <a:ext cx="4910100" cy="577799"/>
          </a:xfrm>
          <a:prstGeom prst="rect">
            <a:avLst/>
          </a:prstGeom>
        </p:spPr>
        <p:txBody>
          <a:bodyPr lIns="91425" tIns="91425" rIns="91425" bIns="91425" anchor="ctr" anchorCtr="0">
            <a:noAutofit/>
          </a:bodyPr>
          <a:lstStyle/>
          <a:p>
            <a:pPr lvl="0">
              <a:spcBef>
                <a:spcPts val="0"/>
              </a:spcBef>
              <a:buNone/>
            </a:pPr>
            <a:endParaRPr/>
          </a:p>
        </p:txBody>
      </p:sp>
      <p:pic>
        <p:nvPicPr>
          <p:cNvPr id="60" name="Shape 60"/>
          <p:cNvPicPr preferRelativeResize="0"/>
          <p:nvPr/>
        </p:nvPicPr>
        <p:blipFill>
          <a:blip r:embed="rId3">
            <a:alphaModFix/>
          </a:blip>
          <a:stretch>
            <a:fillRect/>
          </a:stretch>
        </p:blipFill>
        <p:spPr>
          <a:xfrm>
            <a:off x="401775" y="1479375"/>
            <a:ext cx="1496825" cy="199575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Article Analysis:</a:t>
            </a:r>
          </a:p>
        </p:txBody>
      </p:sp>
      <p:sp>
        <p:nvSpPr>
          <p:cNvPr id="66" name="Shape 66"/>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marL="457200" lvl="0" indent="-457200" rtl="0">
              <a:spcBef>
                <a:spcPts val="0"/>
              </a:spcBef>
              <a:buSzPct val="100000"/>
              <a:buAutoNum type="arabicPeriod"/>
            </a:pPr>
            <a:r>
              <a:rPr lang="en" sz="3600"/>
              <a:t>Read the article once as a class</a:t>
            </a:r>
          </a:p>
          <a:p>
            <a:pPr marL="457200" lvl="0" indent="-457200" rtl="0">
              <a:spcBef>
                <a:spcPts val="0"/>
              </a:spcBef>
              <a:buSzPct val="100000"/>
              <a:buAutoNum type="arabicPeriod"/>
            </a:pPr>
            <a:r>
              <a:rPr lang="en" sz="3600"/>
              <a:t>Number the paragraphs</a:t>
            </a:r>
          </a:p>
          <a:p>
            <a:pPr marL="457200" lvl="0" indent="-457200" rtl="0">
              <a:spcBef>
                <a:spcPts val="0"/>
              </a:spcBef>
              <a:buSzPct val="100000"/>
              <a:buAutoNum type="arabicPeriod"/>
            </a:pPr>
            <a:r>
              <a:rPr lang="en" sz="3600"/>
              <a:t>Highlight or underline anything that captured your attention. </a:t>
            </a:r>
          </a:p>
          <a:p>
            <a:pPr lvl="0">
              <a:spcBef>
                <a:spcPts val="0"/>
              </a:spcBef>
              <a:buNone/>
            </a:pPr>
            <a:r>
              <a:rPr lang="en" sz="3600"/>
              <a:t>	</a:t>
            </a:r>
          </a:p>
        </p:txBody>
      </p:sp>
      <p:pic>
        <p:nvPicPr>
          <p:cNvPr id="67" name="Shape 67"/>
          <p:cNvPicPr preferRelativeResize="0"/>
          <p:nvPr/>
        </p:nvPicPr>
        <p:blipFill>
          <a:blip r:embed="rId3">
            <a:alphaModFix/>
          </a:blip>
          <a:stretch>
            <a:fillRect/>
          </a:stretch>
        </p:blipFill>
        <p:spPr>
          <a:xfrm>
            <a:off x="6754450" y="3320450"/>
            <a:ext cx="1196699" cy="159557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103550"/>
            <a:ext cx="8520599" cy="517800"/>
          </a:xfrm>
          <a:prstGeom prst="rect">
            <a:avLst/>
          </a:prstGeom>
        </p:spPr>
        <p:txBody>
          <a:bodyPr lIns="91425" tIns="91425" rIns="91425" bIns="91425" anchor="t" anchorCtr="0">
            <a:noAutofit/>
          </a:bodyPr>
          <a:lstStyle/>
          <a:p>
            <a:pPr lvl="0">
              <a:spcBef>
                <a:spcPts val="0"/>
              </a:spcBef>
              <a:buNone/>
            </a:pPr>
            <a:r>
              <a:rPr lang="en"/>
              <a:t>Whiteboard Activity: </a:t>
            </a:r>
          </a:p>
        </p:txBody>
      </p:sp>
      <p:sp>
        <p:nvSpPr>
          <p:cNvPr id="73" name="Shape 73"/>
          <p:cNvSpPr txBox="1">
            <a:spLocks noGrp="1"/>
          </p:cNvSpPr>
          <p:nvPr>
            <p:ph type="body" idx="1"/>
          </p:nvPr>
        </p:nvSpPr>
        <p:spPr>
          <a:xfrm>
            <a:off x="311700" y="713425"/>
            <a:ext cx="8520599" cy="3855299"/>
          </a:xfrm>
          <a:prstGeom prst="rect">
            <a:avLst/>
          </a:prstGeom>
        </p:spPr>
        <p:txBody>
          <a:bodyPr lIns="91425" tIns="91425" rIns="91425" bIns="91425" anchor="t" anchorCtr="0">
            <a:noAutofit/>
          </a:bodyPr>
          <a:lstStyle/>
          <a:p>
            <a:pPr marL="457200" lvl="0" indent="-419100" rtl="0">
              <a:spcBef>
                <a:spcPts val="0"/>
              </a:spcBef>
              <a:buSzPct val="100000"/>
              <a:buAutoNum type="arabicPeriod"/>
            </a:pPr>
            <a:r>
              <a:rPr lang="en" sz="3000"/>
              <a:t>Your group will receive an example of a “gene therapy success”</a:t>
            </a:r>
          </a:p>
          <a:p>
            <a:pPr marL="457200" lvl="0" indent="-419100" rtl="0">
              <a:spcBef>
                <a:spcPts val="0"/>
              </a:spcBef>
              <a:buSzPct val="100000"/>
              <a:buAutoNum type="arabicPeriod"/>
            </a:pPr>
            <a:r>
              <a:rPr lang="en" sz="3000"/>
              <a:t>Read your example as a group and create a quick presentation of the main ideas on a separate sheet of paper (10 minutes)</a:t>
            </a:r>
          </a:p>
          <a:p>
            <a:pPr marL="457200" lvl="0" indent="-419100" rtl="0">
              <a:spcBef>
                <a:spcPts val="0"/>
              </a:spcBef>
              <a:buSzPct val="100000"/>
              <a:buAutoNum type="arabicPeriod"/>
            </a:pPr>
            <a:r>
              <a:rPr lang="en" sz="3000"/>
              <a:t>Share out your information to the class </a:t>
            </a:r>
          </a:p>
        </p:txBody>
      </p:sp>
      <p:pic>
        <p:nvPicPr>
          <p:cNvPr id="74" name="Shape 74"/>
          <p:cNvPicPr preferRelativeResize="0"/>
          <p:nvPr/>
        </p:nvPicPr>
        <p:blipFill>
          <a:blip r:embed="rId3">
            <a:alphaModFix/>
          </a:blip>
          <a:stretch>
            <a:fillRect/>
          </a:stretch>
        </p:blipFill>
        <p:spPr>
          <a:xfrm>
            <a:off x="7605950" y="3754225"/>
            <a:ext cx="1433400" cy="12512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197775" y="445025"/>
            <a:ext cx="6634499" cy="572699"/>
          </a:xfrm>
          <a:prstGeom prst="rect">
            <a:avLst/>
          </a:prstGeom>
        </p:spPr>
        <p:txBody>
          <a:bodyPr lIns="91425" tIns="91425" rIns="91425" bIns="91425" anchor="t" anchorCtr="0">
            <a:noAutofit/>
          </a:bodyPr>
          <a:lstStyle/>
          <a:p>
            <a:pPr lvl="0">
              <a:spcBef>
                <a:spcPts val="0"/>
              </a:spcBef>
              <a:buNone/>
            </a:pPr>
            <a:r>
              <a:rPr lang="en"/>
              <a:t>Reflection :</a:t>
            </a:r>
          </a:p>
        </p:txBody>
      </p:sp>
      <p:sp>
        <p:nvSpPr>
          <p:cNvPr id="80" name="Shape 80"/>
          <p:cNvSpPr txBox="1">
            <a:spLocks noGrp="1"/>
          </p:cNvSpPr>
          <p:nvPr>
            <p:ph type="body" idx="1"/>
          </p:nvPr>
        </p:nvSpPr>
        <p:spPr>
          <a:xfrm>
            <a:off x="379725" y="1645450"/>
            <a:ext cx="8452800" cy="2923500"/>
          </a:xfrm>
          <a:prstGeom prst="rect">
            <a:avLst/>
          </a:prstGeom>
        </p:spPr>
        <p:txBody>
          <a:bodyPr lIns="91425" tIns="91425" rIns="91425" bIns="91425" anchor="t" anchorCtr="0">
            <a:noAutofit/>
          </a:bodyPr>
          <a:lstStyle/>
          <a:p>
            <a:pPr lvl="0">
              <a:spcBef>
                <a:spcPts val="0"/>
              </a:spcBef>
              <a:buNone/>
            </a:pPr>
            <a:r>
              <a:rPr lang="en" sz="3000"/>
              <a:t>What are your feelings about scientists using Henrietta Lack’s genes without her permission?  Are their actions justified by the medical progress that has come from the results?  Express your thoughts in a paragraph using complete sentences and academic language.</a:t>
            </a:r>
          </a:p>
        </p:txBody>
      </p:sp>
      <p:pic>
        <p:nvPicPr>
          <p:cNvPr id="81" name="Shape 81"/>
          <p:cNvPicPr preferRelativeResize="0"/>
          <p:nvPr/>
        </p:nvPicPr>
        <p:blipFill>
          <a:blip r:embed="rId3">
            <a:alphaModFix/>
          </a:blip>
          <a:stretch>
            <a:fillRect/>
          </a:stretch>
        </p:blipFill>
        <p:spPr>
          <a:xfrm>
            <a:off x="311700" y="149575"/>
            <a:ext cx="1793600" cy="15656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Words>
  <Application>Microsoft Office PowerPoint</Application>
  <PresentationFormat>On-screen Show (16:9)</PresentationFormat>
  <Paragraphs>12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Montserrat</vt:lpstr>
      <vt:lpstr>Oswald</vt:lpstr>
      <vt:lpstr>Playfair Display</vt:lpstr>
      <vt:lpstr>pop</vt:lpstr>
      <vt:lpstr>       Henrietta Lacks</vt:lpstr>
      <vt:lpstr>Article Analysis:</vt:lpstr>
      <vt:lpstr>Whiteboard Activity: </vt:lpstr>
      <vt:lpstr>Reflection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Henrietta Lacks</dc:title>
  <dc:creator>Robles, Sarah (srobles@psusd.us)</dc:creator>
  <cp:lastModifiedBy>Robles, Sarah (srobles@psusd.us)</cp:lastModifiedBy>
  <cp:revision>1</cp:revision>
  <dcterms:modified xsi:type="dcterms:W3CDTF">2016-02-09T22:30:43Z</dcterms:modified>
</cp:coreProperties>
</file>