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2" r:id="rId20"/>
    <p:sldId id="273" r:id="rId21"/>
    <p:sldId id="275" r:id="rId22"/>
    <p:sldId id="274" r:id="rId23"/>
    <p:sldId id="276" r:id="rId24"/>
    <p:sldId id="277" r:id="rId25"/>
  </p:sldIdLst>
  <p:sldSz cx="9144000" cy="5143500" type="screen16x9"/>
  <p:notesSz cx="6858000" cy="9144000"/>
  <p:embeddedFontLs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PT Sans Narrow" panose="020B0604020202020204" charset="0"/>
      <p:regular r:id="rId31"/>
      <p:bold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9506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43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30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930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003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274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559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820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698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184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460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36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600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378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75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65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03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54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40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01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903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873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95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rot="10800000" flipH="1">
            <a:off x="0" y="2985000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2393175"/>
            <a:ext cx="4617373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 rot="10800000" flipH="1">
            <a:off x="0" y="2983958"/>
            <a:ext cx="4617373" cy="57109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685800" y="1746893"/>
            <a:ext cx="7772400" cy="1238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rot="10800000" flipH="1">
            <a:off x="0" y="1163100"/>
            <a:ext cx="91440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4526627" y="571349"/>
            <a:ext cx="4617373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 rot="10800000">
            <a:off x="4526627" y="1162132"/>
            <a:ext cx="4617373" cy="57109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 rot="10800000" flipH="1">
            <a:off x="0" y="1163100"/>
            <a:ext cx="91440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rot="10800000">
            <a:off x="4526627" y="1162132"/>
            <a:ext cx="4617373" cy="57109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/>
          <p:nvPr/>
        </p:nvSpPr>
        <p:spPr>
          <a:xfrm flipH="1">
            <a:off x="4526627" y="571349"/>
            <a:ext cx="4617373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 rot="10800000" flipH="1">
            <a:off x="0" y="1163100"/>
            <a:ext cx="9144000" cy="39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flipH="1">
            <a:off x="4526627" y="571349"/>
            <a:ext cx="4617373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 rot="10800000">
            <a:off x="4526627" y="1162132"/>
            <a:ext cx="4617373" cy="57109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 rot="10800000" flipH="1">
            <a:off x="0" y="4412700"/>
            <a:ext cx="9144000" cy="7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 flipH="1">
            <a:off x="4526627" y="3820834"/>
            <a:ext cx="4617373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10800000">
            <a:off x="4526627" y="4411618"/>
            <a:ext cx="4617373" cy="57109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4421727"/>
            <a:ext cx="8229600" cy="505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9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-plane">
    <p:bg>
      <p:bgPr>
        <a:solidFill>
          <a:srgbClr val="6AA84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buChar char="●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buChar char="○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buChar char="■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buChar char="○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buChar char="■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buChar char="○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buChar char="■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times.org/newsimage/photosynthesis-dream-renewable-energy_1_02842012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humbs.dreamstime.com/z/growing-plants-seeds-4759180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://farm1.static.flickr.com/18/23316512_27ed50fffc_m_d.jpg" TargetMode="External"/><Relationship Id="rId7" Type="http://schemas.openxmlformats.org/officeDocument/2006/relationships/hyperlink" Target="http://cdn2-b.examiner.com/sites/default/files/styles/image_content_width/hash/a8/d2/a8d2476865ac937b72f6431041c1409a.jpg?itok=1IYXPZ9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hyperlink" Target="http://3.bp.blogspot.com/-HvmXuiN9N4s/UTVcY-GZdwI/AAAAAAAAAC0/duOBKObJj3Y/s1600/elephants+herbivore.jpg" TargetMode="Externa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dupic.net/Images/Plants/aquatic_plants15.JPG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://www.dogster.com/files/algae-underwater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Molecule Models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November 13,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But what was left over?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OXYGEN!!!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475300" cy="133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Take your leftover oxygens and make as many of these as you can! Also draw this in your notes!</a:t>
            </a:r>
          </a:p>
        </p:txBody>
      </p:sp>
      <p:sp>
        <p:nvSpPr>
          <p:cNvPr id="233" name="Shape 233"/>
          <p:cNvSpPr/>
          <p:nvPr/>
        </p:nvSpPr>
        <p:spPr>
          <a:xfrm>
            <a:off x="2067575" y="2831475"/>
            <a:ext cx="1660200" cy="1711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4837575" y="2770000"/>
            <a:ext cx="1660200" cy="1711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5" name="Shape 235"/>
          <p:cNvCxnSpPr>
            <a:stCxn id="233" idx="7"/>
            <a:endCxn id="234" idx="1"/>
          </p:cNvCxnSpPr>
          <p:nvPr/>
        </p:nvCxnSpPr>
        <p:spPr>
          <a:xfrm rot="10800000" flipH="1">
            <a:off x="3484644" y="3020574"/>
            <a:ext cx="1596000" cy="61500"/>
          </a:xfrm>
          <a:prstGeom prst="straightConnector1">
            <a:avLst/>
          </a:prstGeom>
          <a:noFill/>
          <a:ln w="114300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6" name="Shape 236"/>
          <p:cNvCxnSpPr>
            <a:stCxn id="234" idx="3"/>
            <a:endCxn id="233" idx="5"/>
          </p:cNvCxnSpPr>
          <p:nvPr/>
        </p:nvCxnSpPr>
        <p:spPr>
          <a:xfrm flipH="1">
            <a:off x="3484706" y="4230601"/>
            <a:ext cx="1596000" cy="61500"/>
          </a:xfrm>
          <a:prstGeom prst="straightConnector1">
            <a:avLst/>
          </a:prstGeom>
          <a:noFill/>
          <a:ln w="114300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full equation!!!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50" y="2071328"/>
            <a:ext cx="8839200" cy="127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Plants are producers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183325" y="1200150"/>
            <a:ext cx="44781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" sz="3600"/>
              <a:t>Plants are unique in that they can make their own source of energy using sunlight.</a:t>
            </a:r>
          </a:p>
        </p:txBody>
      </p:sp>
      <p:pic>
        <p:nvPicPr>
          <p:cNvPr id="249" name="Shape 2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6853" y="1571950"/>
            <a:ext cx="4204201" cy="31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Energy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062400" y="1200150"/>
            <a:ext cx="59718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361950" rtl="0">
              <a:spcBef>
                <a:spcPts val="0"/>
              </a:spcBef>
              <a:buClr>
                <a:srgbClr val="81CA6A"/>
              </a:buClr>
              <a:buSzPct val="100000"/>
              <a:buFont typeface="Noto Symbol"/>
              <a:buChar char="●"/>
            </a:pPr>
            <a:r>
              <a:rPr lang="en" sz="27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Energy is the ability to do work or grow</a:t>
            </a:r>
          </a:p>
          <a:p>
            <a:pPr marL="342900" lvl="0" indent="-361950" rtl="0">
              <a:spcBef>
                <a:spcPts val="0"/>
              </a:spcBef>
              <a:buClr>
                <a:srgbClr val="003300"/>
              </a:buClr>
              <a:buSzPct val="100000"/>
              <a:buFont typeface="Verdana"/>
              <a:buChar char="●"/>
            </a:pPr>
            <a:r>
              <a:rPr lang="en" sz="27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Cells in organisms need energy in order to do their jobs</a:t>
            </a:r>
          </a:p>
          <a:p>
            <a:pPr marL="342900" lvl="0" indent="-361950" rtl="0">
              <a:spcBef>
                <a:spcPts val="640"/>
              </a:spcBef>
              <a:buClr>
                <a:srgbClr val="81CA6A"/>
              </a:buClr>
              <a:buSzPct val="100000"/>
              <a:buFont typeface="Noto Symbol"/>
              <a:buChar char="●"/>
            </a:pPr>
            <a:r>
              <a:rPr lang="en" sz="27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All Energy on the earth originates from the sun</a:t>
            </a:r>
          </a:p>
          <a:p>
            <a:pPr lvl="0" rtl="0">
              <a:spcBef>
                <a:spcPts val="640"/>
              </a:spcBef>
              <a:buNone/>
            </a:pP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6" name="Shape 256" descr="C:\Users\Brooke\AppData\Local\Microsoft\Windows\Temporary Internet Files\Content.IE5\I6G07G4G\MCj0412464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57600"/>
            <a:ext cx="3062400" cy="30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Photosynthesis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241425" y="1137500"/>
            <a:ext cx="60930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Clr>
                <a:srgbClr val="81CA6A"/>
              </a:buClr>
              <a:buSzPct val="75000"/>
              <a:buFont typeface="Noto Symbol"/>
              <a:buChar char="●"/>
            </a:pPr>
            <a:r>
              <a:rPr lang="en" sz="28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Photosynthesis is the process plants use to capture that energy for themselves</a:t>
            </a:r>
          </a:p>
          <a:p>
            <a:pPr marL="342900" lvl="0" indent="-342900" rtl="0">
              <a:spcBef>
                <a:spcPts val="560"/>
              </a:spcBef>
              <a:buClr>
                <a:srgbClr val="81CA6A"/>
              </a:buClr>
              <a:buSzPct val="75000"/>
              <a:buFont typeface="Noto Symbol"/>
              <a:buChar char="●"/>
            </a:pPr>
            <a:r>
              <a:rPr lang="en" sz="28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Photosynthesis uses the energy from the sun to make glucose and takes carbon </a:t>
            </a:r>
          </a:p>
          <a:p>
            <a:pPr marL="0" lvl="0" indent="0" rtl="0">
              <a:spcBef>
                <a:spcPts val="560"/>
              </a:spcBef>
              <a:buNone/>
            </a:pPr>
            <a:r>
              <a:rPr lang="en" sz="28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   from the air (CO</a:t>
            </a:r>
            <a:r>
              <a:rPr lang="en" sz="2800" baseline="-250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" sz="28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) to use for</a:t>
            </a:r>
          </a:p>
          <a:p>
            <a:pPr marL="0" lvl="0" indent="0" rtl="0">
              <a:spcBef>
                <a:spcPts val="560"/>
              </a:spcBef>
              <a:buNone/>
            </a:pPr>
            <a:r>
              <a:rPr lang="en" sz="28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   growth</a:t>
            </a:r>
          </a:p>
        </p:txBody>
      </p:sp>
      <p:pic>
        <p:nvPicPr>
          <p:cNvPr id="263" name="Shape 263" descr="C:\Users\Brooke\Pictures\Microsoft Clip Organizer\j0413604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9100" y="1800450"/>
            <a:ext cx="3174900" cy="31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4294967295"/>
          </p:nvPr>
        </p:nvSpPr>
        <p:spPr>
          <a:xfrm>
            <a:off x="142600" y="172300"/>
            <a:ext cx="88611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Photosynthesis takes place in the </a:t>
            </a:r>
            <a:r>
              <a:rPr lang="en" sz="2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chloroplasts</a:t>
            </a:r>
            <a:r>
              <a:rPr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plant cells. </a:t>
            </a:r>
          </a:p>
          <a:p>
            <a:pPr lvl="0" indent="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Chloroplasts contain the pigment </a:t>
            </a:r>
            <a:r>
              <a:rPr lang="en" sz="2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chlorophyll</a:t>
            </a:r>
            <a:r>
              <a:rPr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which absorbs certain wavelengths of light energy. Chlorophyll is what makes plant leaves and the stems of plants green.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i="1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69" name="Shape 269" descr="ch 8 im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7325" y="2539525"/>
            <a:ext cx="7045800" cy="2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349135"/>
            <a:ext cx="8695113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Warm-up (Glucose)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Name__________________ Period____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What is the purpose of photosynthesis?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What is the purpose of cellular respiration?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What does a plant need in order to grow (what ingredients)?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Think about the structure of glucose – What would need to happen in order to make it into proteins and lipids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What percent </a:t>
            </a:r>
            <a:r>
              <a:rPr lang="en-US" sz="2800" smtClean="0">
                <a:solidFill>
                  <a:schemeClr val="bg1"/>
                </a:solidFill>
              </a:rPr>
              <a:t>of available energy </a:t>
            </a:r>
            <a:r>
              <a:rPr lang="en-US" sz="2800" dirty="0" smtClean="0">
                <a:solidFill>
                  <a:schemeClr val="bg1"/>
                </a:solidFill>
              </a:rPr>
              <a:t>would a snake get that eats a mouse that eats seeds?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41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400"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>
                <a:latin typeface="Verdana"/>
                <a:ea typeface="Verdana"/>
                <a:cs typeface="Verdana"/>
                <a:sym typeface="Verdana"/>
              </a:rPr>
              <a:t>The Photosynthesis Reaction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252300" y="3309050"/>
            <a:ext cx="8891700" cy="169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Carbon Dioxide and water combine in the presence of sunlight to make glucose (a sugar) and oxygen gas.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475" y="794302"/>
            <a:ext cx="7222607" cy="266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075" y="205975"/>
            <a:ext cx="7448500" cy="446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Shape 282"/>
          <p:cNvCxnSpPr/>
          <p:nvPr/>
        </p:nvCxnSpPr>
        <p:spPr>
          <a:xfrm flipH="1">
            <a:off x="5072275" y="1354625"/>
            <a:ext cx="977700" cy="529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3" name="Shape 283"/>
          <p:cNvSpPr txBox="1"/>
          <p:nvPr/>
        </p:nvSpPr>
        <p:spPr>
          <a:xfrm>
            <a:off x="6208275" y="417575"/>
            <a:ext cx="2220300" cy="188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The chlorophyll catches the energy from the sun so that it can be used to make glucose.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804900" y="913228"/>
            <a:ext cx="8153700" cy="179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Plants and Photosynthesis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685800" y="3093340"/>
            <a:ext cx="7772400" cy="161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r>
              <a:rPr lang="en" sz="3400"/>
              <a:t>EQ: How do plants use photosynthesis to create a source of macromolecules for themselves and other organisms?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34975" y="1346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Why would glucose be a good base to make lipids and proteins?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l="17850"/>
          <a:stretch/>
        </p:blipFill>
        <p:spPr>
          <a:xfrm>
            <a:off x="50925" y="1509725"/>
            <a:ext cx="3479125" cy="28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1725" y="1605075"/>
            <a:ext cx="3291926" cy="23606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298" name="Shape 2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630687" y="1748725"/>
            <a:ext cx="4403977" cy="20733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happens to the glucose?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164875" y="1207125"/>
            <a:ext cx="58545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419100" rtl="0">
              <a:lnSpc>
                <a:spcPct val="80000"/>
              </a:lnSpc>
              <a:spcBef>
                <a:spcPts val="0"/>
              </a:spcBef>
              <a:buClr>
                <a:srgbClr val="81CA6A"/>
              </a:buClr>
              <a:buSzPct val="100000"/>
              <a:buFont typeface="Arial"/>
              <a:buChar char="•"/>
            </a:pPr>
            <a:r>
              <a:rPr lang="en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Glucose is used in plant cells for energy.</a:t>
            </a:r>
          </a:p>
          <a:p>
            <a:pPr marL="342900" lvl="0" indent="-419100" rtl="0">
              <a:lnSpc>
                <a:spcPct val="80000"/>
              </a:lnSpc>
              <a:spcBef>
                <a:spcPts val="480"/>
              </a:spcBef>
              <a:buClr>
                <a:srgbClr val="81CA6A"/>
              </a:buClr>
              <a:buSzPct val="100000"/>
              <a:buFont typeface="Arial"/>
              <a:buChar char="•"/>
            </a:pPr>
            <a:r>
              <a:rPr lang="en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Plants also use it to make other carbohydrates, proteins, and lipids,which are needed to make more of the plant.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pic>
        <p:nvPicPr>
          <p:cNvPr id="290" name="Shape 29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r="8750"/>
          <a:stretch/>
        </p:blipFill>
        <p:spPr>
          <a:xfrm>
            <a:off x="6116750" y="1251575"/>
            <a:ext cx="2677074" cy="363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10412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happens to the glucose?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0" y="961525"/>
            <a:ext cx="57504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Verdana"/>
            </a:pPr>
            <a:r>
              <a:rPr lang="en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Plants are consumed by herbivores and omnivores, who use the macromolecules for energy and growth.</a:t>
            </a:r>
          </a:p>
          <a:p>
            <a:pPr marL="457200" lvl="0" indent="-419100" rtl="0">
              <a:spcBef>
                <a:spcPts val="0"/>
              </a:spcBef>
              <a:buClr>
                <a:srgbClr val="003300"/>
              </a:buClr>
              <a:buSzPct val="100000"/>
              <a:buFont typeface="Verdana"/>
            </a:pPr>
            <a:r>
              <a:rPr lang="en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Carnivores hunt and eat herbivores and omnivores for their source of energy.</a:t>
            </a:r>
          </a:p>
        </p:txBody>
      </p:sp>
      <p:pic>
        <p:nvPicPr>
          <p:cNvPr id="305" name="Shape 30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725" y="1063375"/>
            <a:ext cx="1577175" cy="17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7150" y="1958458"/>
            <a:ext cx="2256850" cy="1504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91200" y="3385600"/>
            <a:ext cx="2343867" cy="17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Organisms that can do photosynthesis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164875" y="1207125"/>
            <a:ext cx="47769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533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4800"/>
              <a:t>Plants</a:t>
            </a:r>
          </a:p>
          <a:p>
            <a:pPr marL="457200" lvl="0" indent="-533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4800"/>
              <a:t>Algae</a:t>
            </a:r>
          </a:p>
          <a:p>
            <a:pPr marL="457200" lvl="0" indent="-533400" rtl="0">
              <a:spcBef>
                <a:spcPts val="0"/>
              </a:spcBef>
              <a:buSzPct val="100000"/>
            </a:pPr>
            <a:r>
              <a:rPr lang="en" sz="4800"/>
              <a:t>Cyanobacteria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800" y="3444100"/>
            <a:ext cx="1617900" cy="16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0800" y="1898875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3812" y="1009050"/>
            <a:ext cx="1431237" cy="205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Recap: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know that plants need: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3600"/>
              <a:t>CO</a:t>
            </a:r>
            <a:r>
              <a:rPr lang="en" sz="3600" baseline="-25000"/>
              <a:t>2</a:t>
            </a:r>
            <a:r>
              <a:rPr lang="en" sz="3600"/>
              <a:t>+H</a:t>
            </a:r>
            <a:r>
              <a:rPr lang="en" sz="3600" baseline="-25000"/>
              <a:t>2</a:t>
            </a:r>
            <a:r>
              <a:rPr lang="en" sz="3600"/>
              <a:t>O + Sunlight</a:t>
            </a:r>
            <a:r>
              <a:rPr lang="en"/>
              <a:t>    </a:t>
            </a:r>
          </a:p>
        </p:txBody>
      </p:sp>
      <p:cxnSp>
        <p:nvCxnSpPr>
          <p:cNvPr id="114" name="Shape 114"/>
          <p:cNvCxnSpPr/>
          <p:nvPr/>
        </p:nvCxnSpPr>
        <p:spPr>
          <a:xfrm>
            <a:off x="5082375" y="2699075"/>
            <a:ext cx="1925100" cy="204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5" name="Shape 115"/>
          <p:cNvSpPr txBox="1"/>
          <p:nvPr/>
        </p:nvSpPr>
        <p:spPr>
          <a:xfrm>
            <a:off x="2352775" y="3279625"/>
            <a:ext cx="6243600" cy="138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To make something that can be used for macromolecules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01850" y="205975"/>
            <a:ext cx="89121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Let’s start with some ingredients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92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Make this key in your notes: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437950" y="2301850"/>
            <a:ext cx="1120500" cy="1120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3452775" y="3473150"/>
            <a:ext cx="1212000" cy="11916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4899050" y="2340500"/>
            <a:ext cx="855300" cy="857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5530150" y="2340500"/>
            <a:ext cx="855300" cy="857400"/>
          </a:xfrm>
          <a:prstGeom prst="ellipse">
            <a:avLst/>
          </a:prstGeom>
          <a:solidFill>
            <a:srgbClr val="6AA84F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1700925" y="2424075"/>
            <a:ext cx="2607300" cy="92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 Carbon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796850" y="3604700"/>
            <a:ext cx="2607300" cy="92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 Oxygen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6385450" y="2304950"/>
            <a:ext cx="2607300" cy="92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 Hydrogen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 your table get: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03700" y="1200150"/>
            <a:ext cx="84831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82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4000" dirty="0"/>
              <a:t>6 black carbons</a:t>
            </a:r>
          </a:p>
          <a:p>
            <a:pPr marL="457200" lvl="0" indent="-482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4000" dirty="0"/>
              <a:t>18 red oxygens</a:t>
            </a:r>
          </a:p>
          <a:p>
            <a:pPr marL="457200" lvl="0" indent="-482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4000" dirty="0"/>
              <a:t>12 green or white (or both) hydrogens</a:t>
            </a:r>
          </a:p>
          <a:p>
            <a:pPr marL="457200" lvl="0" indent="-482600" rtl="0">
              <a:spcBef>
                <a:spcPts val="0"/>
              </a:spcBef>
              <a:buSzPct val="100000"/>
            </a:pPr>
            <a:r>
              <a:rPr lang="en" sz="4000" dirty="0" smtClean="0"/>
              <a:t>24 “long” </a:t>
            </a:r>
            <a:r>
              <a:rPr lang="en" sz="4000" dirty="0"/>
              <a:t>grey “bonds” </a:t>
            </a:r>
            <a:endParaRPr lang="en" sz="4000" dirty="0" smtClean="0"/>
          </a:p>
          <a:p>
            <a:pPr marL="457200" lvl="0" indent="-482600" rtl="0">
              <a:spcBef>
                <a:spcPts val="0"/>
              </a:spcBef>
              <a:buSzPct val="100000"/>
            </a:pPr>
            <a:r>
              <a:rPr lang="en" sz="4000" smtClean="0"/>
              <a:t>12 “short” grey “bonds”</a:t>
            </a:r>
            <a:endParaRPr lang="en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22225" y="205975"/>
            <a:ext cx="85647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Time to make the ingredients!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93525" y="1200150"/>
            <a:ext cx="8493300" cy="112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Draw 6 each of these in your notes, and make 6 of each them using the model components: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619425" y="2605925"/>
            <a:ext cx="1242600" cy="1201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437950" y="3387275"/>
            <a:ext cx="876000" cy="857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3182838" y="3295175"/>
            <a:ext cx="876000" cy="857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4" name="Shape 144"/>
          <p:cNvCxnSpPr>
            <a:stCxn id="142" idx="7"/>
            <a:endCxn id="141" idx="2"/>
          </p:cNvCxnSpPr>
          <p:nvPr/>
        </p:nvCxnSpPr>
        <p:spPr>
          <a:xfrm rot="10800000" flipH="1">
            <a:off x="1185663" y="3206838"/>
            <a:ext cx="433800" cy="306000"/>
          </a:xfrm>
          <a:prstGeom prst="straightConnector1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5" name="Shape 145"/>
          <p:cNvCxnSpPr>
            <a:stCxn id="142" idx="6"/>
            <a:endCxn id="141" idx="3"/>
          </p:cNvCxnSpPr>
          <p:nvPr/>
        </p:nvCxnSpPr>
        <p:spPr>
          <a:xfrm rot="10800000" flipH="1">
            <a:off x="1313950" y="3631775"/>
            <a:ext cx="487500" cy="184200"/>
          </a:xfrm>
          <a:prstGeom prst="straightConnector1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6" name="Shape 146"/>
          <p:cNvCxnSpPr>
            <a:stCxn id="141" idx="6"/>
            <a:endCxn id="143" idx="1"/>
          </p:cNvCxnSpPr>
          <p:nvPr/>
        </p:nvCxnSpPr>
        <p:spPr>
          <a:xfrm>
            <a:off x="2862025" y="3206825"/>
            <a:ext cx="449100" cy="213900"/>
          </a:xfrm>
          <a:prstGeom prst="straightConnector1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7" name="Shape 147"/>
          <p:cNvCxnSpPr>
            <a:stCxn id="141" idx="5"/>
            <a:endCxn id="143" idx="2"/>
          </p:cNvCxnSpPr>
          <p:nvPr/>
        </p:nvCxnSpPr>
        <p:spPr>
          <a:xfrm>
            <a:off x="2680050" y="3631725"/>
            <a:ext cx="502800" cy="92100"/>
          </a:xfrm>
          <a:prstGeom prst="straightConnector1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8" name="Shape 148"/>
          <p:cNvSpPr/>
          <p:nvPr/>
        </p:nvSpPr>
        <p:spPr>
          <a:xfrm>
            <a:off x="6864675" y="2719150"/>
            <a:ext cx="876000" cy="857400"/>
          </a:xfrm>
          <a:prstGeom prst="ellipse">
            <a:avLst/>
          </a:prstGeom>
          <a:solidFill>
            <a:srgbClr val="DA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9" name="Shape 149"/>
          <p:cNvCxnSpPr>
            <a:stCxn id="148" idx="2"/>
          </p:cNvCxnSpPr>
          <p:nvPr/>
        </p:nvCxnSpPr>
        <p:spPr>
          <a:xfrm flipH="1">
            <a:off x="6355275" y="3147850"/>
            <a:ext cx="509400" cy="336300"/>
          </a:xfrm>
          <a:prstGeom prst="straightConnector1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0" name="Shape 150"/>
          <p:cNvCxnSpPr>
            <a:stCxn id="148" idx="6"/>
          </p:cNvCxnSpPr>
          <p:nvPr/>
        </p:nvCxnSpPr>
        <p:spPr>
          <a:xfrm>
            <a:off x="7740675" y="3147850"/>
            <a:ext cx="489000" cy="387300"/>
          </a:xfrm>
          <a:prstGeom prst="straightConnector1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1" name="Shape 151"/>
          <p:cNvSpPr/>
          <p:nvPr/>
        </p:nvSpPr>
        <p:spPr>
          <a:xfrm>
            <a:off x="5622200" y="3279625"/>
            <a:ext cx="763800" cy="7536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8137550" y="3439175"/>
            <a:ext cx="763800" cy="753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605125" y="4152575"/>
            <a:ext cx="4120800" cy="75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Carbon Dioxide CO</a:t>
            </a:r>
            <a:r>
              <a:rPr lang="en" sz="3000" baseline="-25000"/>
              <a:t>2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5812725" y="3965375"/>
            <a:ext cx="2847600" cy="75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Water H</a:t>
            </a:r>
            <a:r>
              <a:rPr lang="en" sz="3000" baseline="-25000"/>
              <a:t>2</a:t>
            </a:r>
            <a:r>
              <a:rPr lang="en" sz="3000"/>
              <a:t>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add some sunlight!!!</a:t>
            </a:r>
          </a:p>
        </p:txBody>
      </p:sp>
      <p:pic>
        <p:nvPicPr>
          <p:cNvPr id="160" name="Shape 160" descr="C:\Users\Brooke\AppData\Local\Microsoft\Windows\Temporary Internet Files\Content.IE5\I6G07G4G\MCj0412464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2100" y="870375"/>
            <a:ext cx="4279800" cy="42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10925" y="205975"/>
            <a:ext cx="89742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Now take your water and carbon dioxide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10925" y="1572625"/>
            <a:ext cx="4645500" cy="1132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And make this!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100" y="1217425"/>
            <a:ext cx="4569925" cy="38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2902750" y="1334225"/>
            <a:ext cx="763800" cy="733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2209800" y="2780175"/>
            <a:ext cx="763800" cy="733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3737200" y="3614975"/>
            <a:ext cx="763800" cy="733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5427550" y="3614975"/>
            <a:ext cx="763800" cy="733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6771600" y="2962375"/>
            <a:ext cx="763800" cy="733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3819325" y="252700"/>
            <a:ext cx="763800" cy="733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5487525" y="1260725"/>
            <a:ext cx="763800" cy="73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485300" y="4082900"/>
            <a:ext cx="763800" cy="73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7788625" y="2962375"/>
            <a:ext cx="763800" cy="73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2634550" y="4082900"/>
            <a:ext cx="763800" cy="73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259175" y="2483475"/>
            <a:ext cx="763800" cy="73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4894900" y="201625"/>
            <a:ext cx="763800" cy="7335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84" name="Shape 184"/>
          <p:cNvCxnSpPr>
            <a:stCxn id="177" idx="3"/>
            <a:endCxn id="172" idx="7"/>
          </p:cNvCxnSpPr>
          <p:nvPr/>
        </p:nvCxnSpPr>
        <p:spPr>
          <a:xfrm flipH="1">
            <a:off x="3554681" y="878781"/>
            <a:ext cx="376500" cy="5628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5" name="Shape 185"/>
          <p:cNvCxnSpPr>
            <a:stCxn id="172" idx="3"/>
            <a:endCxn id="173" idx="7"/>
          </p:cNvCxnSpPr>
          <p:nvPr/>
        </p:nvCxnSpPr>
        <p:spPr>
          <a:xfrm flipH="1">
            <a:off x="2861606" y="1960306"/>
            <a:ext cx="153000" cy="9273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6" name="Shape 186"/>
          <p:cNvCxnSpPr>
            <a:stCxn id="173" idx="5"/>
            <a:endCxn id="174" idx="1"/>
          </p:cNvCxnSpPr>
          <p:nvPr/>
        </p:nvCxnSpPr>
        <p:spPr>
          <a:xfrm>
            <a:off x="2861744" y="3406256"/>
            <a:ext cx="987300" cy="3162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7" name="Shape 187"/>
          <p:cNvCxnSpPr>
            <a:stCxn id="174" idx="6"/>
            <a:endCxn id="175" idx="2"/>
          </p:cNvCxnSpPr>
          <p:nvPr/>
        </p:nvCxnSpPr>
        <p:spPr>
          <a:xfrm>
            <a:off x="4501000" y="3981725"/>
            <a:ext cx="926700" cy="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8" name="Shape 188"/>
          <p:cNvCxnSpPr>
            <a:stCxn id="175" idx="6"/>
            <a:endCxn id="176" idx="3"/>
          </p:cNvCxnSpPr>
          <p:nvPr/>
        </p:nvCxnSpPr>
        <p:spPr>
          <a:xfrm rot="10800000" flipH="1">
            <a:off x="6191350" y="3588425"/>
            <a:ext cx="692100" cy="3933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9" name="Shape 189"/>
          <p:cNvCxnSpPr>
            <a:stCxn id="176" idx="1"/>
            <a:endCxn id="178" idx="5"/>
          </p:cNvCxnSpPr>
          <p:nvPr/>
        </p:nvCxnSpPr>
        <p:spPr>
          <a:xfrm rot="10800000">
            <a:off x="6139456" y="1886894"/>
            <a:ext cx="744000" cy="11829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0" name="Shape 190"/>
          <p:cNvCxnSpPr>
            <a:stCxn id="178" idx="1"/>
            <a:endCxn id="172" idx="6"/>
          </p:cNvCxnSpPr>
          <p:nvPr/>
        </p:nvCxnSpPr>
        <p:spPr>
          <a:xfrm flipH="1">
            <a:off x="3666481" y="1368144"/>
            <a:ext cx="1932900" cy="3327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1" name="Shape 191"/>
          <p:cNvCxnSpPr>
            <a:stCxn id="173" idx="2"/>
            <a:endCxn id="182" idx="5"/>
          </p:cNvCxnSpPr>
          <p:nvPr/>
        </p:nvCxnSpPr>
        <p:spPr>
          <a:xfrm rot="10800000">
            <a:off x="1911000" y="3109425"/>
            <a:ext cx="298800" cy="375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2" name="Shape 192"/>
          <p:cNvCxnSpPr>
            <a:stCxn id="181" idx="7"/>
            <a:endCxn id="174" idx="3"/>
          </p:cNvCxnSpPr>
          <p:nvPr/>
        </p:nvCxnSpPr>
        <p:spPr>
          <a:xfrm>
            <a:off x="3286494" y="4190319"/>
            <a:ext cx="562500" cy="507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3" name="Shape 193"/>
          <p:cNvCxnSpPr>
            <a:stCxn id="175" idx="5"/>
            <a:endCxn id="179" idx="2"/>
          </p:cNvCxnSpPr>
          <p:nvPr/>
        </p:nvCxnSpPr>
        <p:spPr>
          <a:xfrm>
            <a:off x="6079494" y="4241056"/>
            <a:ext cx="405900" cy="2085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4" name="Shape 194"/>
          <p:cNvCxnSpPr>
            <a:stCxn id="176" idx="6"/>
            <a:endCxn id="180" idx="2"/>
          </p:cNvCxnSpPr>
          <p:nvPr/>
        </p:nvCxnSpPr>
        <p:spPr>
          <a:xfrm>
            <a:off x="7535400" y="3329125"/>
            <a:ext cx="253200" cy="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5" name="Shape 195"/>
          <p:cNvSpPr/>
          <p:nvPr/>
        </p:nvSpPr>
        <p:spPr>
          <a:xfrm>
            <a:off x="2250925" y="774075"/>
            <a:ext cx="562500" cy="562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37600" y="2654175"/>
            <a:ext cx="562500" cy="562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1598350" y="3588425"/>
            <a:ext cx="562500" cy="562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779150" y="4449550"/>
            <a:ext cx="562500" cy="562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4290750" y="4449550"/>
            <a:ext cx="562500" cy="562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5658700" y="4500350"/>
            <a:ext cx="562500" cy="562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7513200" y="4449550"/>
            <a:ext cx="562500" cy="562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8419300" y="3700325"/>
            <a:ext cx="562500" cy="562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7380750" y="2142550"/>
            <a:ext cx="562500" cy="562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5970475" y="152850"/>
            <a:ext cx="562500" cy="5628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3003400" y="89525"/>
            <a:ext cx="562500" cy="562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6" name="Shape 206"/>
          <p:cNvCxnSpPr>
            <a:stCxn id="195" idx="5"/>
            <a:endCxn id="172" idx="1"/>
          </p:cNvCxnSpPr>
          <p:nvPr/>
        </p:nvCxnSpPr>
        <p:spPr>
          <a:xfrm>
            <a:off x="2731049" y="1254455"/>
            <a:ext cx="283500" cy="1872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7" name="Shape 207"/>
          <p:cNvCxnSpPr>
            <a:stCxn id="205" idx="6"/>
            <a:endCxn id="177" idx="2"/>
          </p:cNvCxnSpPr>
          <p:nvPr/>
        </p:nvCxnSpPr>
        <p:spPr>
          <a:xfrm>
            <a:off x="3565900" y="370925"/>
            <a:ext cx="253500" cy="2484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8" name="Shape 208"/>
          <p:cNvCxnSpPr>
            <a:stCxn id="177" idx="6"/>
            <a:endCxn id="183" idx="2"/>
          </p:cNvCxnSpPr>
          <p:nvPr/>
        </p:nvCxnSpPr>
        <p:spPr>
          <a:xfrm rot="10800000" flipH="1">
            <a:off x="4583125" y="568450"/>
            <a:ext cx="311700" cy="510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9" name="Shape 209"/>
          <p:cNvCxnSpPr>
            <a:stCxn id="183" idx="6"/>
            <a:endCxn id="204" idx="2"/>
          </p:cNvCxnSpPr>
          <p:nvPr/>
        </p:nvCxnSpPr>
        <p:spPr>
          <a:xfrm rot="10800000" flipH="1">
            <a:off x="5658700" y="434275"/>
            <a:ext cx="311700" cy="1341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0" name="Shape 210"/>
          <p:cNvCxnSpPr>
            <a:stCxn id="176" idx="7"/>
            <a:endCxn id="203" idx="3"/>
          </p:cNvCxnSpPr>
          <p:nvPr/>
        </p:nvCxnSpPr>
        <p:spPr>
          <a:xfrm rot="10800000" flipH="1">
            <a:off x="7423544" y="2622794"/>
            <a:ext cx="39600" cy="4470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1" name="Shape 211"/>
          <p:cNvCxnSpPr>
            <a:endCxn id="202" idx="0"/>
          </p:cNvCxnSpPr>
          <p:nvPr/>
        </p:nvCxnSpPr>
        <p:spPr>
          <a:xfrm>
            <a:off x="8440450" y="3588425"/>
            <a:ext cx="260100" cy="1119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2" name="Shape 212"/>
          <p:cNvCxnSpPr>
            <a:stCxn id="179" idx="6"/>
            <a:endCxn id="201" idx="1"/>
          </p:cNvCxnSpPr>
          <p:nvPr/>
        </p:nvCxnSpPr>
        <p:spPr>
          <a:xfrm>
            <a:off x="7249100" y="4449650"/>
            <a:ext cx="346500" cy="822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3" name="Shape 213"/>
          <p:cNvCxnSpPr>
            <a:stCxn id="179" idx="3"/>
            <a:endCxn id="179" idx="3"/>
          </p:cNvCxnSpPr>
          <p:nvPr/>
        </p:nvCxnSpPr>
        <p:spPr>
          <a:xfrm>
            <a:off x="6597156" y="4708981"/>
            <a:ext cx="0" cy="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4" name="Shape 214"/>
          <p:cNvCxnSpPr>
            <a:stCxn id="175" idx="4"/>
            <a:endCxn id="200" idx="0"/>
          </p:cNvCxnSpPr>
          <p:nvPr/>
        </p:nvCxnSpPr>
        <p:spPr>
          <a:xfrm>
            <a:off x="5809450" y="4348475"/>
            <a:ext cx="130500" cy="1518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5" name="Shape 215"/>
          <p:cNvCxnSpPr>
            <a:stCxn id="181" idx="2"/>
            <a:endCxn id="198" idx="7"/>
          </p:cNvCxnSpPr>
          <p:nvPr/>
        </p:nvCxnSpPr>
        <p:spPr>
          <a:xfrm flipH="1">
            <a:off x="2259250" y="4449650"/>
            <a:ext cx="375300" cy="822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6" name="Shape 216"/>
          <p:cNvCxnSpPr>
            <a:stCxn id="173" idx="3"/>
            <a:endCxn id="197" idx="7"/>
          </p:cNvCxnSpPr>
          <p:nvPr/>
        </p:nvCxnSpPr>
        <p:spPr>
          <a:xfrm flipH="1">
            <a:off x="2078356" y="3406256"/>
            <a:ext cx="243300" cy="2646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7" name="Shape 217"/>
          <p:cNvCxnSpPr>
            <a:stCxn id="196" idx="6"/>
            <a:endCxn id="182" idx="2"/>
          </p:cNvCxnSpPr>
          <p:nvPr/>
        </p:nvCxnSpPr>
        <p:spPr>
          <a:xfrm rot="10800000" flipH="1">
            <a:off x="1000100" y="2850075"/>
            <a:ext cx="259200" cy="855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8" name="Shape 218"/>
          <p:cNvSpPr txBox="1"/>
          <p:nvPr/>
        </p:nvSpPr>
        <p:spPr>
          <a:xfrm>
            <a:off x="152775" y="275000"/>
            <a:ext cx="2578200" cy="186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</a:rPr>
              <a:t>Draw this!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</a:rPr>
              <a:t>This is Glucose!!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FFFFFF"/>
              </a:solidFill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6534875" y="621525"/>
            <a:ext cx="2750100" cy="107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FFFFFF"/>
                </a:solidFill>
              </a:rPr>
              <a:t>It’s what plants make!</a:t>
            </a:r>
          </a:p>
        </p:txBody>
      </p:sp>
      <p:cxnSp>
        <p:nvCxnSpPr>
          <p:cNvPr id="220" name="Shape 220"/>
          <p:cNvCxnSpPr>
            <a:stCxn id="174" idx="5"/>
            <a:endCxn id="199" idx="0"/>
          </p:cNvCxnSpPr>
          <p:nvPr/>
        </p:nvCxnSpPr>
        <p:spPr>
          <a:xfrm>
            <a:off x="4389144" y="4241056"/>
            <a:ext cx="183000" cy="2085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 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457</Words>
  <Application>Microsoft Office PowerPoint</Application>
  <PresentationFormat>On-screen Show (16:9)</PresentationFormat>
  <Paragraphs>77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Noto Symbol</vt:lpstr>
      <vt:lpstr>Open Sans</vt:lpstr>
      <vt:lpstr>PT Sans Narrow</vt:lpstr>
      <vt:lpstr>Georgia</vt:lpstr>
      <vt:lpstr>Verdana</vt:lpstr>
      <vt:lpstr>Calibri</vt:lpstr>
      <vt:lpstr>Tropic</vt:lpstr>
      <vt:lpstr>Paper Plane</vt:lpstr>
      <vt:lpstr>Molecule Models</vt:lpstr>
      <vt:lpstr>Plants and Photosynthesis</vt:lpstr>
      <vt:lpstr>Recap: </vt:lpstr>
      <vt:lpstr>Let’s start with some ingredients</vt:lpstr>
      <vt:lpstr>For your table get:</vt:lpstr>
      <vt:lpstr>Time to make the ingredients!</vt:lpstr>
      <vt:lpstr>We add some sunlight!!!</vt:lpstr>
      <vt:lpstr>Now take your water and carbon dioxide</vt:lpstr>
      <vt:lpstr>PowerPoint Presentation</vt:lpstr>
      <vt:lpstr>But what was left over?</vt:lpstr>
      <vt:lpstr>OXYGEN!!!</vt:lpstr>
      <vt:lpstr>The full equation!!!</vt:lpstr>
      <vt:lpstr>Plants are producers</vt:lpstr>
      <vt:lpstr>Energy</vt:lpstr>
      <vt:lpstr>Photosynthesis</vt:lpstr>
      <vt:lpstr>PowerPoint Presentation</vt:lpstr>
      <vt:lpstr>PowerPoint Presentation</vt:lpstr>
      <vt:lpstr> The Photosynthesis Reaction </vt:lpstr>
      <vt:lpstr>PowerPoint Presentation</vt:lpstr>
      <vt:lpstr>Why would glucose be a good base to make lipids and proteins?</vt:lpstr>
      <vt:lpstr>What happens to the glucose?</vt:lpstr>
      <vt:lpstr>What happens to the glucose?</vt:lpstr>
      <vt:lpstr>Organisms that can do photosynthesis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Molecule Models</dc:title>
  <dc:creator>Robles, Sarah (srobles@psusd.us)</dc:creator>
  <cp:lastModifiedBy>Robles, Sarah (srobles@psusd.us)</cp:lastModifiedBy>
  <cp:revision>4</cp:revision>
  <dcterms:modified xsi:type="dcterms:W3CDTF">2017-11-15T00:07:27Z</dcterms:modified>
</cp:coreProperties>
</file>