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Roboto Slab" panose="020B0604020202020204" charset="0"/>
      <p:regular r:id="rId10"/>
      <p:bold r:id="rId11"/>
    </p:embeddedFont>
    <p:embeddedFont>
      <p:font typeface="Roboto"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96"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2416830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49"/>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400"/>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200" cy="15063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2030400" y="153149"/>
            <a:ext cx="5783400" cy="753300"/>
          </a:xfrm>
          <a:prstGeom prst="rect">
            <a:avLst/>
          </a:prstGeom>
        </p:spPr>
        <p:txBody>
          <a:bodyPr lIns="91425" tIns="91425" rIns="91425" bIns="91425" anchor="b" anchorCtr="0">
            <a:noAutofit/>
          </a:bodyPr>
          <a:lstStyle/>
          <a:p>
            <a:pPr lvl="0">
              <a:spcBef>
                <a:spcPts val="0"/>
              </a:spcBef>
              <a:buNone/>
            </a:pPr>
            <a:r>
              <a:rPr lang="en" b="1"/>
              <a:t>Energy Pyramids</a:t>
            </a:r>
          </a:p>
        </p:txBody>
      </p:sp>
      <p:sp>
        <p:nvSpPr>
          <p:cNvPr id="64" name="Shape 64"/>
          <p:cNvSpPr txBox="1">
            <a:spLocks noGrp="1"/>
          </p:cNvSpPr>
          <p:nvPr>
            <p:ph type="subTitle" idx="1"/>
          </p:nvPr>
        </p:nvSpPr>
        <p:spPr>
          <a:xfrm>
            <a:off x="1680301" y="3049450"/>
            <a:ext cx="5783400" cy="909000"/>
          </a:xfrm>
          <a:prstGeom prst="rect">
            <a:avLst/>
          </a:prstGeom>
        </p:spPr>
        <p:txBody>
          <a:bodyPr lIns="91425" tIns="91425" rIns="91425" bIns="91425" anchor="t" anchorCtr="0">
            <a:noAutofit/>
          </a:bodyPr>
          <a:lstStyle/>
          <a:p>
            <a:pPr lvl="0">
              <a:spcBef>
                <a:spcPts val="0"/>
              </a:spcBef>
              <a:buNone/>
            </a:pPr>
            <a:endParaRPr/>
          </a:p>
        </p:txBody>
      </p:sp>
      <p:pic>
        <p:nvPicPr>
          <p:cNvPr id="65" name="Shape 65"/>
          <p:cNvPicPr preferRelativeResize="0"/>
          <p:nvPr/>
        </p:nvPicPr>
        <p:blipFill>
          <a:blip r:embed="rId3">
            <a:alphaModFix/>
          </a:blip>
          <a:stretch>
            <a:fillRect/>
          </a:stretch>
        </p:blipFill>
        <p:spPr>
          <a:xfrm>
            <a:off x="1936775" y="1094975"/>
            <a:ext cx="5270449" cy="3534137"/>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3C47D"/>
        </a:solidFill>
        <a:effectLst/>
      </p:bgPr>
    </p:bg>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87900" y="458025"/>
            <a:ext cx="8368200" cy="958200"/>
          </a:xfrm>
          <a:prstGeom prst="rect">
            <a:avLst/>
          </a:prstGeom>
        </p:spPr>
        <p:txBody>
          <a:bodyPr lIns="91425" tIns="91425" rIns="91425" bIns="91425" anchor="b" anchorCtr="0">
            <a:noAutofit/>
          </a:bodyPr>
          <a:lstStyle/>
          <a:p>
            <a:pPr lvl="0">
              <a:spcBef>
                <a:spcPts val="0"/>
              </a:spcBef>
              <a:buNone/>
            </a:pPr>
            <a:r>
              <a:rPr lang="en" b="1"/>
              <a:t>Side 1</a:t>
            </a:r>
            <a:r>
              <a:rPr lang="en"/>
              <a:t>: Choose a biome (ocean, desert, tropical etc.)</a:t>
            </a:r>
          </a:p>
        </p:txBody>
      </p:sp>
      <p:sp>
        <p:nvSpPr>
          <p:cNvPr id="71" name="Shape 71"/>
          <p:cNvSpPr txBox="1">
            <a:spLocks noGrp="1"/>
          </p:cNvSpPr>
          <p:nvPr>
            <p:ph type="body" idx="1"/>
          </p:nvPr>
        </p:nvSpPr>
        <p:spPr>
          <a:xfrm>
            <a:off x="387900" y="1299625"/>
            <a:ext cx="8368200" cy="3269100"/>
          </a:xfrm>
          <a:prstGeom prst="rect">
            <a:avLst/>
          </a:prstGeom>
        </p:spPr>
        <p:txBody>
          <a:bodyPr lIns="91425" tIns="91425" rIns="91425" bIns="91425" anchor="t" anchorCtr="0">
            <a:noAutofit/>
          </a:bodyPr>
          <a:lstStyle/>
          <a:p>
            <a:pPr lvl="0">
              <a:spcBef>
                <a:spcPts val="0"/>
              </a:spcBef>
              <a:buNone/>
            </a:pPr>
            <a:r>
              <a:rPr lang="en" sz="2800"/>
              <a:t>Draw 4 organisms that represent a food chain. The base (largest section) must contain a producer, the next level up must eat that producer (primary consumer), the next level up (secondary consumer) must eat the primary consumer and the top (smallest) section must contain an organism that eats the secondary consumer.  </a:t>
            </a:r>
          </a:p>
          <a:p>
            <a:pPr lvl="0">
              <a:spcBef>
                <a:spcPts val="0"/>
              </a:spcBef>
              <a:buNone/>
            </a:pPr>
            <a:endParaRPr/>
          </a:p>
          <a:p>
            <a:pPr lvl="0" algn="ctr">
              <a:spcBef>
                <a:spcPts val="0"/>
              </a:spcBef>
              <a:buNone/>
            </a:pPr>
            <a:r>
              <a:rPr lang="en" sz="3000"/>
              <a:t>Must use at least 4 colors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3C47D"/>
        </a:solidFill>
        <a:effectLst/>
      </p:bgPr>
    </p:bg>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b="1"/>
              <a:t>Side 2</a:t>
            </a:r>
            <a:r>
              <a:rPr lang="en"/>
              <a:t>: </a:t>
            </a:r>
          </a:p>
        </p:txBody>
      </p:sp>
      <p:sp>
        <p:nvSpPr>
          <p:cNvPr id="77" name="Shape 77"/>
          <p:cNvSpPr txBox="1">
            <a:spLocks noGrp="1"/>
          </p:cNvSpPr>
          <p:nvPr>
            <p:ph type="body" idx="1"/>
          </p:nvPr>
        </p:nvSpPr>
        <p:spPr>
          <a:xfrm>
            <a:off x="171200" y="1489825"/>
            <a:ext cx="8848200" cy="3078900"/>
          </a:xfrm>
          <a:prstGeom prst="rect">
            <a:avLst/>
          </a:prstGeom>
        </p:spPr>
        <p:txBody>
          <a:bodyPr lIns="91425" tIns="91425" rIns="91425" bIns="91425" anchor="t" anchorCtr="0">
            <a:noAutofit/>
          </a:bodyPr>
          <a:lstStyle/>
          <a:p>
            <a:pPr lvl="0">
              <a:spcBef>
                <a:spcPts val="0"/>
              </a:spcBef>
              <a:buNone/>
            </a:pPr>
            <a:r>
              <a:rPr lang="en" sz="2700"/>
              <a:t>Label the base (largest section): PRODUCERS</a:t>
            </a:r>
          </a:p>
          <a:p>
            <a:pPr lvl="0">
              <a:spcBef>
                <a:spcPts val="0"/>
              </a:spcBef>
              <a:buNone/>
            </a:pPr>
            <a:r>
              <a:rPr lang="en" sz="2700"/>
              <a:t>Label the next section above: PRIMARY CONSUMERS</a:t>
            </a:r>
          </a:p>
          <a:p>
            <a:pPr lvl="0">
              <a:spcBef>
                <a:spcPts val="0"/>
              </a:spcBef>
              <a:buNone/>
            </a:pPr>
            <a:r>
              <a:rPr lang="en" sz="2700"/>
              <a:t>Label the next section above: SECONDARY CONSUMER</a:t>
            </a:r>
          </a:p>
          <a:p>
            <a:pPr lvl="0">
              <a:spcBef>
                <a:spcPts val="0"/>
              </a:spcBef>
              <a:buNone/>
            </a:pPr>
            <a:r>
              <a:rPr lang="en" sz="2700"/>
              <a:t>Label the top (smallest section): TERTIARY CONSUMER</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3C47D"/>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rtl="0">
              <a:spcBef>
                <a:spcPts val="0"/>
              </a:spcBef>
              <a:buNone/>
            </a:pPr>
            <a:r>
              <a:rPr lang="en" b="1"/>
              <a:t>Side 3</a:t>
            </a:r>
            <a:r>
              <a:rPr lang="en"/>
              <a:t>: </a:t>
            </a:r>
          </a:p>
        </p:txBody>
      </p:sp>
      <p:sp>
        <p:nvSpPr>
          <p:cNvPr id="83" name="Shape 83"/>
          <p:cNvSpPr txBox="1">
            <a:spLocks noGrp="1"/>
          </p:cNvSpPr>
          <p:nvPr>
            <p:ph type="body" idx="1"/>
          </p:nvPr>
        </p:nvSpPr>
        <p:spPr>
          <a:xfrm>
            <a:off x="387900" y="1198450"/>
            <a:ext cx="8368200" cy="3370200"/>
          </a:xfrm>
          <a:prstGeom prst="rect">
            <a:avLst/>
          </a:prstGeom>
        </p:spPr>
        <p:txBody>
          <a:bodyPr lIns="91425" tIns="91425" rIns="91425" bIns="91425" anchor="t" anchorCtr="0">
            <a:noAutofit/>
          </a:bodyPr>
          <a:lstStyle/>
          <a:p>
            <a:pPr lvl="0" rtl="0">
              <a:spcBef>
                <a:spcPts val="0"/>
              </a:spcBef>
              <a:buNone/>
            </a:pPr>
            <a:r>
              <a:rPr lang="en" sz="2400"/>
              <a:t>Choose (draw and color using at least 4 colors) 4 organisms to represent a food chain that would be found in a different biome that what you chose for side 1. Make sure that you have a producer as your base.</a:t>
            </a:r>
          </a:p>
        </p:txBody>
      </p:sp>
      <p:pic>
        <p:nvPicPr>
          <p:cNvPr id="84" name="Shape 84"/>
          <p:cNvPicPr preferRelativeResize="0"/>
          <p:nvPr/>
        </p:nvPicPr>
        <p:blipFill>
          <a:blip r:embed="rId3">
            <a:alphaModFix/>
          </a:blip>
          <a:stretch>
            <a:fillRect/>
          </a:stretch>
        </p:blipFill>
        <p:spPr>
          <a:xfrm>
            <a:off x="4273600" y="2934000"/>
            <a:ext cx="4666098" cy="20465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3C47D"/>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rtl="0">
              <a:spcBef>
                <a:spcPts val="0"/>
              </a:spcBef>
              <a:buNone/>
            </a:pPr>
            <a:r>
              <a:rPr lang="en" b="1"/>
              <a:t>Side 4</a:t>
            </a:r>
            <a:r>
              <a:rPr lang="en"/>
              <a:t>: </a:t>
            </a:r>
          </a:p>
        </p:txBody>
      </p:sp>
      <p:sp>
        <p:nvSpPr>
          <p:cNvPr id="90" name="Shape 90"/>
          <p:cNvSpPr txBox="1">
            <a:spLocks noGrp="1"/>
          </p:cNvSpPr>
          <p:nvPr>
            <p:ph type="body" idx="1"/>
          </p:nvPr>
        </p:nvSpPr>
        <p:spPr>
          <a:xfrm>
            <a:off x="387900" y="1198450"/>
            <a:ext cx="8368200" cy="3370200"/>
          </a:xfrm>
          <a:prstGeom prst="rect">
            <a:avLst/>
          </a:prstGeom>
        </p:spPr>
        <p:txBody>
          <a:bodyPr lIns="91425" tIns="91425" rIns="91425" bIns="91425" anchor="t" anchorCtr="0">
            <a:noAutofit/>
          </a:bodyPr>
          <a:lstStyle/>
          <a:p>
            <a:pPr lvl="0">
              <a:spcBef>
                <a:spcPts val="0"/>
              </a:spcBef>
              <a:buNone/>
            </a:pPr>
            <a:r>
              <a:rPr lang="en" sz="2400"/>
              <a:t>Label the base: </a:t>
            </a:r>
            <a:r>
              <a:rPr lang="en" sz="2400" b="1"/>
              <a:t>100%</a:t>
            </a:r>
          </a:p>
          <a:p>
            <a:pPr lvl="0">
              <a:spcBef>
                <a:spcPts val="0"/>
              </a:spcBef>
              <a:buNone/>
            </a:pPr>
            <a:r>
              <a:rPr lang="en" sz="2400"/>
              <a:t>Label the next section up: </a:t>
            </a:r>
            <a:r>
              <a:rPr lang="en" sz="2400" b="1"/>
              <a:t>10%</a:t>
            </a:r>
          </a:p>
          <a:p>
            <a:pPr lvl="0">
              <a:spcBef>
                <a:spcPts val="0"/>
              </a:spcBef>
              <a:buNone/>
            </a:pPr>
            <a:r>
              <a:rPr lang="en" sz="2400"/>
              <a:t>Label the next section up: </a:t>
            </a:r>
            <a:r>
              <a:rPr lang="en" sz="2400" b="1"/>
              <a:t>1%</a:t>
            </a:r>
          </a:p>
          <a:p>
            <a:pPr lvl="0">
              <a:spcBef>
                <a:spcPts val="0"/>
              </a:spcBef>
              <a:buNone/>
            </a:pPr>
            <a:r>
              <a:rPr lang="en" sz="2400"/>
              <a:t>Label the top (smallest) section: </a:t>
            </a:r>
            <a:r>
              <a:rPr lang="en" sz="2400" b="1"/>
              <a:t>0.1%</a:t>
            </a:r>
          </a:p>
          <a:p>
            <a:pPr lvl="0" algn="ctr" rtl="0">
              <a:spcBef>
                <a:spcPts val="0"/>
              </a:spcBef>
              <a:buNone/>
            </a:pPr>
            <a:r>
              <a:rPr lang="en" sz="2400" b="1">
                <a:solidFill>
                  <a:srgbClr val="FFF2CC"/>
                </a:solidFill>
              </a:rPr>
              <a:t>To represent the flow of energy in a food web and the </a:t>
            </a:r>
          </a:p>
          <a:p>
            <a:pPr lvl="0" algn="ctr" rtl="0">
              <a:spcBef>
                <a:spcPts val="0"/>
              </a:spcBef>
              <a:buNone/>
            </a:pPr>
            <a:r>
              <a:rPr lang="en" sz="2400" b="1">
                <a:solidFill>
                  <a:srgbClr val="FFF2CC"/>
                </a:solidFill>
              </a:rPr>
              <a:t>loss of energy to the environment</a:t>
            </a:r>
          </a:p>
        </p:txBody>
      </p:sp>
      <p:pic>
        <p:nvPicPr>
          <p:cNvPr id="91" name="Shape 91"/>
          <p:cNvPicPr preferRelativeResize="0"/>
          <p:nvPr/>
        </p:nvPicPr>
        <p:blipFill>
          <a:blip r:embed="rId3">
            <a:alphaModFix/>
          </a:blip>
          <a:stretch>
            <a:fillRect/>
          </a:stretch>
        </p:blipFill>
        <p:spPr>
          <a:xfrm>
            <a:off x="4685025" y="140075"/>
            <a:ext cx="4211824" cy="302725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b="1"/>
              <a:t>Summary of Instructions</a:t>
            </a:r>
          </a:p>
        </p:txBody>
      </p:sp>
      <p:sp>
        <p:nvSpPr>
          <p:cNvPr id="97" name="Shape 97"/>
          <p:cNvSpPr txBox="1">
            <a:spLocks noGrp="1"/>
          </p:cNvSpPr>
          <p:nvPr>
            <p:ph type="body" idx="1"/>
          </p:nvPr>
        </p:nvSpPr>
        <p:spPr>
          <a:xfrm>
            <a:off x="387900" y="1144125"/>
            <a:ext cx="8368200" cy="3424500"/>
          </a:xfrm>
          <a:prstGeom prst="rect">
            <a:avLst/>
          </a:prstGeom>
        </p:spPr>
        <p:txBody>
          <a:bodyPr lIns="91425" tIns="91425" rIns="91425" bIns="91425" anchor="t" anchorCtr="0">
            <a:noAutofit/>
          </a:bodyPr>
          <a:lstStyle/>
          <a:p>
            <a:pPr lvl="0">
              <a:spcBef>
                <a:spcPts val="0"/>
              </a:spcBef>
              <a:buNone/>
            </a:pPr>
            <a:r>
              <a:rPr lang="en" sz="2400" b="1"/>
              <a:t>Side 1</a:t>
            </a:r>
            <a:r>
              <a:rPr lang="en" sz="2400"/>
              <a:t>: Drawn food chain from same biome</a:t>
            </a:r>
          </a:p>
          <a:p>
            <a:pPr marL="0" lvl="0" indent="0" rtl="0">
              <a:spcBef>
                <a:spcPts val="0"/>
              </a:spcBef>
              <a:buNone/>
            </a:pPr>
            <a:r>
              <a:rPr lang="en" sz="2400" b="1"/>
              <a:t>Side 2</a:t>
            </a:r>
            <a:r>
              <a:rPr lang="en" sz="2400"/>
              <a:t>: Label: Producers, primary consumers, secondary </a:t>
            </a:r>
          </a:p>
          <a:p>
            <a:pPr marL="0" lvl="0" indent="457200">
              <a:spcBef>
                <a:spcPts val="0"/>
              </a:spcBef>
              <a:buNone/>
            </a:pPr>
            <a:r>
              <a:rPr lang="en" sz="2400"/>
              <a:t>consumers, tertiary consumers.</a:t>
            </a:r>
          </a:p>
          <a:p>
            <a:pPr lvl="0">
              <a:spcBef>
                <a:spcPts val="0"/>
              </a:spcBef>
              <a:buNone/>
            </a:pPr>
            <a:r>
              <a:rPr lang="en" sz="2400" b="1"/>
              <a:t>Side 3</a:t>
            </a:r>
            <a:r>
              <a:rPr lang="en" sz="2400"/>
              <a:t>: Drawn food chain from a second biome </a:t>
            </a:r>
          </a:p>
          <a:p>
            <a:pPr lvl="0">
              <a:spcBef>
                <a:spcPts val="0"/>
              </a:spcBef>
              <a:buNone/>
            </a:pPr>
            <a:r>
              <a:rPr lang="en" sz="2400" b="1"/>
              <a:t>Side 4</a:t>
            </a:r>
            <a:r>
              <a:rPr lang="en" sz="2400"/>
              <a:t>: Label Energy: 100%, 10%, 1% and 0.1%</a:t>
            </a:r>
          </a:p>
          <a:p>
            <a:pPr lvl="0" algn="ctr">
              <a:spcBef>
                <a:spcPts val="0"/>
              </a:spcBef>
              <a:buNone/>
            </a:pPr>
            <a:r>
              <a:rPr lang="en" sz="2400"/>
              <a:t>**** Must use at least 4 colors****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b="1"/>
              <a:t>Analysis</a:t>
            </a:r>
          </a:p>
        </p:txBody>
      </p:sp>
      <p:sp>
        <p:nvSpPr>
          <p:cNvPr id="103" name="Shape 103"/>
          <p:cNvSpPr txBox="1">
            <a:spLocks noGrp="1"/>
          </p:cNvSpPr>
          <p:nvPr>
            <p:ph type="body" idx="1"/>
          </p:nvPr>
        </p:nvSpPr>
        <p:spPr>
          <a:xfrm>
            <a:off x="104400" y="1489825"/>
            <a:ext cx="8943600" cy="3078900"/>
          </a:xfrm>
          <a:prstGeom prst="rect">
            <a:avLst/>
          </a:prstGeom>
        </p:spPr>
        <p:txBody>
          <a:bodyPr lIns="91425" tIns="91425" rIns="91425" bIns="91425" anchor="t" anchorCtr="0">
            <a:noAutofit/>
          </a:bodyPr>
          <a:lstStyle/>
          <a:p>
            <a:pPr marL="457200" lvl="0" indent="-381000" rtl="0">
              <a:spcBef>
                <a:spcPts val="0"/>
              </a:spcBef>
              <a:buSzPct val="100000"/>
              <a:buAutoNum type="arabicPeriod"/>
            </a:pPr>
            <a:r>
              <a:rPr lang="en" sz="2400"/>
              <a:t>What is another word that means consumer? _______________</a:t>
            </a:r>
          </a:p>
          <a:p>
            <a:pPr marL="457200" lvl="0" indent="-381000" rtl="0">
              <a:spcBef>
                <a:spcPts val="0"/>
              </a:spcBef>
              <a:buSzPct val="100000"/>
              <a:buAutoNum type="arabicPeriod"/>
            </a:pPr>
            <a:r>
              <a:rPr lang="en" sz="2400"/>
              <a:t>What is another word for a producer? _______________________</a:t>
            </a:r>
          </a:p>
          <a:p>
            <a:pPr marL="457200" lvl="0" indent="-381000" rtl="0">
              <a:spcBef>
                <a:spcPts val="0"/>
              </a:spcBef>
              <a:buSzPct val="100000"/>
              <a:buAutoNum type="arabicPeriod"/>
            </a:pPr>
            <a:r>
              <a:rPr lang="en" sz="2400"/>
              <a:t>What happens to the energy that does not transfer to the next level?</a:t>
            </a:r>
          </a:p>
          <a:p>
            <a:pPr marL="457200" lvl="0" indent="-381000" rtl="0">
              <a:spcBef>
                <a:spcPts val="0"/>
              </a:spcBef>
              <a:buSzPct val="100000"/>
              <a:buAutoNum type="arabicPeriod"/>
            </a:pPr>
            <a:r>
              <a:rPr lang="en" sz="2400"/>
              <a:t>Do you get more energy from eating a steak or a salad?</a:t>
            </a:r>
          </a:p>
          <a:p>
            <a:pPr marL="914400" lvl="0" indent="-381000">
              <a:spcBef>
                <a:spcPts val="0"/>
              </a:spcBef>
              <a:buSzPct val="100000"/>
              <a:buChar char="-"/>
            </a:pPr>
            <a:r>
              <a:rPr lang="en" sz="2400"/>
              <a:t>Explain why?</a:t>
            </a:r>
          </a:p>
        </p:txBody>
      </p:sp>
    </p:spTree>
  </p:cSld>
  <p:clrMapOvr>
    <a:masterClrMapping/>
  </p:clrMapOvr>
  <p:transition spd="slow">
    <p:cut/>
  </p:transition>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331</Words>
  <Application>Microsoft Office PowerPoint</Application>
  <PresentationFormat>On-screen Show (16:9)</PresentationFormat>
  <Paragraphs>32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Roboto Slab</vt:lpstr>
      <vt:lpstr>Roboto</vt:lpstr>
      <vt:lpstr>marina</vt:lpstr>
      <vt:lpstr>Energy Pyramids</vt:lpstr>
      <vt:lpstr>Side 1: Choose a biome (ocean, desert, tropical etc.)</vt:lpstr>
      <vt:lpstr>Side 2: </vt:lpstr>
      <vt:lpstr>Side 3: </vt:lpstr>
      <vt:lpstr>Side 4: </vt:lpstr>
      <vt:lpstr>Summary of Instructions</vt:lpstr>
      <vt:lpstr>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Pyramids</dc:title>
  <dc:creator>Robles, Sarah (srobles@psusd.us)</dc:creator>
  <cp:lastModifiedBy>Robles, Sarah (srobles@psusd.us)</cp:lastModifiedBy>
  <cp:revision>1</cp:revision>
  <dcterms:modified xsi:type="dcterms:W3CDTF">2016-04-25T15:09:10Z</dcterms:modified>
</cp:coreProperties>
</file>