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0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43663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11202a9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11202a9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154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11202a9e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11202a9e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5051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12a4ad2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12a4ad2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1488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11202a9e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11202a9e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3852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116b10c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116b10c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011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116b10c8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116b10c8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442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297c7be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297c7be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8271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826e62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2826e62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3318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297c7bee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297c7bee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386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SBL7Gk_9Q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gysZ5Hho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ezAZ5WVAOy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XJiHr8jWB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NjPI84sApQ&amp;t=2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m2qdxVVRm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TGcS7vJqb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Georgia"/>
                <a:ea typeface="Georgia"/>
                <a:cs typeface="Georgia"/>
                <a:sym typeface="Georgia"/>
              </a:rPr>
              <a:t>Add to page 7: 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106500" y="496900"/>
            <a:ext cx="9037500" cy="40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Abiotic</a:t>
            </a: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" sz="2800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Physical and not derived from living organisms. 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 b="1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Biotic</a:t>
            </a:r>
            <a:r>
              <a:rPr lang="en" sz="2800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: Relating to or resulting from living things.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 b="1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Limiting Factors</a:t>
            </a:r>
            <a:r>
              <a:rPr lang="en" sz="2800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: Resources like food, space, clean air that restrain the growth, abundance or distribution of an organisms or a population of organisms in an ecosystem.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eorgia"/>
              <a:buAutoNum type="arabicPeriod"/>
            </a:pPr>
            <a:r>
              <a:rPr lang="en" sz="2800" b="1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Biodiversity: </a:t>
            </a:r>
            <a:r>
              <a:rPr lang="en" sz="2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variety of life in the world or in a particular habitat or ecosystem.  </a:t>
            </a:r>
            <a:endParaRPr sz="2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-90000"/>
            <a:ext cx="8520600" cy="5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Georgia"/>
                <a:ea typeface="Georgia"/>
                <a:cs typeface="Georgia"/>
                <a:sym typeface="Georgia"/>
              </a:rPr>
              <a:t>Add to page 7: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Georgia"/>
                <a:ea typeface="Georgia"/>
                <a:cs typeface="Georgia"/>
                <a:sym typeface="Georgia"/>
              </a:rPr>
              <a:t>5. Food web: </a:t>
            </a: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A system of interlocking and interdependent food chains (the connection between predators and prey showing how energy from food is connected).  </a:t>
            </a:r>
            <a:endParaRPr sz="3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Georgia"/>
                <a:ea typeface="Georgia"/>
                <a:cs typeface="Georgia"/>
                <a:sym typeface="Georgia"/>
              </a:rPr>
              <a:t>6. </a:t>
            </a:r>
            <a:r>
              <a:rPr lang="en" sz="3000" b="1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Trophic cascade</a:t>
            </a:r>
            <a:r>
              <a:rPr lang="en" sz="3000" b="1"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" sz="30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Powerful indirect interactions that can control entire ecosystems occurring when there are problems with part of a food web.  </a:t>
            </a:r>
            <a:endParaRPr sz="30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9255125" y="997625"/>
            <a:ext cx="3999900" cy="39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With your group - list ways that humans impact the environment.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-"/>
            </a:pPr>
            <a:r>
              <a:rPr lang="en" sz="3600"/>
              <a:t>Pass the paper around each time you write an idea</a:t>
            </a:r>
            <a:endParaRPr sz="360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Georgia"/>
                <a:ea typeface="Georgia"/>
                <a:cs typeface="Georgia"/>
                <a:sym typeface="Georgia"/>
              </a:rPr>
              <a:t>Add to page 7: 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0" y="573600"/>
            <a:ext cx="9144000" cy="39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7. </a:t>
            </a:r>
            <a:r>
              <a:rPr lang="en" sz="2400" b="1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Invasive species</a:t>
            </a:r>
            <a:r>
              <a:rPr lang="en" sz="2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 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Not native to a specific location (introduced or exotic) that has a tendency to spread to a degree believed to cause damage to the environment, human economy or human health.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8.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" sz="24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Overexploitation</a:t>
            </a: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" sz="2400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Harvesting a renewable resource (like fish or trees) to the point of diminishing returns. This can lead to destruction/loss of the resource. </a:t>
            </a:r>
            <a:endParaRPr sz="2400"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9.</a:t>
            </a:r>
            <a:r>
              <a:rPr lang="en" sz="2400" b="1" u="sng">
                <a:solidFill>
                  <a:schemeClr val="hlink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 Climate change</a:t>
            </a:r>
            <a:r>
              <a:rPr lang="en" sz="2400" b="1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en" sz="2400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A change in global or regional climate patterns attributed largely to the increased levels of carbon dioxide produced by the use of fossil fuels. </a:t>
            </a:r>
            <a:endParaRPr sz="2400"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Add to page 7:</a:t>
            </a:r>
            <a:r>
              <a:rPr lang="en" b="1">
                <a:latin typeface="Georgia"/>
                <a:ea typeface="Georgia"/>
                <a:cs typeface="Georgia"/>
                <a:sym typeface="Georgia"/>
              </a:rPr>
              <a:t> 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0" y="573600"/>
            <a:ext cx="9144000" cy="39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10. Pollution:  </a:t>
            </a:r>
            <a:r>
              <a:rPr lang="en" sz="2800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The introduction of contaminants into the natural environment that cause adverse change.  The contaminants can be chemical, energy, noise, heat or light.  </a:t>
            </a:r>
            <a:endParaRPr sz="2800"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11.</a:t>
            </a:r>
            <a:r>
              <a:rPr lang="en" sz="28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" sz="2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Habitat loss (alteration)</a:t>
            </a:r>
            <a:r>
              <a:rPr lang="en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When the area that normally supports living things is damaged or destroyed in a way that it is no longer able to support species that naturally occur there. Example: when forests are cut down.</a:t>
            </a:r>
            <a:endParaRPr sz="2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 </a:t>
            </a:r>
            <a:endParaRPr sz="2800"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 sz="28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Add to page 7</a:t>
            </a:r>
            <a:r>
              <a:rPr lang="en" b="1">
                <a:latin typeface="Georgia"/>
                <a:ea typeface="Georgia"/>
                <a:cs typeface="Georgia"/>
                <a:sym typeface="Georgia"/>
              </a:rPr>
              <a:t>: 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0" y="573600"/>
            <a:ext cx="9144000" cy="39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12. Parasitism:  </a:t>
            </a:r>
            <a:r>
              <a:rPr lang="en" sz="2600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Relationship between species where one organism lives on or in another organism (host) causing it some harm.</a:t>
            </a:r>
            <a:endParaRPr sz="2600"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b="1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13.</a:t>
            </a:r>
            <a:r>
              <a:rPr lang="en" sz="2600">
                <a:solidFill>
                  <a:srgbClr val="222222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" sz="2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Mutualism</a:t>
            </a: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A relationship between organisms in which both species benefit.</a:t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14. Commensalism: </a:t>
            </a:r>
            <a:r>
              <a:rPr lang="en" sz="2600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A relationship between two organisms in which one benefits and the other derives neither benefit nor harm. </a:t>
            </a:r>
            <a:endParaRPr sz="2600"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highlight>
                  <a:schemeClr val="lt1"/>
                </a:highlight>
                <a:latin typeface="Georgia"/>
                <a:ea typeface="Georgia"/>
                <a:cs typeface="Georgia"/>
                <a:sym typeface="Georgia"/>
              </a:rPr>
              <a:t> </a:t>
            </a:r>
            <a:endParaRPr sz="2400">
              <a:solidFill>
                <a:srgbClr val="222222"/>
              </a:solidFill>
              <a:highlight>
                <a:schemeClr val="lt1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 sz="2800">
              <a:solidFill>
                <a:srgbClr val="222222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Acacia Ant and Acacia Tree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Which type of symbiotic relationship is this?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Symbiosis Review</a:t>
            </a:r>
            <a:endParaRPr sz="3600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With your group, match pairs of cards to complete a “tree map of symbiotic examples”: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000000"/>
                </a:solidFill>
              </a:rPr>
              <a:t>Mutualism</a:t>
            </a:r>
            <a:r>
              <a:rPr lang="en" sz="2400" b="1">
                <a:solidFill>
                  <a:srgbClr val="000000"/>
                </a:solidFill>
              </a:rPr>
              <a:t>			</a:t>
            </a:r>
            <a:r>
              <a:rPr lang="en" sz="2400" b="1" u="sng">
                <a:solidFill>
                  <a:srgbClr val="000000"/>
                </a:solidFill>
              </a:rPr>
              <a:t>Commensalism	</a:t>
            </a:r>
            <a:r>
              <a:rPr lang="en" sz="2400" b="1">
                <a:solidFill>
                  <a:srgbClr val="000000"/>
                </a:solidFill>
              </a:rPr>
              <a:t>			</a:t>
            </a:r>
            <a:r>
              <a:rPr lang="en" sz="2400" b="1" u="sng">
                <a:solidFill>
                  <a:srgbClr val="000000"/>
                </a:solidFill>
              </a:rPr>
              <a:t>Parasitism</a:t>
            </a:r>
            <a:endParaRPr sz="2400" b="1" u="sng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000"/>
              <a:buChar char="+"/>
            </a:pPr>
            <a:r>
              <a:rPr lang="en" sz="3000" b="1">
                <a:solidFill>
                  <a:srgbClr val="000000"/>
                </a:solidFill>
              </a:rPr>
              <a:t>/  +						+ / o				     	+ / -</a:t>
            </a:r>
            <a:endParaRPr sz="30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Add to page 8</a:t>
            </a:r>
            <a:r>
              <a:rPr lang="en" sz="3600"/>
              <a:t>: Symbiosis</a:t>
            </a:r>
            <a:endParaRPr sz="360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Mutualism</a:t>
            </a:r>
            <a:r>
              <a:rPr lang="en" sz="2400">
                <a:solidFill>
                  <a:srgbClr val="000000"/>
                </a:solidFill>
              </a:rPr>
              <a:t>:										</a:t>
            </a:r>
            <a:r>
              <a:rPr lang="en" sz="2400" i="1">
                <a:solidFill>
                  <a:srgbClr val="000000"/>
                </a:solidFill>
              </a:rPr>
              <a:t>Summarize </a:t>
            </a:r>
            <a:endParaRPr sz="2400" i="1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Describe </a:t>
            </a:r>
            <a:r>
              <a:rPr lang="en" sz="2400" b="1">
                <a:solidFill>
                  <a:srgbClr val="000000"/>
                </a:solidFill>
              </a:rPr>
              <a:t>2</a:t>
            </a:r>
            <a:r>
              <a:rPr lang="en" sz="2400">
                <a:solidFill>
                  <a:srgbClr val="000000"/>
                </a:solidFill>
              </a:rPr>
              <a:t> examples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Commensalism</a:t>
            </a:r>
            <a:r>
              <a:rPr lang="en" sz="2400">
                <a:solidFill>
                  <a:srgbClr val="000000"/>
                </a:solidFill>
              </a:rPr>
              <a:t>:							</a:t>
            </a:r>
            <a:endParaRPr sz="2400" i="1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Describe</a:t>
            </a:r>
            <a:r>
              <a:rPr lang="en" sz="2400" b="1">
                <a:solidFill>
                  <a:srgbClr val="000000"/>
                </a:solidFill>
              </a:rPr>
              <a:t> 2</a:t>
            </a:r>
            <a:r>
              <a:rPr lang="en" sz="2400">
                <a:solidFill>
                  <a:srgbClr val="000000"/>
                </a:solidFill>
              </a:rPr>
              <a:t> examples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Parasitism</a:t>
            </a:r>
            <a:r>
              <a:rPr lang="en" sz="2400">
                <a:solidFill>
                  <a:srgbClr val="000000"/>
                </a:solidFill>
              </a:rPr>
              <a:t>: </a:t>
            </a:r>
            <a:endParaRPr sz="2400"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-"/>
            </a:pPr>
            <a:r>
              <a:rPr lang="en" sz="2400">
                <a:solidFill>
                  <a:srgbClr val="000000"/>
                </a:solidFill>
              </a:rPr>
              <a:t>Describe </a:t>
            </a:r>
            <a:r>
              <a:rPr lang="en" sz="2400" b="1">
                <a:solidFill>
                  <a:srgbClr val="000000"/>
                </a:solidFill>
              </a:rPr>
              <a:t>2</a:t>
            </a:r>
            <a:r>
              <a:rPr lang="en" sz="2400">
                <a:solidFill>
                  <a:srgbClr val="000000"/>
                </a:solidFill>
              </a:rPr>
              <a:t> examples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04" name="Google Shape;104;p21"/>
          <p:cNvSpPr/>
          <p:nvPr/>
        </p:nvSpPr>
        <p:spPr>
          <a:xfrm>
            <a:off x="5911200" y="1152475"/>
            <a:ext cx="2637600" cy="1748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i="1"/>
              <a:t>Summarize symbiotic relationships</a:t>
            </a:r>
            <a:endParaRPr sz="3000" b="1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On-screen Show (16:9)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Simple Light</vt:lpstr>
      <vt:lpstr>Add to page 7: </vt:lpstr>
      <vt:lpstr>Add to page 7:  5. Food web: A system of interlocking and interdependent food chains (the connection between predators and prey showing how energy from food is connected).    6. Trophic cascade: Powerful indirect interactions that can control entire ecosystems occurring when there are problems with part of a food web.   </vt:lpstr>
      <vt:lpstr>With your group - list ways that humans impact the environment.  Pass the paper around each time you write an idea</vt:lpstr>
      <vt:lpstr>Add to page 7: </vt:lpstr>
      <vt:lpstr>Add to page 7: </vt:lpstr>
      <vt:lpstr>Add to page 7: </vt:lpstr>
      <vt:lpstr>Acacia Ant and Acacia Tree</vt:lpstr>
      <vt:lpstr>Symbiosis Review</vt:lpstr>
      <vt:lpstr>Add to page 8: Symbiosis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to page 7: </dc:title>
  <dc:creator>Robles, Sarah (srobles@psusd.us)</dc:creator>
  <cp:lastModifiedBy>Robles, Sarah (srobles@psusd.us)</cp:lastModifiedBy>
  <cp:revision>1</cp:revision>
  <dcterms:modified xsi:type="dcterms:W3CDTF">2019-09-10T15:25:13Z</dcterms:modified>
</cp:coreProperties>
</file>