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5294959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5615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36701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1355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22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9285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34925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35181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75351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21438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2914648"/>
            <a:ext cx="9144000" cy="22289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x="0" y="2914649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618313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964777"/>
            <a:ext cx="7772400" cy="944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0"/>
            <a:ext cx="9144000" cy="112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x="0" y="1127679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112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x="0" y="1127679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112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x="0" y="1127679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4225081"/>
            <a:ext cx="9144000" cy="918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0" y="4225081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gFuEo2ccTP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1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jp6L5emD8rw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685800" y="950503"/>
            <a:ext cx="7772400" cy="9167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Warm-up: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685800" y="2932400"/>
            <a:ext cx="7772400" cy="2143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If we all start out as just a sperm cell combined with an egg cell, how do we end up with so many different types of cells?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ctrTitle"/>
          </p:nvPr>
        </p:nvSpPr>
        <p:spPr>
          <a:xfrm>
            <a:off x="685800" y="1618313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Introduction to Cells: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09250" y="3175475"/>
            <a:ext cx="8725499" cy="1825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Essential Questions: What are cells? What do all cells have in common and how are they different? 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ctrTitle"/>
          </p:nvPr>
        </p:nvSpPr>
        <p:spPr>
          <a:xfrm>
            <a:off x="685800" y="1618313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ubTitle" idx="1"/>
          </p:nvPr>
        </p:nvSpPr>
        <p:spPr>
          <a:xfrm>
            <a:off x="685800" y="2964777"/>
            <a:ext cx="7772400" cy="944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>
            <a:hlinkClick r:id="rId3"/>
          </p:cNvPr>
          <p:cNvSpPr/>
          <p:nvPr/>
        </p:nvSpPr>
        <p:spPr>
          <a:xfrm>
            <a:off x="880625" y="-393550"/>
            <a:ext cx="7382725" cy="553705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Cell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What is it: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Cells are the basic unit of life and help an organism function in order to live.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All cells have: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DNA (genetic information)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Cell membrane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Cytoplasm</a:t>
            </a:r>
          </a:p>
          <a:p>
            <a:pPr marL="457200" lvl="0" indent="-3810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Ribosomes</a:t>
            </a:r>
          </a:p>
        </p:txBody>
      </p:sp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03100" y="2881275"/>
            <a:ext cx="1829874" cy="1052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Shape 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29216" y="3933450"/>
            <a:ext cx="1394883" cy="1052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74200" y="261475"/>
            <a:ext cx="3994500" cy="380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Prokaryotic Cells</a:t>
            </a:r>
          </a:p>
          <a:p>
            <a:pPr marL="9144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Small</a:t>
            </a:r>
          </a:p>
          <a:p>
            <a:pPr marL="9144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Simple </a:t>
            </a:r>
          </a:p>
          <a:p>
            <a:pPr marL="9144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4 basic parts</a:t>
            </a:r>
          </a:p>
          <a:p>
            <a:pPr marL="914400" lvl="0" indent="-4191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Unicellular Only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465525" y="0"/>
            <a:ext cx="3994500" cy="373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Eukaryotic Cells</a:t>
            </a:r>
          </a:p>
          <a:p>
            <a:pPr marL="9144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Larger </a:t>
            </a:r>
          </a:p>
          <a:p>
            <a:pPr marL="9144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Complex</a:t>
            </a:r>
          </a:p>
          <a:p>
            <a:pPr marL="9144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4 basic parts plus</a:t>
            </a:r>
          </a:p>
          <a:p>
            <a:pPr marL="0" indent="457200" rtl="0">
              <a:spcBef>
                <a:spcPts val="0"/>
              </a:spcBef>
              <a:buNone/>
            </a:pPr>
            <a:r>
              <a:rPr lang="en" sz="2400" u="sng"/>
              <a:t>membrane-bound</a:t>
            </a:r>
          </a:p>
          <a:p>
            <a:pPr marL="457200" lvl="0" indent="457200" rtl="0">
              <a:spcBef>
                <a:spcPts val="0"/>
              </a:spcBef>
              <a:buNone/>
            </a:pPr>
            <a:r>
              <a:rPr lang="en" sz="2400" u="sng"/>
              <a:t>organelles</a:t>
            </a:r>
          </a:p>
          <a:p>
            <a:pPr marL="914400" lvl="0" indent="-3810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Can be multicellular or unicellular</a:t>
            </a:r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291050"/>
            <a:ext cx="1647824" cy="1971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57975" y="3291050"/>
            <a:ext cx="2257425" cy="1784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935225" y="3930060"/>
            <a:ext cx="1647824" cy="1145513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296775" y="3679325"/>
            <a:ext cx="1839474" cy="1246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95350" y="1063375"/>
            <a:ext cx="4758599" cy="37256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Eukaryotic cells have many </a:t>
            </a:r>
            <a:r>
              <a:rPr lang="en" sz="2400" u="sng"/>
              <a:t>organelles</a:t>
            </a:r>
            <a:r>
              <a:rPr lang="en" sz="2400"/>
              <a:t>, which are like tiny organs. Each has a job that helps the cell work as a whole.                              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rtl="0">
              <a:spcBef>
                <a:spcPts val="0"/>
              </a:spcBef>
              <a:buNone/>
            </a:pPr>
            <a:r>
              <a:rPr lang="en" sz="1800" u="sng"/>
              <a:t>Examples:</a:t>
            </a:r>
          </a:p>
          <a:p>
            <a:pPr rtl="0">
              <a:spcBef>
                <a:spcPts val="0"/>
              </a:spcBef>
              <a:buNone/>
            </a:pPr>
            <a:r>
              <a:rPr lang="en" sz="1800" b="1"/>
              <a:t>Nucleus:</a:t>
            </a:r>
            <a:r>
              <a:rPr lang="en" sz="1800"/>
              <a:t> Holds the DNA, operates the cell.</a:t>
            </a:r>
          </a:p>
          <a:p>
            <a:pPr rtl="0">
              <a:spcBef>
                <a:spcPts val="0"/>
              </a:spcBef>
              <a:buNone/>
            </a:pPr>
            <a:r>
              <a:rPr lang="en" sz="1800" b="1"/>
              <a:t>Mitochondria:</a:t>
            </a:r>
            <a:r>
              <a:rPr lang="en" sz="1800"/>
              <a:t> Break down sugar for energy.</a:t>
            </a:r>
          </a:p>
          <a:p>
            <a:pPr rtl="0">
              <a:spcBef>
                <a:spcPts val="0"/>
              </a:spcBef>
              <a:buNone/>
            </a:pPr>
            <a:r>
              <a:rPr lang="en" sz="1800" b="1"/>
              <a:t>Ribosomes:</a:t>
            </a:r>
            <a:r>
              <a:rPr lang="en" sz="1800"/>
              <a:t> Make proteins from amino acids</a:t>
            </a:r>
          </a:p>
          <a:p>
            <a:pPr>
              <a:spcBef>
                <a:spcPts val="0"/>
              </a:spcBef>
              <a:buNone/>
            </a:pPr>
            <a:r>
              <a:rPr lang="en" sz="2400"/>
              <a:t>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08025" y="1298550"/>
            <a:ext cx="4506899" cy="372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655600" y="1691375"/>
            <a:ext cx="2376600" cy="36806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3600"/>
              <a:t>Cells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3600"/>
              <a:t>are like</a:t>
            </a:r>
          </a:p>
          <a:p>
            <a:pPr algn="ctr">
              <a:spcBef>
                <a:spcPts val="0"/>
              </a:spcBef>
              <a:buNone/>
            </a:pPr>
            <a:r>
              <a:rPr lang="en" sz="3600"/>
              <a:t>factories.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79324" y="-65250"/>
            <a:ext cx="6894124" cy="527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808099" cy="37256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In multicellular organisms, </a:t>
            </a:r>
            <a:r>
              <a:rPr lang="en" u="sng"/>
              <a:t>cells are differentiated.</a:t>
            </a:r>
            <a:r>
              <a:rPr lang="en"/>
              <a:t> This means that not all the cells are the same.</a:t>
            </a:r>
          </a:p>
          <a:p>
            <a:pPr rtl="0">
              <a:spcBef>
                <a:spcPts val="0"/>
              </a:spcBef>
              <a:buNone/>
            </a:pPr>
            <a:endParaRPr u="sng"/>
          </a:p>
          <a:p>
            <a:pPr>
              <a:spcBef>
                <a:spcPts val="0"/>
              </a:spcBef>
              <a:buNone/>
            </a:pPr>
            <a:r>
              <a:rPr lang="en"/>
              <a:t>Different cells perform different jobs.</a:t>
            </a:r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02375" y="122225"/>
            <a:ext cx="1642724" cy="1314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64000" y="1379375"/>
            <a:ext cx="1642725" cy="1303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602390" y="1740850"/>
            <a:ext cx="1424522" cy="1303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254900" y="3125125"/>
            <a:ext cx="1642724" cy="1199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Shape 9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650237" y="3446050"/>
            <a:ext cx="1219724" cy="16462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Shape 91"/>
          <p:cNvSpPr txBox="1"/>
          <p:nvPr/>
        </p:nvSpPr>
        <p:spPr>
          <a:xfrm>
            <a:off x="6820825" y="4767225"/>
            <a:ext cx="2001300" cy="3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 b="1"/>
              <a:t>Sperm Cell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7296700" y="4227675"/>
            <a:ext cx="1892999" cy="548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 b="1"/>
              <a:t>Liver Cell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5530600" y="2963950"/>
            <a:ext cx="933599" cy="482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 b="1"/>
              <a:t>Eye Cell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7418725" y="2592362"/>
            <a:ext cx="1957200" cy="31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 b="1"/>
              <a:t>Nerve Cell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5530600" y="1379375"/>
            <a:ext cx="1714500" cy="31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b="1"/>
              <a:t>Blood Cell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9600" y="205975"/>
            <a:ext cx="8637300" cy="8574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Bozeman: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>
            <a:hlinkClick r:id="rId3"/>
          </p:cNvPr>
          <p:cNvSpPr/>
          <p:nvPr/>
        </p:nvSpPr>
        <p:spPr>
          <a:xfrm>
            <a:off x="2359823" y="27674"/>
            <a:ext cx="6784174" cy="5088149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khaki">
  <a:themeElements>
    <a:clrScheme name="Custom 349">
      <a:dk1>
        <a:srgbClr val="262626"/>
      </a:dk1>
      <a:lt1>
        <a:srgbClr val="E6D6BD"/>
      </a:lt1>
      <a:dk2>
        <a:srgbClr val="535353"/>
      </a:dk2>
      <a:lt2>
        <a:srgbClr val="B4AD9E"/>
      </a:lt2>
      <a:accent1>
        <a:srgbClr val="ADB48E"/>
      </a:accent1>
      <a:accent2>
        <a:srgbClr val="867961"/>
      </a:accent2>
      <a:accent3>
        <a:srgbClr val="CBB680"/>
      </a:accent3>
      <a:accent4>
        <a:srgbClr val="78A3C0"/>
      </a:accent4>
      <a:accent5>
        <a:srgbClr val="C0AE91"/>
      </a:accent5>
      <a:accent6>
        <a:srgbClr val="668874"/>
      </a:accent6>
      <a:hlink>
        <a:srgbClr val="4B94B3"/>
      </a:hlink>
      <a:folHlink>
        <a:srgbClr val="41414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Microsoft Office PowerPoint</Application>
  <PresentationFormat>On-screen Show (16:9)</PresentationFormat>
  <Paragraphs>43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khaki</vt:lpstr>
      <vt:lpstr>Warm-up:</vt:lpstr>
      <vt:lpstr>Introduction to Cells:</vt:lpstr>
      <vt:lpstr>PowerPoint Presentation</vt:lpstr>
      <vt:lpstr>Cell</vt:lpstr>
      <vt:lpstr>PowerPoint Presentation</vt:lpstr>
      <vt:lpstr>PowerPoint Presentation</vt:lpstr>
      <vt:lpstr>PowerPoint Presentation</vt:lpstr>
      <vt:lpstr>PowerPoint Presentation</vt:lpstr>
      <vt:lpstr>Bozeman: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Warm-up:</dc:title>
  <dc:creator>MattGeo</dc:creator>
  <cp:lastModifiedBy>MattGeo</cp:lastModifiedBy>
  <cp:revision>1</cp:revision>
  <dcterms:modified xsi:type="dcterms:W3CDTF">2014-09-22T00:15:42Z</dcterms:modified>
</cp:coreProperties>
</file>