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33" autoAdjust="0"/>
  </p:normalViewPr>
  <p:slideViewPr>
    <p:cSldViewPr>
      <p:cViewPr varScale="1">
        <p:scale>
          <a:sx n="97" d="100"/>
          <a:sy n="97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A4A2-2086-4D84-B726-4B9A4194FB61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B7C6423-8760-4C6E-B931-776AF64684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A4A2-2086-4D84-B726-4B9A4194FB61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6423-8760-4C6E-B931-776AF6468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A4A2-2086-4D84-B726-4B9A4194FB61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6423-8760-4C6E-B931-776AF6468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A4A2-2086-4D84-B726-4B9A4194FB61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6423-8760-4C6E-B931-776AF64684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A4A2-2086-4D84-B726-4B9A4194FB61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B7C6423-8760-4C6E-B931-776AF64684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A4A2-2086-4D84-B726-4B9A4194FB61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6423-8760-4C6E-B931-776AF64684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A4A2-2086-4D84-B726-4B9A4194FB61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6423-8760-4C6E-B931-776AF64684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A4A2-2086-4D84-B726-4B9A4194FB61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6423-8760-4C6E-B931-776AF6468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A4A2-2086-4D84-B726-4B9A4194FB61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6423-8760-4C6E-B931-776AF6468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A4A2-2086-4D84-B726-4B9A4194FB61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6423-8760-4C6E-B931-776AF64684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A4A2-2086-4D84-B726-4B9A4194FB61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B7C6423-8760-4C6E-B931-776AF64684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67A4A2-2086-4D84-B726-4B9A4194FB61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B7C6423-8760-4C6E-B931-776AF64684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File:Common_lipids_lmaps.p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commons.wikimedia.org/wiki/File:CellMembraneDrawing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153400" cy="2743200"/>
          </a:xfrm>
        </p:spPr>
        <p:txBody>
          <a:bodyPr>
            <a:normAutofit fontScale="85000" lnSpcReduction="10000"/>
          </a:bodyPr>
          <a:lstStyle/>
          <a:p>
            <a:r>
              <a:rPr lang="en-US" sz="4800" b="1" dirty="0" smtClean="0"/>
              <a:t>-Number paragraphs</a:t>
            </a:r>
          </a:p>
          <a:p>
            <a:r>
              <a:rPr lang="en-US" sz="4800" b="1" dirty="0" smtClean="0"/>
              <a:t>-Underline/Highlight key ideas</a:t>
            </a:r>
          </a:p>
          <a:p>
            <a:r>
              <a:rPr lang="en-US" sz="4800" b="1" dirty="0" smtClean="0"/>
              <a:t>- “?” next to parts you are unsure of</a:t>
            </a:r>
          </a:p>
          <a:p>
            <a:r>
              <a:rPr lang="en-US" sz="4800" b="1" dirty="0" smtClean="0"/>
              <a:t>-Add following notes to page 24</a:t>
            </a:r>
            <a:endParaRPr lang="en-US" sz="48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1752600"/>
          </a:xfrm>
        </p:spPr>
        <p:txBody>
          <a:bodyPr/>
          <a:lstStyle/>
          <a:p>
            <a:r>
              <a:rPr lang="en-US" b="1" dirty="0" smtClean="0"/>
              <a:t>Cell Membranes</a:t>
            </a:r>
            <a:br>
              <a:rPr lang="en-US" b="1" dirty="0" smtClean="0"/>
            </a:br>
            <a:r>
              <a:rPr lang="en-US" dirty="0" smtClean="0"/>
              <a:t>(</a:t>
            </a:r>
            <a:r>
              <a:rPr lang="en-US" i="1" dirty="0" smtClean="0"/>
              <a:t>Our </a:t>
            </a:r>
            <a:r>
              <a:rPr lang="en-US" i="1" dirty="0" err="1" smtClean="0"/>
              <a:t>phospholipid</a:t>
            </a:r>
            <a:r>
              <a:rPr lang="en-US" i="1" dirty="0" smtClean="0"/>
              <a:t> </a:t>
            </a:r>
            <a:r>
              <a:rPr lang="en-US" i="1" dirty="0" err="1" smtClean="0"/>
              <a:t>bilayers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Lipids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4038600" cy="2438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Naturally occurring molecules that include fats, oils, waxes, sterols and triglycerides. </a:t>
            </a:r>
          </a:p>
          <a:p>
            <a:r>
              <a:rPr lang="en-US" sz="3200" dirty="0" smtClean="0"/>
              <a:t> The main functions of lipids include storing energy, signaling and acting as structural components of cell membranes.  </a:t>
            </a:r>
            <a:endParaRPr lang="en-US" sz="3200" dirty="0"/>
          </a:p>
        </p:txBody>
      </p:sp>
      <p:sp>
        <p:nvSpPr>
          <p:cNvPr id="1026" name="AutoShape 2" descr="data:image/jpeg;base64,/9j/4AAQSkZJRgABAQAAAQABAAD/2wCEAAkGBxQTEhIUERISEhUXFhUXGBgUFhcYFxcZFhgXFxUYGhgeHSkgHSEoGxUdIjEhJSs3Li4yGh80ODMsNygtLisBCgoKBQUFDgUFDisZExkrKysrKysrKysrKysrKysrKysrKysrKysrKysrKysrKysrKysrKysrKysrKysrKysrK//AABEIAOAA4QMBIgACEQEDEQH/xAAbAAEAAwEBAQEAAAAAAAAAAAAAAwQFAgEGB//EADwQAAIBAwMBBgMGBAUFAQEAAAECAAMRIQQSMUEFEyJRYXEyUoEGFDNCcoIVI2KRc5KhssFTY7GzwoM0/8QAFAEBAAAAAAAAAAAAAAAAAAAAAP/EABQRAQAAAAAAAAAAAAAAAAAAAAD/2gAMAwEAAhEDEQA/AP3GIiAiIgIiICIiAiJFqkYqQj7GxZrbrWIJx6jH1gVPtBqjS01aqHFPu0NQsVLbVTxOdoyfCDj/AMT3sGuamm07s29no02LbSu4sgJbaci9726Sv2nQqvp69OqKbK9KohZSQbMhHwkevnO+z9G3dUlc7EVEUIhNyFAA3Pz0GFt1ywMDUiU+4dPwjuX5HJx+h+R7G44A2iO7qVPjJpL8qnxn9Tjj2Xy+I8QLkSn92ZPwmuP+m5O39rZK+2RjAHM4pM9ZQ1zSpsAQAf5jA+bDC/tzwdw4gX4nKIAABwBadQEREBERAREQEREBERAREQEREBERAREQERKFMNWF2YolyAqEhmsSLs/I44W3uYFpNShYoHUsOVBFxx0+o/uJmdvdsNQqaNFphxqNR3JJNtg7upULDGcUziaL6NCoTYoUcAeHafNbfCc8iY/a+hqGporMrhNQXUvcMD931CZsPGLOT0PhFyb3Aa3aLgUqhJAG1ufUWH+sy9T39dFGmcUVAJ7w2O+9N1AC5IAdla5+TiadLRi4Zyajjgnhf0LwvPPNuSYq6PJame7c8kC6t+teDwM4OMEQLUSDSViwYMAGVtpsbg4BBH0Ix09eZPASDQ0itNFPIUA+4EniAiIgIiICIiAiIgIiICIiAiIgIiICIlSpqWLFKS3IwzNhFNgfdjYg2GPMiBblTtPtKlp6Zq13FNAVBY3tdiFUY8yQPrPPuF8mpUL/ADBrW9Avw29CDewvci8xftfpnqaY0qq7waumO+mpN9mopPZkyRgWxcHPHED6aVOy/wAJfdv9xnm2pU+K9JPIEd4fdhhevw3PB3DiVezabd2rUiBfddHJKHJGGyynHqOcXN4HOh7TqPq9RQYUdlMKV2verZlplS6flBY1AD129OtvX/Hpv8U/+mtMXQ0mXtDV1VotuqUNItm8Kgo2puS+QQQV+G59Bm2jq9ON1HvyKhL2AIsgujfCvn6m5ycgG0DWiVP4ZR/6VP8AyiP4ZR/6VP8AyiB7o/irf4n/AMJLUqaitS01J3bbTpr4jtX6YUC5JNgABcmwkP8AGqIqGk7inUCBytTw+E78gnB/Da9ji0DRiZ1Ht3TsXArUxtYIdzAAkolQbScMNlVTcYzPf45ptpY6igFBYEtUUAFXNI8n5xt94GhEpUu1qLVVpJUV3ZajAKdwtSNNalyMAg1kwc+KXYCIiAiIgIiICIiAiIgIiICIlXX9pUqO3vqi09x2ruNgTjH+sC1Kui+Kt/if/CTE1f2odqi0dFpatd2XcalQNR09IXt/Mdl3BuoQLcgg8G809NRrUhditct4n2L3Z3WAPdgsRbA8LG/PiPEDSlXtH4B/iUv/AGpA7Qp7S28CxAINwwJ4UqfFc9Ba5xaRVVqVRgd0l1YFhdyVIZfDwouBzm1xZTmBcqpuUji4I/viVuyuzxQpimrO4BJu7Fmyb5JyZU+91aP4w3p84sLe/QfutbA3OTLja8HFMNUawO0AjbcAjeT8GDexzzYGB7T/ABqn+HS/3VZD2j2Z3r0n7x07s3spsG/mUqni8/wrfuMn01FgWdyCzBRZfhULuIAvk/Ec9fISzAREQK+v0SVqb06q7kYWIuR6gggggg5BGQQCJn6z7NaerUWpVV3dQtmNR/yiqFNgbXHfv06jyFtiIGAv2N0YDqKRs67GBdyCuxKdrEn8tMD6t8xvJT+ymlBLCm1y6Of5lQ+JNQ2qU5bpWdm9b2OLCbcQMvQ9gUKVXvaaFXtUW+5j4ahplhYm1r0k9rY5M1IiAiIgIiICIiAiIgIiICIiAkOo0yPbeitbjcAfI/8AAk0QIdJpEpLtpoqLzYC0miIHBpLuDbRuAIBsLgHkAzuIgJxSpKosqhQOgAA8+BO4gIiICIiAiIgIiICIiAiIgJn6LtBnrVabUmRU4Y7vF/dQueRtZsc7TiaEzNB//Rqv/wAf9kDTiIgIiICIiAiIgQajTliGVmRhwRlT6MvBH+vkRIvvTrh6TFuhp5VvqbbMZs2OgLS5ECn92Z/xWsPkpkgfV8M3+gzwbXjbUp/DeqnkSO8Hsxw3T4rHk7jxLkQKffO/wA01+dx4v2oc+eW9MMI+4kZSo4bqWJdW/UpNv8tvIWGJciBT+9uPC1Ji/TblD67za1uoNjzYNH3RnzVY+i02ZVX9wszH1wODYGXJxVqBVLMbAAknyAyYFb+ZT86yfQVB/wCA4/scfmJjvKlT4AaS/Mw8Z/Sh+H3bOD4eshq9vUFSi5qLsrKXRvylAneFyxwFCZJMmp9q0Gttr0TcqBaopuX+Ac9ennAhq9i02Nyal/1XJ9STczqj2SqX2NUVvMHj6WsfqDIz9otMBULVkQI1VSXIW5ogmttBy20K17fKZPpO1qFQladam7AlSAwJBVnU455puP2N5GB6NQ64qIW8mpC4Y+RUm6H3JXzYR3L1PxDsX5EOT+p+fLC26i7CRP25pwFIr0m3FQu11N91QUhbORvNpP2f2hTrqWpMHUMVuOCR5HgjPIgc909P8M94vyOfEP0uefZvP4gBH3h3xTQp5tVFgD1AW9297gZuCeJciBT+4WyKlTf8xa9/Qp8NvYDraxJMfenXD02Y9DTF1b+58Bx+Y2/qMuRAp/d3f8VrD5KZIH7nwW9hYZsQeY2VKfw3qr8rHxj9LHDezZ5O7pLkQKffO+KalB1eoCD67U588tYcEBhOF7MCkvTdlqNbc7eLfYY3rgW/Ta3AsJfiBidofaNaDrTrI24i/wDLswIO61gbM3wG4UHbi+CCdTQ6oVaaVFDBXUMAwsQCLi46H0k8QEREBERAREQEREBERAREQEjr0Q4s3FwebcEEfTHHXiSRAyG+zenNEUSh7sLWQLvfC1wy1FB3XAsxAH5Ra1rCdjsCh3ve7Dv395fe/wAWwU+L2sQouvFwDa+ZqRAxNd9lNLWFqtNmF65t3lQC+pV1rYDdRUYel8WljR9iUqdXvEFsVbC5NjXqd7WNyfzPY26eK1txmnEDBo/Y/SKu0Umse6uDVqnd3NXvqe4lrtaoS2fmbzM0+zOzaenTZSBC3vlmY3sByxJ4AluICIiAiIgIiICIiAiIgIiICIiAiIgIiICIiAiIgJ47AAkkADJJwAByZ7IKmlVmDNdrWsD8II6heL+pyOloDT6xHJCtc82IIJHzAHlf6hg+ckrVlQXYhR5k25wJzqNOrizC9sg5BB8wwyD6iR0dGAdxLVGHDOQSPRQAAMYwLnreB3p9Srg7Te3IIIYfqU2I+onuo1KoLsbX4ABLE82VRkn0AnOo0qvYm4YcMuGH18vQ4PUGNPpVQk5Zjy7ZY+l+gv0FgOggd0ayuLqQw9PMcj39JxqNYiEBmyc2AJNvmIGQvmxwJzW0YY7gWpv1ZLAn0IIIb6g2vi0k0+nVAQotfJJJJJ8yxyT6mB2jggFSCCLgg3BHmDIK2upqdrMARzzZb8bm4W/Tda/Sc1NApJKl6d/iCNtDX5v5H+pbN6yejRVRtVQo8gMZ5gSSsNfTLbd4ve3XaW+UNwW/pvf0nH8NTgFgnWmDZD9OQP6QdpubgywaKldhVStrbbDbbytxaB2TK9DXU3NlYE8jkbh5qThhnlbicDs5fzF3UcI7blH0OWzxuJtbFpYr0FcWYAjn2I4IPQ+ozAkiVezidrAkttdlBOTYHFz1xi5z53lqAiIgIiICIiAiIgIiICIiAiIgIiICIiAiIgIiICcVayqLsyqLgXYgC5wBn1ncxftZpUqUBvBIDDg2/EVqLj606rr9bixAIDaiIgJBX1arcfE9gdi2Lm5sMdBfqcDqRJ5mrokGpL53FL84ubITbz2oo8scXzAhpGvRJLhKlNmLNswaW7nn4lHnycnAsJf7P1yVlLJuwbEMCpFwGFwfNWB+ssyLS6ZKahaaJTUXsqKFUXNzgY5gSxEQEREBERAREQKlSnUUkod4JuUc59djdOuDccC6ieBalT4r0V+UEGofdhhf23PB3CXJBqNSEtuDberAXVf1dQPW1hbJECK1SnxesvkSBUHsTYN9bHnJMdy75qMUHRaZN/Qs/J9hYcg7hJqupRVDFhY2tbO6/AUDLE9AOZCNeB+Ir0geGe209BcgnaeLBrE3HW4AN1VMW74dCCqsP1ji3my/5Y+6u2XqMp6CnhV/uPGeniFv6RJtRqlSwJuTwoF2b2A98ngdbSOlrQSFdWpseA9vF7MCVJxwDfHEDnvaw8OxXPRw21f3A3YfTdf06cVOzi+XrVd3/bbu19govj3JPrJ6+sVTtALvzsXJt5noowckjjzjT6tWO03R7XKNhreY6MM8gkQIKfZ7IPBWqlv+4xqKfQqbf6EH16TvvKzeEItM9XJ3L+wCxP7ttvWdVNaLlUVqrDkJbw+hYkKD/Te+Ri2ZJp9Sr32nI5Ughl8rqcj/AJgQ/dnXKVGY9RVN1b6geA+wt/SY3VXxbuR1J2s5/SMqB6m/6RB7QB+BHqKOWQAqPO1yN37b8Ec4k1PVIVLBhtF7m9ttuQ1+COoPECHuXT8NjUXqlQm/7X588NfplRPAtSp8V6K/KCDUPuwwv7bng7hPf4gOQlQp84XHuF+Ij1At1vbMmbVIFD712m1muLG/Fj1vAhtUp8XrL5EgVB7E2DfWx5yTI6+iasLVjtW4IRCRkG4LPyTcA2FhyDuE7/iIGXR6adHcAL9c3T9wH98SfUalUALHngC5ZutlUZP0gZ2u11Wgaa7DXDMBuAIIF1FiFUgtm/5VsGuVsL2/urtl6rK3QU8Kv9wd/ldsdQBPU1wuA6tSJNl32s3kAyki/wDTe/M87R1mxWCDfV2syIOWsDa9uBcWucdOsCtqO02pvTpOKe+odqNu2oTtZrEG7BiqMQovfYcjpd0+nIJZmLuQATawAGbKvQXPW58ybCYet7I+86OoK6VN7P3o2sab7qL7qBQjxU7hFNviXcQTe5mz2XXqPTDVqfdPuqDbe+FdlQ39VAP1gW4iICIiAiIgIiICIiAiIgQUtIisWVFDG+QPM3Ptc5PnJiL8z2IEOn0qJfYire3AtxwPYdB0ndWkGBVgGB5BFwfpO4gR0KCoLIoUc46k8k+Z9TFegrizqGF7i/Q+YPQ+okkrdol+7fusVCLISLhWOAxHUC97dbQJ6VMKAqgKBgACwA9BI9RpEe29Fa1+RfB5HsfKYNXtHW7dKy6dQWosaytnZW7zTqACGHh2tWa/XYOLzMq9t63f3O3Y61gzMaZINEa0Bju292B91DNtJ3gWyWzA+3EgqaRCwcopYWyQL44/t08rmfPp2vrSikaVLmnSbBLJudir2YG5VQAeLkOCOCJU7Z7Q7S7up3NDxslYJtCnumC1+6azHxszJSGfCBVuQdpuH2UgXSIG3hFDedhe55PuRyeth5SDsnUVXVzWpikRUcKASTsGAT0uc8YtbjIF6AkFDSIhJRFUnyAGObe1829T5yeIHNRAwIYAgixBFwR5ETL+y9Appk3KyudxbcDuJ3EDdfJwBz0tNOvS3KykkbgRdTYi4tcHoZV7I7OXT0xTQ3AJPCqBc3sFUBQPQDzPWBdiIgIiICIiAiIgIiICIiAiIgIiICIiAiIgIiICIiAiIgIiIFfSa1KtzTYNY2Nv7j3BGQeD0liZH2eRQK4VQtq9RcX4WwUZOABgAYHQCa8BERAREQETF+0dMk6cioyfzkWygm+4jOHWxG21zceI+E9NqAiIgIiICIiB4TKmypU+K9JflU+M/qYYX2XPHi6ScahdxS/itexwSPMX5GeRJCYFS1Sn51k+gqD68P8AWxx+YxtqVOb0k8gQah92GF+lzxkTuhr6bmysCenIDDqUJww9VuJZgU9tSnxeqnkSO8Hsxw37rHnJ4i1Sp50U+hqH/wAhB/c5/KZ3R19NjtVgSeObNbnY3DW67b2lmBT2VKfwk1V+Vj4x+lz8Xs2cnxdIvUqedFfPBqH2GQv1uc8KZ3T19Nm2hwScDnaxHIVuGItkA3EswKfdVKfwE1F+Vz4x+lzz7N5/EBG6o/ANFfM2NQ+wyq+5v1wOZ2uvpltocXvYc7SeqhvhLY+EG8swKfcun4ZNRfkckt+1znzw1+mVEb6j4UGiOpbaX/auVH6jfjgjM7+/0923eL323zt3fLu+Hd/Te/pLMCn3DpmmxcdUqEk+pV+R7G44A2x3lR8Kpojqz7S3rtUEj9xNscETttfTDbS4ve3XaG+Ut8IbPwk3lmBT+7umabl/NahJuepDcr7WIxYAcx3tR8KhpDqz2J9lUEg+5NuMNO6mvpq20uARg87VJ4DNwpN8Am5lmBn0ezzSuaLE7mLOtQkhmb4mDcoT5AbcYUcyHQ9ptX3imvd7W2lnyR6bR+fzUnw454l2rr6anazgEc82W/G5uFv0va/SWYFL7s6Zp1Cx6rVNwx8wQPAfYbf6ZFS17VWdKYCMhAcvY7bi42qp8Vx1uB7kFRD232t3bU6S331TtDCx2ktTXi4N7VN3oqO2dtjQ7a0Q09ahrEaqO6pPRqU6SBjXQgtTDZxsbcwIz426E3Da+6uuUqMx6iqbq31A8B/SLc+Eytou2DVaqiUWvTbaSSAvxVFyeQf5e6wBO16Z/NjVUyh232X94p7DUen8WUNj4qb0+f33+kCtrNPWq1Ka973RQiqRTuRjCo5JG9WN8WGFbgkEddq9snTIGrU73baDTYG/hduGtYnZYLm5ZRfOLHZHZvcBxvL7m3Z9gLnzY2uzdSSZfgco4IuCCPMZEj1GqRLbjk8AAsxtyQoBJAvk9JHU0QuWRmpMeSlvF6lSCpP9Vr4GbYkmn0ypfaMnliSWb3Y5P/EDulUDAMpDA8EG4P1nNWuqlQTljYDknzsBmwvk9Osy/tBo37tjp6n3eqxXxgXBJ8K7luAckXPNhg8S1pmFNrOhUsbByS4e7EqC5yPisFbzst4F+IiBHXoK4swuOfUHoQeQfUZErjs8H8R3qgcK9to9wAN37r8A85NyIEdeirizgMOc+Y4I8iPOV/4eDh3eovRHIK/XF3/cT0POZciBxWoqw2soYeRFxjIlX+HA4d6jp0RzcezG25x6MTzm+LXYgcVKKsu1lBXyIBH9pV/h44Z6jJ8jNcexa25h6MSMm98WuxA4aipXaVUra20gbbeVuLSr/DxwalQp8hbHsW+Mj0Jt04xLsye2uy3rPQdKvdmjUWouCQTlKgYdQaTOo8i982EDSNJduzau223bYbbW4txa3SV/4eON9QJ8m7Htu+MD0vbpxifNdp/ZvU6h9SfvLUQahNDxM2z+SqJUUBhsKuWNha9zfpJdf2FrLM1PV1HN6p2XKhg9tovuG0qQLEGwAYAXa4D6hKShdgVQoFtoAsBbi3HHSVRoRwtSoqfIrY64DfEo9FIGBa2b/NJ9kdSrVWTXMhqL4rB7l+609JHJ33JXuGN+W3AE4z5Q+y2op1FFPUEI1WrUZkult2ofUWKhvFcVCvlybZtA+wpU1ChVChbYAAtY+nlK38OAwr1ET5FNh7KbbkHopHGLZvk/Zn7PVNMwarX74ihSo32kfhqouBuIAuCbDzzcz6OBxSoqo2qoUeQFhnJmTq6OytQp02anTqd5uVTYeFbjb1T9tvoczZmVr0qnUUClNWRd12NrrcWb84Ixa1la5vfbzA0aFFUFkAUc48zyT5k+ckiICIiAiIgIiIEOqo71te2VP+Vg3/EmiICIiB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xQTEhIUERISEhUXFhUXGBgUFhcYFxcZFhgXFxUYGhgeHSkgHSEoGxUdIjEhJSs3Li4yGh80ODMsNygtLisBCgoKBQUFDgUFDisZExkrKysrKysrKysrKysrKysrKysrKysrKysrKysrKysrKysrKysrKysrKysrKysrKysrK//AABEIAOAA4QMBIgACEQEDEQH/xAAbAAEAAwEBAQEAAAAAAAAAAAAAAwQFAgEGB//EADwQAAIBAwMBBgMGBAUFAQEAAAECAAMRIQQSMUEFEyJRYXEyUoEGFDNCcoIVI2KRc5KhssFTY7GzwoM0/8QAFAEBAAAAAAAAAAAAAAAAAAAAAP/EABQRAQAAAAAAAAAAAAAAAAAAAAD/2gAMAwEAAhEDEQA/AP3GIiAiIgIiICIiAiJFqkYqQj7GxZrbrWIJx6jH1gVPtBqjS01aqHFPu0NQsVLbVTxOdoyfCDj/AMT3sGuamm07s29no02LbSu4sgJbaci9726Sv2nQqvp69OqKbK9KohZSQbMhHwkevnO+z9G3dUlc7EVEUIhNyFAA3Pz0GFt1ywMDUiU+4dPwjuX5HJx+h+R7G44A2iO7qVPjJpL8qnxn9Tjj2Xy+I8QLkSn92ZPwmuP+m5O39rZK+2RjAHM4pM9ZQ1zSpsAQAf5jA+bDC/tzwdw4gX4nKIAABwBadQEREBERAREQEREBERAREQEREBERAREQERKFMNWF2YolyAqEhmsSLs/I44W3uYFpNShYoHUsOVBFxx0+o/uJmdvdsNQqaNFphxqNR3JJNtg7upULDGcUziaL6NCoTYoUcAeHafNbfCc8iY/a+hqGporMrhNQXUvcMD931CZsPGLOT0PhFyb3Aa3aLgUqhJAG1ufUWH+sy9T39dFGmcUVAJ7w2O+9N1AC5IAdla5+TiadLRi4Zyajjgnhf0LwvPPNuSYq6PJame7c8kC6t+teDwM4OMEQLUSDSViwYMAGVtpsbg4BBH0Ix09eZPASDQ0itNFPIUA+4EniAiIgIiICIiAiIgIiICIiAiIgIiICIlSpqWLFKS3IwzNhFNgfdjYg2GPMiBblTtPtKlp6Zq13FNAVBY3tdiFUY8yQPrPPuF8mpUL/ADBrW9Avw29CDewvci8xftfpnqaY0qq7waumO+mpN9mopPZkyRgWxcHPHED6aVOy/wAJfdv9xnm2pU+K9JPIEd4fdhhevw3PB3DiVezabd2rUiBfddHJKHJGGyynHqOcXN4HOh7TqPq9RQYUdlMKV2verZlplS6flBY1AD129OtvX/Hpv8U/+mtMXQ0mXtDV1VotuqUNItm8Kgo2puS+QQQV+G59Bm2jq9ON1HvyKhL2AIsgujfCvn6m5ycgG0DWiVP4ZR/6VP8AyiP4ZR/6VP8AyiB7o/irf4n/AMJLUqaitS01J3bbTpr4jtX6YUC5JNgABcmwkP8AGqIqGk7inUCBytTw+E78gnB/Da9ji0DRiZ1Ht3TsXArUxtYIdzAAkolQbScMNlVTcYzPf45ptpY6igFBYEtUUAFXNI8n5xt94GhEpUu1qLVVpJUV3ZajAKdwtSNNalyMAg1kwc+KXYCIiAiIgIiICIiAiIgIiICIlXX9pUqO3vqi09x2ruNgTjH+sC1Kui+Kt/if/CTE1f2odqi0dFpatd2XcalQNR09IXt/Mdl3BuoQLcgg8G809NRrUhditct4n2L3Z3WAPdgsRbA8LG/PiPEDSlXtH4B/iUv/AGpA7Qp7S28CxAINwwJ4UqfFc9Ba5xaRVVqVRgd0l1YFhdyVIZfDwouBzm1xZTmBcqpuUji4I/viVuyuzxQpimrO4BJu7Fmyb5JyZU+91aP4w3p84sLe/QfutbA3OTLja8HFMNUawO0AjbcAjeT8GDexzzYGB7T/ABqn+HS/3VZD2j2Z3r0n7x07s3spsG/mUqni8/wrfuMn01FgWdyCzBRZfhULuIAvk/Ec9fISzAREQK+v0SVqb06q7kYWIuR6gggggg5BGQQCJn6z7NaerUWpVV3dQtmNR/yiqFNgbXHfv06jyFtiIGAv2N0YDqKRs67GBdyCuxKdrEn8tMD6t8xvJT+ymlBLCm1y6Of5lQ+JNQ2qU5bpWdm9b2OLCbcQMvQ9gUKVXvaaFXtUW+5j4ahplhYm1r0k9rY5M1IiAiIgIiICIiAiIgIiICIiAkOo0yPbeitbjcAfI/8AAk0QIdJpEpLtpoqLzYC0miIHBpLuDbRuAIBsLgHkAzuIgJxSpKosqhQOgAA8+BO4gIiICIiAiIgIiICIiAiIgJn6LtBnrVabUmRU4Y7vF/dQueRtZsc7TiaEzNB//Rqv/wAf9kDTiIgIiICIiAiIgQajTliGVmRhwRlT6MvBH+vkRIvvTrh6TFuhp5VvqbbMZs2OgLS5ECn92Z/xWsPkpkgfV8M3+gzwbXjbUp/DeqnkSO8Hsxw3T4rHk7jxLkQKffO/wA01+dx4v2oc+eW9MMI+4kZSo4bqWJdW/UpNv8tvIWGJciBT+9uPC1Ji/TblD67za1uoNjzYNH3RnzVY+i02ZVX9wszH1wODYGXJxVqBVLMbAAknyAyYFb+ZT86yfQVB/wCA4/scfmJjvKlT4AaS/Mw8Z/Sh+H3bOD4eshq9vUFSi5qLsrKXRvylAneFyxwFCZJMmp9q0Gttr0TcqBaopuX+Ac9ennAhq9i02Nyal/1XJ9STczqj2SqX2NUVvMHj6WsfqDIz9otMBULVkQI1VSXIW5ogmttBy20K17fKZPpO1qFQladam7AlSAwJBVnU455puP2N5GB6NQ64qIW8mpC4Y+RUm6H3JXzYR3L1PxDsX5EOT+p+fLC26i7CRP25pwFIr0m3FQu11N91QUhbORvNpP2f2hTrqWpMHUMVuOCR5HgjPIgc909P8M94vyOfEP0uefZvP4gBH3h3xTQp5tVFgD1AW9297gZuCeJciBT+4WyKlTf8xa9/Qp8NvYDraxJMfenXD02Y9DTF1b+58Bx+Y2/qMuRAp/d3f8VrD5KZIH7nwW9hYZsQeY2VKfw3qr8rHxj9LHDezZ5O7pLkQKffO+KalB1eoCD67U588tYcEBhOF7MCkvTdlqNbc7eLfYY3rgW/Ta3AsJfiBidofaNaDrTrI24i/wDLswIO61gbM3wG4UHbi+CCdTQ6oVaaVFDBXUMAwsQCLi46H0k8QEREBERAREQEREBERAREQEjr0Q4s3FwebcEEfTHHXiSRAyG+zenNEUSh7sLWQLvfC1wy1FB3XAsxAH5Ra1rCdjsCh3ve7Dv395fe/wAWwU+L2sQouvFwDa+ZqRAxNd9lNLWFqtNmF65t3lQC+pV1rYDdRUYel8WljR9iUqdXvEFsVbC5NjXqd7WNyfzPY26eK1txmnEDBo/Y/SKu0Umse6uDVqnd3NXvqe4lrtaoS2fmbzM0+zOzaenTZSBC3vlmY3sByxJ4AluICIiAiIgIiICIiAiIgIiICIiAiIgIiICIiAiIgJ47AAkkADJJwAByZ7IKmlVmDNdrWsD8II6heL+pyOloDT6xHJCtc82IIJHzAHlf6hg+ckrVlQXYhR5k25wJzqNOrizC9sg5BB8wwyD6iR0dGAdxLVGHDOQSPRQAAMYwLnreB3p9Srg7Te3IIIYfqU2I+onuo1KoLsbX4ABLE82VRkn0AnOo0qvYm4YcMuGH18vQ4PUGNPpVQk5Zjy7ZY+l+gv0FgOggd0ayuLqQw9PMcj39JxqNYiEBmyc2AJNvmIGQvmxwJzW0YY7gWpv1ZLAn0IIIb6g2vi0k0+nVAQotfJJJJJ8yxyT6mB2jggFSCCLgg3BHmDIK2upqdrMARzzZb8bm4W/Tda/Sc1NApJKl6d/iCNtDX5v5H+pbN6yejRVRtVQo8gMZ5gSSsNfTLbd4ve3XaW+UNwW/pvf0nH8NTgFgnWmDZD9OQP6QdpubgywaKldhVStrbbDbbytxaB2TK9DXU3NlYE8jkbh5qThhnlbicDs5fzF3UcI7blH0OWzxuJtbFpYr0FcWYAjn2I4IPQ+ozAkiVezidrAkttdlBOTYHFz1xi5z53lqAiIgIiICIiAiIgIiICIiAiIgIiICIiAiIgIiICcVayqLsyqLgXYgC5wBn1ncxftZpUqUBvBIDDg2/EVqLj606rr9bixAIDaiIgJBX1arcfE9gdi2Lm5sMdBfqcDqRJ5mrokGpL53FL84ubITbz2oo8scXzAhpGvRJLhKlNmLNswaW7nn4lHnycnAsJf7P1yVlLJuwbEMCpFwGFwfNWB+ssyLS6ZKahaaJTUXsqKFUXNzgY5gSxEQEREBERAREQKlSnUUkod4JuUc59djdOuDccC6ieBalT4r0V+UEGofdhhf23PB3CXJBqNSEtuDberAXVf1dQPW1hbJECK1SnxesvkSBUHsTYN9bHnJMdy75qMUHRaZN/Qs/J9hYcg7hJqupRVDFhY2tbO6/AUDLE9AOZCNeB+Ir0geGe209BcgnaeLBrE3HW4AN1VMW74dCCqsP1ji3my/5Y+6u2XqMp6CnhV/uPGeniFv6RJtRqlSwJuTwoF2b2A98ngdbSOlrQSFdWpseA9vF7MCVJxwDfHEDnvaw8OxXPRw21f3A3YfTdf06cVOzi+XrVd3/bbu19govj3JPrJ6+sVTtALvzsXJt5noowckjjzjT6tWO03R7XKNhreY6MM8gkQIKfZ7IPBWqlv+4xqKfQqbf6EH16TvvKzeEItM9XJ3L+wCxP7ttvWdVNaLlUVqrDkJbw+hYkKD/Te+Ri2ZJp9Sr32nI5Ughl8rqcj/AJgQ/dnXKVGY9RVN1b6geA+wt/SY3VXxbuR1J2s5/SMqB6m/6RB7QB+BHqKOWQAqPO1yN37b8Ec4k1PVIVLBhtF7m9ttuQ1+COoPECHuXT8NjUXqlQm/7X588NfplRPAtSp8V6K/KCDUPuwwv7bng7hPf4gOQlQp84XHuF+Ij1At1vbMmbVIFD712m1muLG/Fj1vAhtUp8XrL5EgVB7E2DfWx5yTI6+iasLVjtW4IRCRkG4LPyTcA2FhyDuE7/iIGXR6adHcAL9c3T9wH98SfUalUALHngC5ZutlUZP0gZ2u11Wgaa7DXDMBuAIIF1FiFUgtm/5VsGuVsL2/urtl6rK3QU8Kv9wd/ldsdQBPU1wuA6tSJNl32s3kAyki/wDTe/M87R1mxWCDfV2syIOWsDa9uBcWucdOsCtqO02pvTpOKe+odqNu2oTtZrEG7BiqMQovfYcjpd0+nIJZmLuQATawAGbKvQXPW58ybCYet7I+86OoK6VN7P3o2sab7qL7qBQjxU7hFNviXcQTe5mz2XXqPTDVqfdPuqDbe+FdlQ39VAP1gW4iICIiAiIgIiICIiAiIgQUtIisWVFDG+QPM3Ptc5PnJiL8z2IEOn0qJfYire3AtxwPYdB0ndWkGBVgGB5BFwfpO4gR0KCoLIoUc46k8k+Z9TFegrizqGF7i/Q+YPQ+okkrdol+7fusVCLISLhWOAxHUC97dbQJ6VMKAqgKBgACwA9BI9RpEe29Fa1+RfB5HsfKYNXtHW7dKy6dQWosaytnZW7zTqACGHh2tWa/XYOLzMq9t63f3O3Y61gzMaZINEa0Bju292B91DNtJ3gWyWzA+3EgqaRCwcopYWyQL44/t08rmfPp2vrSikaVLmnSbBLJudir2YG5VQAeLkOCOCJU7Z7Q7S7up3NDxslYJtCnumC1+6azHxszJSGfCBVuQdpuH2UgXSIG3hFDedhe55PuRyeth5SDsnUVXVzWpikRUcKASTsGAT0uc8YtbjIF6AkFDSIhJRFUnyAGObe1829T5yeIHNRAwIYAgixBFwR5ETL+y9Appk3KyudxbcDuJ3EDdfJwBz0tNOvS3KykkbgRdTYi4tcHoZV7I7OXT0xTQ3AJPCqBc3sFUBQPQDzPWBdiIgIiICIiAiIgIiICIiAiIgIiICIiAiIgIiICIiAiIgIiIFfSa1KtzTYNY2Nv7j3BGQeD0liZH2eRQK4VQtq9RcX4WwUZOABgAYHQCa8BERAREQETF+0dMk6cioyfzkWygm+4jOHWxG21zceI+E9NqAiIgIiICIiB4TKmypU+K9JflU+M/qYYX2XPHi6ScahdxS/itexwSPMX5GeRJCYFS1Sn51k+gqD68P8AWxx+YxtqVOb0k8gQah92GF+lzxkTuhr6bmysCenIDDqUJww9VuJZgU9tSnxeqnkSO8Hsxw37rHnJ4i1Sp50U+hqH/wAhB/c5/KZ3R19NjtVgSeObNbnY3DW67b2lmBT2VKfwk1V+Vj4x+lz8Xs2cnxdIvUqedFfPBqH2GQv1uc8KZ3T19Nm2hwScDnaxHIVuGItkA3EswKfdVKfwE1F+Vz4x+lzz7N5/EBG6o/ANFfM2NQ+wyq+5v1wOZ2uvpltocXvYc7SeqhvhLY+EG8swKfcun4ZNRfkckt+1znzw1+mVEb6j4UGiOpbaX/auVH6jfjgjM7+/0923eL323zt3fLu+Hd/Te/pLMCn3DpmmxcdUqEk+pV+R7G44A2x3lR8Kpojqz7S3rtUEj9xNscETttfTDbS4ve3XaG+Ut8IbPwk3lmBT+7umabl/NahJuepDcr7WIxYAcx3tR8KhpDqz2J9lUEg+5NuMNO6mvpq20uARg87VJ4DNwpN8Am5lmBn0ezzSuaLE7mLOtQkhmb4mDcoT5AbcYUcyHQ9ptX3imvd7W2lnyR6bR+fzUnw454l2rr6anazgEc82W/G5uFv0va/SWYFL7s6Zp1Cx6rVNwx8wQPAfYbf6ZFS17VWdKYCMhAcvY7bi42qp8Vx1uB7kFRD232t3bU6S331TtDCx2ktTXi4N7VN3oqO2dtjQ7a0Q09ahrEaqO6pPRqU6SBjXQgtTDZxsbcwIz426E3Da+6uuUqMx6iqbq31A8B/SLc+Eytou2DVaqiUWvTbaSSAvxVFyeQf5e6wBO16Z/NjVUyh232X94p7DUen8WUNj4qb0+f33+kCtrNPWq1Ka973RQiqRTuRjCo5JG9WN8WGFbgkEddq9snTIGrU73baDTYG/hduGtYnZYLm5ZRfOLHZHZvcBxvL7m3Z9gLnzY2uzdSSZfgco4IuCCPMZEj1GqRLbjk8AAsxtyQoBJAvk9JHU0QuWRmpMeSlvF6lSCpP9Vr4GbYkmn0ypfaMnliSWb3Y5P/EDulUDAMpDA8EG4P1nNWuqlQTljYDknzsBmwvk9Osy/tBo37tjp6n3eqxXxgXBJ8K7luAckXPNhg8S1pmFNrOhUsbByS4e7EqC5yPisFbzst4F+IiBHXoK4swuOfUHoQeQfUZErjs8H8R3qgcK9to9wAN37r8A85NyIEdeirizgMOc+Y4I8iPOV/4eDh3eovRHIK/XF3/cT0POZciBxWoqw2soYeRFxjIlX+HA4d6jp0RzcezG25x6MTzm+LXYgcVKKsu1lBXyIBH9pV/h44Z6jJ8jNcexa25h6MSMm98WuxA4aipXaVUra20gbbeVuLSr/DxwalQp8hbHsW+Mj0Jt04xLsye2uy3rPQdKvdmjUWouCQTlKgYdQaTOo8i982EDSNJduzau223bYbbW4txa3SV/4eON9QJ8m7Htu+MD0vbpxifNdp/ZvU6h9SfvLUQahNDxM2z+SqJUUBhsKuWNha9zfpJdf2FrLM1PV1HN6p2XKhg9tovuG0qQLEGwAYAXa4D6hKShdgVQoFtoAsBbi3HHSVRoRwtSoqfIrY64DfEo9FIGBa2b/NJ9kdSrVWTXMhqL4rB7l+609JHJ33JXuGN+W3AE4z5Q+y2op1FFPUEI1WrUZkult2ofUWKhvFcVCvlybZtA+wpU1ChVChbYAAtY+nlK38OAwr1ET5FNh7KbbkHopHGLZvk/Zn7PVNMwarX74ihSo32kfhqouBuIAuCbDzzcz6OBxSoqo2qoUeQFhnJmTq6OytQp02anTqd5uVTYeFbjb1T9tvoczZmVr0qnUUClNWRd12NrrcWb84Ixa1la5vfbzA0aFFUFkAUc48zyT5k+ckiICIiAiIgIiIEOqo71te2VP+Vg3/EmiICIiB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TEhIUERISEhUXFhUXGBgUFhcYFxcZFhgXFxUYGhgeHSkgHSEoGxUdIjEhJSs3Li4yGh80ODMsNygtLisBCgoKBQUFDgUFDisZExkrKysrKysrKysrKysrKysrKysrKysrKysrKysrKysrKysrKysrKysrKysrKysrKysrK//AABEIAOAA4QMBIgACEQEDEQH/xAAbAAEAAwEBAQEAAAAAAAAAAAAAAwQFAgEGB//EADwQAAIBAwMBBgMGBAUFAQEAAAECAAMRIQQSMUEFEyJRYXEyUoEGFDNCcoIVI2KRc5KhssFTY7GzwoM0/8QAFAEBAAAAAAAAAAAAAAAAAAAAAP/EABQRAQAAAAAAAAAAAAAAAAAAAAD/2gAMAwEAAhEDEQA/AP3GIiAiIgIiICIiAiJFqkYqQj7GxZrbrWIJx6jH1gVPtBqjS01aqHFPu0NQsVLbVTxOdoyfCDj/AMT3sGuamm07s29no02LbSu4sgJbaci9726Sv2nQqvp69OqKbK9KohZSQbMhHwkevnO+z9G3dUlc7EVEUIhNyFAA3Pz0GFt1ywMDUiU+4dPwjuX5HJx+h+R7G44A2iO7qVPjJpL8qnxn9Tjj2Xy+I8QLkSn92ZPwmuP+m5O39rZK+2RjAHM4pM9ZQ1zSpsAQAf5jA+bDC/tzwdw4gX4nKIAABwBadQEREBERAREQEREBERAREQEREBERAREQERKFMNWF2YolyAqEhmsSLs/I44W3uYFpNShYoHUsOVBFxx0+o/uJmdvdsNQqaNFphxqNR3JJNtg7upULDGcUziaL6NCoTYoUcAeHafNbfCc8iY/a+hqGporMrhNQXUvcMD931CZsPGLOT0PhFyb3Aa3aLgUqhJAG1ufUWH+sy9T39dFGmcUVAJ7w2O+9N1AC5IAdla5+TiadLRi4Zyajjgnhf0LwvPPNuSYq6PJame7c8kC6t+teDwM4OMEQLUSDSViwYMAGVtpsbg4BBH0Ix09eZPASDQ0itNFPIUA+4EniAiIgIiICIiAiIgIiICIiAiIgIiICIlSpqWLFKS3IwzNhFNgfdjYg2GPMiBblTtPtKlp6Zq13FNAVBY3tdiFUY8yQPrPPuF8mpUL/ADBrW9Avw29CDewvci8xftfpnqaY0qq7waumO+mpN9mopPZkyRgWxcHPHED6aVOy/wAJfdv9xnm2pU+K9JPIEd4fdhhevw3PB3DiVezabd2rUiBfddHJKHJGGyynHqOcXN4HOh7TqPq9RQYUdlMKV2verZlplS6flBY1AD129OtvX/Hpv8U/+mtMXQ0mXtDV1VotuqUNItm8Kgo2puS+QQQV+G59Bm2jq9ON1HvyKhL2AIsgujfCvn6m5ycgG0DWiVP4ZR/6VP8AyiP4ZR/6VP8AyiB7o/irf4n/AMJLUqaitS01J3bbTpr4jtX6YUC5JNgABcmwkP8AGqIqGk7inUCBytTw+E78gnB/Da9ji0DRiZ1Ht3TsXArUxtYIdzAAkolQbScMNlVTcYzPf45ptpY6igFBYEtUUAFXNI8n5xt94GhEpUu1qLVVpJUV3ZajAKdwtSNNalyMAg1kwc+KXYCIiAiIgIiICIiAiIgIiICIlXX9pUqO3vqi09x2ruNgTjH+sC1Kui+Kt/if/CTE1f2odqi0dFpatd2XcalQNR09IXt/Mdl3BuoQLcgg8G809NRrUhditct4n2L3Z3WAPdgsRbA8LG/PiPEDSlXtH4B/iUv/AGpA7Qp7S28CxAINwwJ4UqfFc9Ba5xaRVVqVRgd0l1YFhdyVIZfDwouBzm1xZTmBcqpuUji4I/viVuyuzxQpimrO4BJu7Fmyb5JyZU+91aP4w3p84sLe/QfutbA3OTLja8HFMNUawO0AjbcAjeT8GDexzzYGB7T/ABqn+HS/3VZD2j2Z3r0n7x07s3spsG/mUqni8/wrfuMn01FgWdyCzBRZfhULuIAvk/Ec9fISzAREQK+v0SVqb06q7kYWIuR6gggggg5BGQQCJn6z7NaerUWpVV3dQtmNR/yiqFNgbXHfv06jyFtiIGAv2N0YDqKRs67GBdyCuxKdrEn8tMD6t8xvJT+ymlBLCm1y6Of5lQ+JNQ2qU5bpWdm9b2OLCbcQMvQ9gUKVXvaaFXtUW+5j4ahplhYm1r0k9rY5M1IiAiIgIiICIiAiIgIiICIiAkOo0yPbeitbjcAfI/8AAk0QIdJpEpLtpoqLzYC0miIHBpLuDbRuAIBsLgHkAzuIgJxSpKosqhQOgAA8+BO4gIiICIiAiIgIiICIiAiIgJn6LtBnrVabUmRU4Y7vF/dQueRtZsc7TiaEzNB//Rqv/wAf9kDTiIgIiICIiAiIgQajTliGVmRhwRlT6MvBH+vkRIvvTrh6TFuhp5VvqbbMZs2OgLS5ECn92Z/xWsPkpkgfV8M3+gzwbXjbUp/DeqnkSO8Hsxw3T4rHk7jxLkQKffO/wA01+dx4v2oc+eW9MMI+4kZSo4bqWJdW/UpNv8tvIWGJciBT+9uPC1Ji/TblD67za1uoNjzYNH3RnzVY+i02ZVX9wszH1wODYGXJxVqBVLMbAAknyAyYFb+ZT86yfQVB/wCA4/scfmJjvKlT4AaS/Mw8Z/Sh+H3bOD4eshq9vUFSi5qLsrKXRvylAneFyxwFCZJMmp9q0Gttr0TcqBaopuX+Ac9ennAhq9i02Nyal/1XJ9STczqj2SqX2NUVvMHj6WsfqDIz9otMBULVkQI1VSXIW5ogmttBy20K17fKZPpO1qFQladam7AlSAwJBVnU455puP2N5GB6NQ64qIW8mpC4Y+RUm6H3JXzYR3L1PxDsX5EOT+p+fLC26i7CRP25pwFIr0m3FQu11N91QUhbORvNpP2f2hTrqWpMHUMVuOCR5HgjPIgc909P8M94vyOfEP0uefZvP4gBH3h3xTQp5tVFgD1AW9297gZuCeJciBT+4WyKlTf8xa9/Qp8NvYDraxJMfenXD02Y9DTF1b+58Bx+Y2/qMuRAp/d3f8VrD5KZIH7nwW9hYZsQeY2VKfw3qr8rHxj9LHDezZ5O7pLkQKffO+KalB1eoCD67U588tYcEBhOF7MCkvTdlqNbc7eLfYY3rgW/Ta3AsJfiBidofaNaDrTrI24i/wDLswIO61gbM3wG4UHbi+CCdTQ6oVaaVFDBXUMAwsQCLi46H0k8QEREBERAREQEREBERAREQEjr0Q4s3FwebcEEfTHHXiSRAyG+zenNEUSh7sLWQLvfC1wy1FB3XAsxAH5Ra1rCdjsCh3ve7Dv395fe/wAWwU+L2sQouvFwDa+ZqRAxNd9lNLWFqtNmF65t3lQC+pV1rYDdRUYel8WljR9iUqdXvEFsVbC5NjXqd7WNyfzPY26eK1txmnEDBo/Y/SKu0Umse6uDVqnd3NXvqe4lrtaoS2fmbzM0+zOzaenTZSBC3vlmY3sByxJ4AluICIiAiIgIiICIiAiIgIiICIiAiIgIiICIiAiIgJ47AAkkADJJwAByZ7IKmlVmDNdrWsD8II6heL+pyOloDT6xHJCtc82IIJHzAHlf6hg+ckrVlQXYhR5k25wJzqNOrizC9sg5BB8wwyD6iR0dGAdxLVGHDOQSPRQAAMYwLnreB3p9Srg7Te3IIIYfqU2I+onuo1KoLsbX4ABLE82VRkn0AnOo0qvYm4YcMuGH18vQ4PUGNPpVQk5Zjy7ZY+l+gv0FgOggd0ayuLqQw9PMcj39JxqNYiEBmyc2AJNvmIGQvmxwJzW0YY7gWpv1ZLAn0IIIb6g2vi0k0+nVAQotfJJJJJ8yxyT6mB2jggFSCCLgg3BHmDIK2upqdrMARzzZb8bm4W/Tda/Sc1NApJKl6d/iCNtDX5v5H+pbN6yejRVRtVQo8gMZ5gSSsNfTLbd4ve3XaW+UNwW/pvf0nH8NTgFgnWmDZD9OQP6QdpubgywaKldhVStrbbDbbytxaB2TK9DXU3NlYE8jkbh5qThhnlbicDs5fzF3UcI7blH0OWzxuJtbFpYr0FcWYAjn2I4IPQ+ozAkiVezidrAkttdlBOTYHFz1xi5z53lqAiIgIiICIiAiIgIiICIiAiIgIiICIiAiIgIiICcVayqLsyqLgXYgC5wBn1ncxftZpUqUBvBIDDg2/EVqLj606rr9bixAIDaiIgJBX1arcfE9gdi2Lm5sMdBfqcDqRJ5mrokGpL53FL84ubITbz2oo8scXzAhpGvRJLhKlNmLNswaW7nn4lHnycnAsJf7P1yVlLJuwbEMCpFwGFwfNWB+ssyLS6ZKahaaJTUXsqKFUXNzgY5gSxEQEREBERAREQKlSnUUkod4JuUc59djdOuDccC6ieBalT4r0V+UEGofdhhf23PB3CXJBqNSEtuDberAXVf1dQPW1hbJECK1SnxesvkSBUHsTYN9bHnJMdy75qMUHRaZN/Qs/J9hYcg7hJqupRVDFhY2tbO6/AUDLE9AOZCNeB+Ir0geGe209BcgnaeLBrE3HW4AN1VMW74dCCqsP1ji3my/5Y+6u2XqMp6CnhV/uPGeniFv6RJtRqlSwJuTwoF2b2A98ngdbSOlrQSFdWpseA9vF7MCVJxwDfHEDnvaw8OxXPRw21f3A3YfTdf06cVOzi+XrVd3/bbu19govj3JPrJ6+sVTtALvzsXJt5noowckjjzjT6tWO03R7XKNhreY6MM8gkQIKfZ7IPBWqlv+4xqKfQqbf6EH16TvvKzeEItM9XJ3L+wCxP7ttvWdVNaLlUVqrDkJbw+hYkKD/Te+Ri2ZJp9Sr32nI5Ughl8rqcj/AJgQ/dnXKVGY9RVN1b6geA+wt/SY3VXxbuR1J2s5/SMqB6m/6RB7QB+BHqKOWQAqPO1yN37b8Ec4k1PVIVLBhtF7m9ttuQ1+COoPECHuXT8NjUXqlQm/7X588NfplRPAtSp8V6K/KCDUPuwwv7bng7hPf4gOQlQp84XHuF+Ij1At1vbMmbVIFD712m1muLG/Fj1vAhtUp8XrL5EgVB7E2DfWx5yTI6+iasLVjtW4IRCRkG4LPyTcA2FhyDuE7/iIGXR6adHcAL9c3T9wH98SfUalUALHngC5ZutlUZP0gZ2u11Wgaa7DXDMBuAIIF1FiFUgtm/5VsGuVsL2/urtl6rK3QU8Kv9wd/ldsdQBPU1wuA6tSJNl32s3kAyki/wDTe/M87R1mxWCDfV2syIOWsDa9uBcWucdOsCtqO02pvTpOKe+odqNu2oTtZrEG7BiqMQovfYcjpd0+nIJZmLuQATawAGbKvQXPW58ybCYet7I+86OoK6VN7P3o2sab7qL7qBQjxU7hFNviXcQTe5mz2XXqPTDVqfdPuqDbe+FdlQ39VAP1gW4iICIiAiIgIiICIiAiIgQUtIisWVFDG+QPM3Ptc5PnJiL8z2IEOn0qJfYire3AtxwPYdB0ndWkGBVgGB5BFwfpO4gR0KCoLIoUc46k8k+Z9TFegrizqGF7i/Q+YPQ+okkrdol+7fusVCLISLhWOAxHUC97dbQJ6VMKAqgKBgACwA9BI9RpEe29Fa1+RfB5HsfKYNXtHW7dKy6dQWosaytnZW7zTqACGHh2tWa/XYOLzMq9t63f3O3Y61gzMaZINEa0Bju292B91DNtJ3gWyWzA+3EgqaRCwcopYWyQL44/t08rmfPp2vrSikaVLmnSbBLJudir2YG5VQAeLkOCOCJU7Z7Q7S7up3NDxslYJtCnumC1+6azHxszJSGfCBVuQdpuH2UgXSIG3hFDedhe55PuRyeth5SDsnUVXVzWpikRUcKASTsGAT0uc8YtbjIF6AkFDSIhJRFUnyAGObe1829T5yeIHNRAwIYAgixBFwR5ETL+y9Appk3KyudxbcDuJ3EDdfJwBz0tNOvS3KykkbgRdTYi4tcHoZV7I7OXT0xTQ3AJPCqBc3sFUBQPQDzPWBdiIgIiICIiAiIgIiICIiAiIgIiICIiAiIgIiICIiAiIgIiIFfSa1KtzTYNY2Nv7j3BGQeD0liZH2eRQK4VQtq9RcX4WwUZOABgAYHQCa8BERAREQETF+0dMk6cioyfzkWygm+4jOHWxG21zceI+E9NqAiIgIiICIiB4TKmypU+K9JflU+M/qYYX2XPHi6ScahdxS/itexwSPMX5GeRJCYFS1Sn51k+gqD68P8AWxx+YxtqVOb0k8gQah92GF+lzxkTuhr6bmysCenIDDqUJww9VuJZgU9tSnxeqnkSO8Hsxw37rHnJ4i1Sp50U+hqH/wAhB/c5/KZ3R19NjtVgSeObNbnY3DW67b2lmBT2VKfwk1V+Vj4x+lz8Xs2cnxdIvUqedFfPBqH2GQv1uc8KZ3T19Nm2hwScDnaxHIVuGItkA3EswKfdVKfwE1F+Vz4x+lzz7N5/EBG6o/ANFfM2NQ+wyq+5v1wOZ2uvpltocXvYc7SeqhvhLY+EG8swKfcun4ZNRfkckt+1znzw1+mVEb6j4UGiOpbaX/auVH6jfjgjM7+/0923eL323zt3fLu+Hd/Te/pLMCn3DpmmxcdUqEk+pV+R7G44A2x3lR8Kpojqz7S3rtUEj9xNscETttfTDbS4ve3XaG+Ut8IbPwk3lmBT+7umabl/NahJuepDcr7WIxYAcx3tR8KhpDqz2J9lUEg+5NuMNO6mvpq20uARg87VJ4DNwpN8Am5lmBn0ezzSuaLE7mLOtQkhmb4mDcoT5AbcYUcyHQ9ptX3imvd7W2lnyR6bR+fzUnw454l2rr6anazgEc82W/G5uFv0va/SWYFL7s6Zp1Cx6rVNwx8wQPAfYbf6ZFS17VWdKYCMhAcvY7bi42qp8Vx1uB7kFRD232t3bU6S331TtDCx2ktTXi4N7VN3oqO2dtjQ7a0Q09ahrEaqO6pPRqU6SBjXQgtTDZxsbcwIz426E3Da+6uuUqMx6iqbq31A8B/SLc+Eytou2DVaqiUWvTbaSSAvxVFyeQf5e6wBO16Z/NjVUyh232X94p7DUen8WUNj4qb0+f33+kCtrNPWq1Ka973RQiqRTuRjCo5JG9WN8WGFbgkEddq9snTIGrU73baDTYG/hduGtYnZYLm5ZRfOLHZHZvcBxvL7m3Z9gLnzY2uzdSSZfgco4IuCCPMZEj1GqRLbjk8AAsxtyQoBJAvk9JHU0QuWRmpMeSlvF6lSCpP9Vr4GbYkmn0ypfaMnliSWb3Y5P/EDulUDAMpDA8EG4P1nNWuqlQTljYDknzsBmwvk9Osy/tBo37tjp6n3eqxXxgXBJ8K7luAckXPNhg8S1pmFNrOhUsbByS4e7EqC5yPisFbzst4F+IiBHXoK4swuOfUHoQeQfUZErjs8H8R3qgcK9to9wAN37r8A85NyIEdeirizgMOc+Y4I8iPOV/4eDh3eovRHIK/XF3/cT0POZciBxWoqw2soYeRFxjIlX+HA4d6jp0RzcezG25x6MTzm+LXYgcVKKsu1lBXyIBH9pV/h44Z6jJ8jNcexa25h6MSMm98WuxA4aipXaVUra20gbbeVuLSr/DxwalQp8hbHsW+Mj0Jt04xLsye2uy3rPQdKvdmjUWouCQTlKgYdQaTOo8i982EDSNJduzau223bYbbW4txa3SV/4eON9QJ8m7Htu+MD0vbpxifNdp/ZvU6h9SfvLUQahNDxM2z+SqJUUBhsKuWNha9zfpJdf2FrLM1PV1HN6p2XKhg9tovuG0qQLEGwAYAXa4D6hKShdgVQoFtoAsBbi3HHSVRoRwtSoqfIrY64DfEo9FIGBa2b/NJ9kdSrVWTXMhqL4rB7l+609JHJ33JXuGN+W3AE4z5Q+y2op1FFPUEI1WrUZkult2ofUWKhvFcVCvlybZtA+wpU1ChVChbYAAtY+nlK38OAwr1ET5FNh7KbbkHopHGLZvk/Zn7PVNMwarX74ihSo32kfhqouBuIAuCbDzzcz6OBxSoqo2qoUeQFhnJmTq6OytQp02anTqd5uVTYeFbjb1T9tvoczZmVr0qnUUClNWRd12NrrcWb84Ixa1la5vfbzA0aFFUFkAUc48zyT5k+ckiICIiAiIgIiIEOqo71te2VP+Vg3/EmiICIiB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2" name="Picture 18" descr="http://wpcontent.answcdn.com/wikipedia/commons/thumb/2/20/Common_lipids_lmaps.png/450px-Common_lipids_lmap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066800"/>
            <a:ext cx="5143498" cy="5273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Cell (plasma) membrane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267200"/>
          </a:xfrm>
        </p:spPr>
        <p:txBody>
          <a:bodyPr/>
          <a:lstStyle/>
          <a:p>
            <a:r>
              <a:rPr lang="en-US" dirty="0" smtClean="0"/>
              <a:t>YouTube (Plasma Membrane JCCC video) 5:15</a:t>
            </a:r>
            <a:endParaRPr lang="en-US" dirty="0"/>
          </a:p>
        </p:txBody>
      </p:sp>
      <p:pic>
        <p:nvPicPr>
          <p:cNvPr id="15364" name="Picture 4" descr="CellMembraneDraw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981200"/>
            <a:ext cx="6686550" cy="3533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47</TotalTime>
  <Words>44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Cell Membranes (Our phospholipid bilayers)</vt:lpstr>
      <vt:lpstr>Lipids</vt:lpstr>
      <vt:lpstr>Cell (plasma) membrane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Membranes (Our phospholipid bilayers)</dc:title>
  <dc:creator>Owner</dc:creator>
  <cp:lastModifiedBy>Robles, Sarah (srobles@psusd.us)</cp:lastModifiedBy>
  <cp:revision>5</cp:revision>
  <dcterms:created xsi:type="dcterms:W3CDTF">2013-11-24T22:42:19Z</dcterms:created>
  <dcterms:modified xsi:type="dcterms:W3CDTF">2013-11-25T15:25:14Z</dcterms:modified>
</cp:coreProperties>
</file>